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3" r:id="rId1"/>
  </p:sldMasterIdLst>
  <p:sldIdLst>
    <p:sldId id="256" r:id="rId2"/>
    <p:sldId id="257" r:id="rId3"/>
    <p:sldId id="276" r:id="rId4"/>
    <p:sldId id="258" r:id="rId5"/>
    <p:sldId id="270" r:id="rId6"/>
    <p:sldId id="269" r:id="rId7"/>
    <p:sldId id="259" r:id="rId8"/>
    <p:sldId id="271" r:id="rId9"/>
    <p:sldId id="272" r:id="rId10"/>
    <p:sldId id="274" r:id="rId11"/>
    <p:sldId id="261" r:id="rId12"/>
    <p:sldId id="263" r:id="rId13"/>
    <p:sldId id="262" r:id="rId14"/>
    <p:sldId id="264" r:id="rId15"/>
    <p:sldId id="265" r:id="rId16"/>
    <p:sldId id="266" r:id="rId17"/>
    <p:sldId id="268" r:id="rId18"/>
    <p:sldId id="267" r:id="rId19"/>
    <p:sldId id="275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EEC2E2E-00B7-48C9-B83A-4BEC7E6D4C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5EF8C-B4D4-4446-8105-93C106BEA0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63D33B8-20CC-46F9-BAC1-1598E7ECFAB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07A54C0-1FA1-4AFA-B619-384F1683C6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7A25764-1DD6-4D52-AD73-FC70359E03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ABBFA-983A-46A1-80D7-093B45C9CA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AABA975-0EC9-4442-B65C-64F4730281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FA04AC0-37B5-4757-8FB0-335270761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2C5862-EBA3-4884-9F33-42DBC3F000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7905398-7928-4A6C-BBC3-28E07B120E4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B6E9B99-FE7C-4314-B63C-BC80EF54C4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F0248E4-0FBC-49AE-B187-B6CD243F41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1752" y="0"/>
            <a:ext cx="8534400" cy="1143000"/>
          </a:xfrm>
        </p:spPr>
        <p:txBody>
          <a:bodyPr>
            <a:normAutofit/>
          </a:bodyPr>
          <a:lstStyle/>
          <a:p>
            <a:r>
              <a:rPr lang="en-US" sz="3200" b="1" dirty="0"/>
              <a:t>Diabetes Register Development and Implementation Plan in Tanzania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62000" y="3810000"/>
            <a:ext cx="7543800" cy="17526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FontTx/>
              <a:buNone/>
            </a:pPr>
            <a:r>
              <a:rPr lang="en-US" sz="3200" b="1" dirty="0"/>
              <a:t>By</a:t>
            </a:r>
          </a:p>
          <a:p>
            <a:pPr marL="0" indent="0" algn="ctr">
              <a:buFontTx/>
              <a:buNone/>
            </a:pPr>
            <a:r>
              <a:rPr lang="en-US" sz="3200" b="1" dirty="0" err="1" smtClean="0"/>
              <a:t>Kagaruki</a:t>
            </a:r>
            <a:r>
              <a:rPr lang="en-US" sz="3200" b="1" dirty="0" smtClean="0"/>
              <a:t> &amp; </a:t>
            </a:r>
            <a:r>
              <a:rPr lang="en-US" sz="3200" b="1" dirty="0" err="1" smtClean="0"/>
              <a:t>Ngoma</a:t>
            </a:r>
            <a:r>
              <a:rPr lang="en-US" sz="3200" b="1" dirty="0" smtClean="0"/>
              <a:t> </a:t>
            </a:r>
          </a:p>
          <a:p>
            <a:pPr marL="0" indent="0" algn="ctr">
              <a:buFontTx/>
              <a:buNone/>
            </a:pPr>
            <a:r>
              <a:rPr lang="en-US" sz="3200" b="1" dirty="0" smtClean="0"/>
              <a:t>IDF-EUBIROD WORKSHOP BRUSSELS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1752" y="0"/>
            <a:ext cx="8534400" cy="12954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Diabetes </a:t>
            </a:r>
            <a:r>
              <a:rPr lang="en-US" sz="4000" b="1" dirty="0"/>
              <a:t>register system requirements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3200" b="1" dirty="0"/>
              <a:t>Data needs/system requirements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3200" dirty="0"/>
              <a:t>-Data source (Centre ID &amp; Name)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3200" dirty="0"/>
              <a:t>-PID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3200" dirty="0"/>
              <a:t>-P Name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3200" dirty="0"/>
              <a:t>-Sex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3200" dirty="0"/>
              <a:t>-Age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3200" dirty="0"/>
              <a:t>-DOB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3200" dirty="0"/>
              <a:t>-DOD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3200" dirty="0"/>
              <a:t>-DOV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3200" dirty="0"/>
              <a:t>-Education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sz="2800" dirty="0"/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763000" cy="1143000"/>
          </a:xfrm>
        </p:spPr>
        <p:txBody>
          <a:bodyPr>
            <a:normAutofit fontScale="90000"/>
          </a:bodyPr>
          <a:lstStyle/>
          <a:p>
            <a:pPr marL="838200" indent="-838200"/>
            <a:r>
              <a:rPr lang="en-US" sz="3600" b="1"/>
              <a:t>Diabetes register system requirements </a:t>
            </a:r>
            <a:br>
              <a:rPr lang="en-US" sz="3600" b="1"/>
            </a:br>
            <a:r>
              <a:rPr lang="en-US" sz="3600" b="1"/>
              <a:t>Cont---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-</a:t>
            </a:r>
            <a:r>
              <a:rPr lang="en-US" sz="3200" dirty="0"/>
              <a:t>Occupation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-Contact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-Weight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-Height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-Waist circumference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-Hips circumference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-FBG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-HbA1c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-BP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sz="3600" b="1"/>
              <a:t>Diabetes register system requirements </a:t>
            </a:r>
            <a:br>
              <a:rPr lang="en-US" sz="3600" b="1"/>
            </a:br>
            <a:r>
              <a:rPr lang="en-US" sz="3600" b="1"/>
              <a:t>Cont---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44780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3200" dirty="0"/>
              <a:t>-Types of diabetes (T1 &amp; T2)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200" dirty="0"/>
              <a:t>-Types of treatment (OHD, Insulin, both)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200" dirty="0"/>
              <a:t>-Complications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200" dirty="0"/>
              <a:t>-Number of drugs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200" dirty="0" smtClean="0"/>
              <a:t>-</a:t>
            </a:r>
            <a:r>
              <a:rPr lang="en-US" sz="3200" dirty="0" smtClean="0">
                <a:solidFill>
                  <a:schemeClr val="folHlink"/>
                </a:solidFill>
              </a:rPr>
              <a:t>NB</a:t>
            </a:r>
            <a:r>
              <a:rPr lang="en-US" sz="3200" dirty="0">
                <a:solidFill>
                  <a:schemeClr val="folHlink"/>
                </a:solidFill>
              </a:rPr>
              <a:t>: -Together with the stakeholders we will also review our current tools to exhaust system needs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200" dirty="0">
                <a:solidFill>
                  <a:schemeClr val="folHlink"/>
                </a:solidFill>
              </a:rPr>
              <a:t>- Some of the data will be collected during the 1</a:t>
            </a:r>
            <a:r>
              <a:rPr lang="en-US" sz="3200" baseline="30000" dirty="0">
                <a:solidFill>
                  <a:schemeClr val="folHlink"/>
                </a:solidFill>
              </a:rPr>
              <a:t>st</a:t>
            </a:r>
            <a:r>
              <a:rPr lang="en-US" sz="3200" dirty="0">
                <a:solidFill>
                  <a:schemeClr val="folHlink"/>
                </a:solidFill>
              </a:rPr>
              <a:t> visit only and the other data one routine basis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 dirty="0">
              <a:solidFill>
                <a:schemeClr val="folHlink"/>
              </a:solidFill>
            </a:endParaRPr>
          </a:p>
          <a:p>
            <a:pPr>
              <a:lnSpc>
                <a:spcPct val="80000"/>
              </a:lnSpc>
            </a:pPr>
            <a:endParaRPr lang="en-US" sz="2800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/>
              <a:t>Diabetes register system requirements cont---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3200" b="1" dirty="0" smtClean="0"/>
              <a:t>2. </a:t>
            </a:r>
            <a:r>
              <a:rPr lang="en-US" sz="3200" b="1" dirty="0" smtClean="0"/>
              <a:t>Stakeholders </a:t>
            </a:r>
            <a:r>
              <a:rPr lang="en-US" sz="3200" b="1" dirty="0"/>
              <a:t>analysis</a:t>
            </a:r>
          </a:p>
          <a:p>
            <a:pPr>
              <a:buFontTx/>
              <a:buNone/>
            </a:pPr>
            <a:r>
              <a:rPr lang="en-US" sz="3200" dirty="0"/>
              <a:t>-Authorities (</a:t>
            </a:r>
            <a:r>
              <a:rPr lang="en-US" sz="3200" dirty="0" err="1"/>
              <a:t>MoH</a:t>
            </a:r>
            <a:r>
              <a:rPr lang="en-US" sz="3200" dirty="0"/>
              <a:t>, facilities managements etc)</a:t>
            </a:r>
          </a:p>
          <a:p>
            <a:pPr>
              <a:buFontTx/>
              <a:buNone/>
            </a:pPr>
            <a:r>
              <a:rPr lang="en-US" sz="3200" dirty="0"/>
              <a:t>-Health Care providers</a:t>
            </a:r>
          </a:p>
          <a:p>
            <a:pPr>
              <a:buFontTx/>
              <a:buNone/>
            </a:pPr>
            <a:r>
              <a:rPr lang="en-US" sz="3200" dirty="0"/>
              <a:t>-Data managers (IT, Statisticians etc)</a:t>
            </a:r>
          </a:p>
          <a:p>
            <a:pPr>
              <a:buFontTx/>
              <a:buNone/>
            </a:pPr>
            <a:r>
              <a:rPr lang="en-US" sz="3200" dirty="0"/>
              <a:t>-Patients</a:t>
            </a:r>
          </a:p>
          <a:p>
            <a:pPr>
              <a:buFontTx/>
              <a:buNone/>
            </a:pPr>
            <a:r>
              <a:rPr lang="en-US" sz="3200" dirty="0"/>
              <a:t>-NGOs and FBOs</a:t>
            </a:r>
          </a:p>
          <a:p>
            <a:pPr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sz="3600" b="1"/>
              <a:t>Diabetes register system requirements </a:t>
            </a:r>
            <a:br>
              <a:rPr lang="en-US" sz="3600" b="1"/>
            </a:br>
            <a:r>
              <a:rPr lang="en-US" sz="3600" b="1"/>
              <a:t>Cont---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600200"/>
            <a:ext cx="8458200" cy="4525963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3200" b="1" dirty="0"/>
              <a:t>3. Sources of Data</a:t>
            </a:r>
          </a:p>
          <a:p>
            <a:pPr>
              <a:buFontTx/>
              <a:buNone/>
            </a:pPr>
            <a:r>
              <a:rPr lang="en-US" sz="3200" b="1" dirty="0"/>
              <a:t>-</a:t>
            </a:r>
            <a:r>
              <a:rPr lang="en-US" sz="3200" dirty="0"/>
              <a:t>Existing register systems</a:t>
            </a:r>
          </a:p>
          <a:p>
            <a:pPr>
              <a:buFontTx/>
              <a:buNone/>
            </a:pPr>
            <a:r>
              <a:rPr lang="en-US" sz="3200" dirty="0"/>
              <a:t>-Medical record</a:t>
            </a:r>
          </a:p>
          <a:p>
            <a:pPr>
              <a:buFontTx/>
              <a:buNone/>
            </a:pPr>
            <a:r>
              <a:rPr lang="en-US" sz="3200" dirty="0"/>
              <a:t>-Patients</a:t>
            </a:r>
          </a:p>
          <a:p>
            <a:pPr>
              <a:buFontTx/>
              <a:buNone/>
            </a:pPr>
            <a:r>
              <a:rPr lang="en-US" sz="3200" dirty="0"/>
              <a:t>-Health care givers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sz="3600" b="1"/>
              <a:t>Diabetes register system requirements </a:t>
            </a:r>
            <a:br>
              <a:rPr lang="en-US" sz="3600" b="1"/>
            </a:br>
            <a:r>
              <a:rPr lang="en-US" sz="3600" b="1"/>
              <a:t>Cont---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200" b="1" dirty="0"/>
              <a:t>4 Technical requirements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-Hardware and software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-Internet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-Communication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-Power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-Guideline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-Concept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-Human </a:t>
            </a:r>
            <a:r>
              <a:rPr lang="en-US" sz="3200" dirty="0" smtClean="0"/>
              <a:t>resources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 smtClean="0"/>
              <a:t>-Materials (stationeries)</a:t>
            </a:r>
            <a:endParaRPr lang="en-US" sz="3200" dirty="0"/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sz="3600" b="1"/>
              <a:t>Diabetes register system requirements </a:t>
            </a:r>
            <a:br>
              <a:rPr lang="en-US" sz="3600" b="1"/>
            </a:br>
            <a:r>
              <a:rPr lang="en-US" sz="3600" b="1"/>
              <a:t>Cont---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200" b="1" dirty="0"/>
              <a:t>5.Acceptance</a:t>
            </a:r>
            <a:r>
              <a:rPr lang="en-US" sz="3200" dirty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-Health care authorities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-Pharmacies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-Health care providers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-NGOs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-Diabetes Associations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-Self help organization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-Politicians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sz="3600" b="1"/>
              <a:t>Diabetes register system requirements </a:t>
            </a:r>
            <a:br>
              <a:rPr lang="en-US" sz="3600" b="1"/>
            </a:br>
            <a:r>
              <a:rPr lang="en-US" sz="3600" b="1"/>
              <a:t>Cont---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200" b="1" dirty="0"/>
              <a:t>6. Data protection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-Confidentiality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-Consent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-Ethical issues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-Privacy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/>
              <a:t>-Authentication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dirty="0">
                <a:solidFill>
                  <a:schemeClr val="folHlink"/>
                </a:solidFill>
              </a:rPr>
              <a:t>NB: We will visit the country legal data collection documents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/>
          <a:p>
            <a:r>
              <a:rPr lang="en-US" sz="4000" b="1" dirty="0"/>
              <a:t>Results/Indicators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3200" b="1" dirty="0"/>
              <a:t>Quality indicators</a:t>
            </a:r>
          </a:p>
          <a:p>
            <a:pPr>
              <a:buFontTx/>
              <a:buNone/>
            </a:pPr>
            <a:r>
              <a:rPr lang="en-US" sz="3200" dirty="0"/>
              <a:t>-Completeness</a:t>
            </a:r>
          </a:p>
          <a:p>
            <a:pPr>
              <a:buFontTx/>
              <a:buNone/>
            </a:pPr>
            <a:r>
              <a:rPr lang="en-US" sz="3200" dirty="0"/>
              <a:t>-Timeliness</a:t>
            </a:r>
          </a:p>
          <a:p>
            <a:pPr>
              <a:buFontTx/>
              <a:buNone/>
            </a:pPr>
            <a:r>
              <a:rPr lang="en-US" sz="3200" dirty="0"/>
              <a:t>-Out of reference value</a:t>
            </a:r>
          </a:p>
          <a:p>
            <a:pPr>
              <a:buFontTx/>
              <a:buNone/>
            </a:pPr>
            <a:r>
              <a:rPr lang="en-US" sz="3200" dirty="0"/>
              <a:t>-Accuracy</a:t>
            </a:r>
          </a:p>
          <a:p>
            <a:pPr>
              <a:buFontTx/>
              <a:buNone/>
            </a:pPr>
            <a:r>
              <a:rPr lang="en-US" sz="3200" dirty="0"/>
              <a:t>-Reliability</a:t>
            </a:r>
          </a:p>
          <a:p>
            <a:pPr>
              <a:buFontTx/>
              <a:buNone/>
            </a:pPr>
            <a:r>
              <a:rPr lang="en-US" sz="3200" dirty="0"/>
              <a:t>-Distribution (Age, gender, type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4800" dirty="0" smtClean="0"/>
              <a:t>THANK YOU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Presentation Layout</a:t>
            </a:r>
            <a:endParaRPr lang="en-US" sz="3600" b="1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3200" dirty="0" smtClean="0"/>
              <a:t>Background</a:t>
            </a:r>
            <a:endParaRPr lang="en-US" sz="3200" dirty="0"/>
          </a:p>
          <a:p>
            <a:pPr>
              <a:buFont typeface="Wingdings" pitchFamily="2" charset="2"/>
              <a:buChar char="q"/>
            </a:pPr>
            <a:r>
              <a:rPr lang="en-US" sz="3200" dirty="0"/>
              <a:t>Objectives for establishing Register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/>
              <a:t>Plan for the next </a:t>
            </a:r>
            <a:r>
              <a:rPr lang="en-US" sz="3200" dirty="0" smtClean="0"/>
              <a:t>9 </a:t>
            </a:r>
            <a:r>
              <a:rPr lang="en-US" sz="3200" dirty="0"/>
              <a:t>months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/>
              <a:t>Diabetes register system requirements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/>
              <a:t>Results/Indicators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276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MAP of Tanzania</a:t>
            </a:r>
            <a:endParaRPr lang="en-US" dirty="0"/>
          </a:p>
        </p:txBody>
      </p:sp>
      <p:pic>
        <p:nvPicPr>
          <p:cNvPr id="4" name="Picture 3" descr="Tanzania map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143000"/>
            <a:ext cx="88392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Background</a:t>
            </a:r>
            <a:endParaRPr lang="en-US" b="1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buFont typeface="Wingdings" pitchFamily="2" charset="2"/>
              <a:buChar char="q"/>
            </a:pPr>
            <a:r>
              <a:rPr lang="en-US" sz="3200" dirty="0" smtClean="0"/>
              <a:t>There 19 regional hospitals, four referral hospitals, and three district hospitals</a:t>
            </a:r>
          </a:p>
          <a:p>
            <a:pPr marL="609600" indent="-609600">
              <a:buFont typeface="Wingdings" pitchFamily="2" charset="2"/>
              <a:buChar char="q"/>
            </a:pPr>
            <a:r>
              <a:rPr lang="en-US" sz="3000" dirty="0" smtClean="0"/>
              <a:t>Out of 40Mil 350,000 to 450,000 people are diabetic -mainly type II</a:t>
            </a:r>
            <a:endParaRPr lang="en-US" sz="3000" b="1" dirty="0" smtClean="0"/>
          </a:p>
          <a:p>
            <a:pPr marL="609600" indent="-609600">
              <a:buFont typeface="Wingdings" pitchFamily="2" charset="2"/>
              <a:buChar char="q"/>
            </a:pPr>
            <a:r>
              <a:rPr lang="en-US" sz="3200" dirty="0" smtClean="0"/>
              <a:t>Currently </a:t>
            </a:r>
            <a:r>
              <a:rPr lang="en-US" sz="3200" dirty="0"/>
              <a:t>in Tanzania we have no efficient </a:t>
            </a:r>
            <a:r>
              <a:rPr lang="en-US" sz="3200" dirty="0" smtClean="0"/>
              <a:t>mechanism (surveys &amp; surveillance) </a:t>
            </a:r>
            <a:r>
              <a:rPr lang="en-US" sz="3200" dirty="0"/>
              <a:t>for collecting diabetes data: </a:t>
            </a:r>
            <a:endParaRPr lang="en-US" sz="3200" dirty="0" smtClean="0"/>
          </a:p>
          <a:p>
            <a:pPr marL="609600" indent="-609600">
              <a:buFont typeface="Wingdings" pitchFamily="2" charset="2"/>
              <a:buChar char="q"/>
            </a:pPr>
            <a:r>
              <a:rPr lang="en-US" sz="3200" dirty="0" smtClean="0"/>
              <a:t>The </a:t>
            </a:r>
            <a:r>
              <a:rPr lang="en-US" sz="3200" dirty="0"/>
              <a:t>following are register which are now in </a:t>
            </a:r>
            <a:r>
              <a:rPr lang="en-US" sz="3200" dirty="0" smtClean="0"/>
              <a:t>paper</a:t>
            </a:r>
          </a:p>
          <a:p>
            <a:pPr marL="609600" indent="-609600">
              <a:buFontTx/>
              <a:buChar char="-"/>
            </a:pPr>
            <a:r>
              <a:rPr lang="en-US" sz="3200" dirty="0" smtClean="0"/>
              <a:t>Register </a:t>
            </a:r>
            <a:r>
              <a:rPr lang="en-US" sz="3200" dirty="0"/>
              <a:t>of new </a:t>
            </a:r>
            <a:r>
              <a:rPr lang="en-US" sz="3200" dirty="0" smtClean="0"/>
              <a:t>patients</a:t>
            </a:r>
          </a:p>
          <a:p>
            <a:pPr marL="609600" indent="-609600">
              <a:buFontTx/>
              <a:buChar char="-"/>
            </a:pPr>
            <a:r>
              <a:rPr lang="en-US" sz="3200" dirty="0" smtClean="0"/>
              <a:t>register </a:t>
            </a:r>
            <a:r>
              <a:rPr lang="en-US" sz="3200" dirty="0"/>
              <a:t>for each </a:t>
            </a:r>
            <a:r>
              <a:rPr lang="en-US" sz="3200" dirty="0" smtClean="0"/>
              <a:t>visits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Background Cont </a:t>
            </a:r>
            <a:r>
              <a:rPr lang="en-US" b="1" dirty="0"/>
              <a:t>---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527048"/>
            <a:ext cx="8689848" cy="4949952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buFontTx/>
              <a:buChar char="-"/>
            </a:pPr>
            <a:r>
              <a:rPr lang="en-US" sz="3200" dirty="0" smtClean="0"/>
              <a:t>The two register above are filled by the diabetic trained nurse working in the Diabetic clinic.</a:t>
            </a:r>
          </a:p>
          <a:p>
            <a:pPr marL="609600" indent="-609600">
              <a:buFontTx/>
              <a:buChar char="-"/>
            </a:pPr>
            <a:r>
              <a:rPr lang="en-US" sz="3200" dirty="0" smtClean="0"/>
              <a:t>Hospital medical records – created by doctors.</a:t>
            </a:r>
          </a:p>
          <a:p>
            <a:pPr marL="609600" indent="-609600">
              <a:buFont typeface="Wingdings" pitchFamily="2" charset="2"/>
              <a:buChar char="q"/>
            </a:pPr>
            <a:r>
              <a:rPr lang="en-US" sz="3200" dirty="0" smtClean="0"/>
              <a:t>There is no central index  and those three registers are not linked.</a:t>
            </a:r>
          </a:p>
          <a:p>
            <a:pPr marL="609600" indent="-609600">
              <a:buFont typeface="Wingdings" pitchFamily="2" charset="2"/>
              <a:buChar char="q"/>
            </a:pPr>
            <a:r>
              <a:rPr lang="en-US" sz="3200" dirty="0" smtClean="0"/>
              <a:t>HMIS does not provide basic diabetes information</a:t>
            </a:r>
          </a:p>
          <a:p>
            <a:pPr marL="609600" indent="-609600">
              <a:buFont typeface="Wingdings" pitchFamily="2" charset="2"/>
              <a:buChar char="q"/>
            </a:pPr>
            <a:r>
              <a:rPr lang="en-US" sz="3200" dirty="0" smtClean="0"/>
              <a:t>Difficult  </a:t>
            </a:r>
            <a:r>
              <a:rPr lang="en-US" sz="3200" dirty="0"/>
              <a:t>to retrieve data for example the attendance status, treatment </a:t>
            </a:r>
            <a:r>
              <a:rPr lang="en-US" sz="3200" dirty="0" smtClean="0"/>
              <a:t>outcomes.</a:t>
            </a:r>
          </a:p>
          <a:p>
            <a:pPr marL="609600" indent="-609600">
              <a:buFont typeface="Wingdings" pitchFamily="2" charset="2"/>
              <a:buChar char="q"/>
            </a:pPr>
            <a:r>
              <a:rPr lang="en-US" sz="3200" dirty="0" smtClean="0"/>
              <a:t>Problems </a:t>
            </a:r>
            <a:r>
              <a:rPr lang="en-US" sz="3200" dirty="0"/>
              <a:t>of assessing the mortality and migrations.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Background cont---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 smtClean="0"/>
              <a:t>Difficult to get evidence to aid decision making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Estimates </a:t>
            </a:r>
            <a:r>
              <a:rPr lang="en-US" sz="3200" dirty="0"/>
              <a:t>are most used in planning and forecasting drugs requirements </a:t>
            </a:r>
            <a:endParaRPr lang="en-US" sz="3200" dirty="0" smtClean="0"/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Hence </a:t>
            </a:r>
            <a:r>
              <a:rPr lang="en-US" sz="3200" dirty="0"/>
              <a:t>establishment of the diabetes register may assist to bridge the </a:t>
            </a:r>
            <a:r>
              <a:rPr lang="en-US" sz="3200" dirty="0" smtClean="0"/>
              <a:t>gap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Pilot </a:t>
            </a:r>
            <a:r>
              <a:rPr lang="en-US" sz="3200" dirty="0"/>
              <a:t>in three diabetes clinics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Objectives for DM Register</a:t>
            </a:r>
            <a:endParaRPr lang="en-US" b="1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371600" lvl="2" indent="-457200">
              <a:buClr>
                <a:srgbClr val="C00000"/>
              </a:buClr>
              <a:buFont typeface="Wingdings" pitchFamily="2" charset="2"/>
              <a:buChar char="q"/>
            </a:pPr>
            <a:r>
              <a:rPr lang="en-US" sz="3200" dirty="0"/>
              <a:t>Number of patients in an </a:t>
            </a:r>
            <a:r>
              <a:rPr lang="en-US" sz="3200" dirty="0" smtClean="0"/>
              <a:t>area</a:t>
            </a:r>
          </a:p>
          <a:p>
            <a:pPr marL="1371600" lvl="2" indent="-457200">
              <a:buClr>
                <a:srgbClr val="C00000"/>
              </a:buClr>
              <a:buFont typeface="Wingdings" pitchFamily="2" charset="2"/>
              <a:buChar char="q"/>
            </a:pPr>
            <a:r>
              <a:rPr lang="de-DE" sz="3200" dirty="0" smtClean="0"/>
              <a:t>Describe </a:t>
            </a:r>
            <a:r>
              <a:rPr lang="de-DE" sz="3200" dirty="0"/>
              <a:t>the current </a:t>
            </a:r>
            <a:r>
              <a:rPr lang="de-DE" sz="3200" dirty="0" smtClean="0"/>
              <a:t>situation</a:t>
            </a:r>
          </a:p>
          <a:p>
            <a:pPr marL="1371600" lvl="2" indent="-457200">
              <a:buClr>
                <a:srgbClr val="C00000"/>
              </a:buClr>
              <a:buFont typeface="Wingdings" pitchFamily="2" charset="2"/>
              <a:buChar char="q"/>
            </a:pPr>
            <a:r>
              <a:rPr lang="de-DE" sz="3200" dirty="0" smtClean="0"/>
              <a:t>Produce </a:t>
            </a:r>
            <a:r>
              <a:rPr lang="de-DE" sz="3200" dirty="0"/>
              <a:t>information for decision </a:t>
            </a:r>
            <a:r>
              <a:rPr lang="de-DE" sz="3200" dirty="0" smtClean="0"/>
              <a:t>making</a:t>
            </a:r>
          </a:p>
          <a:p>
            <a:pPr marL="1371600" lvl="2" indent="-457200">
              <a:buClr>
                <a:srgbClr val="C00000"/>
              </a:buClr>
              <a:buFont typeface="Wingdings" pitchFamily="2" charset="2"/>
              <a:buChar char="q"/>
            </a:pPr>
            <a:r>
              <a:rPr lang="de-DE" sz="3200" dirty="0" smtClean="0"/>
              <a:t>Evaluate </a:t>
            </a:r>
            <a:r>
              <a:rPr lang="de-DE" sz="3200" dirty="0"/>
              <a:t>Quality of medical </a:t>
            </a:r>
            <a:r>
              <a:rPr lang="de-DE" sz="3200" dirty="0" smtClean="0"/>
              <a:t>Care</a:t>
            </a:r>
          </a:p>
          <a:p>
            <a:pPr marL="1371600" lvl="2" indent="-457200">
              <a:buClr>
                <a:srgbClr val="C00000"/>
              </a:buClr>
              <a:buFont typeface="Wingdings" pitchFamily="2" charset="2"/>
              <a:buChar char="q"/>
            </a:pPr>
            <a:r>
              <a:rPr lang="de-DE" sz="3200" dirty="0" smtClean="0"/>
              <a:t>Outcome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Plan for the next </a:t>
            </a:r>
            <a:r>
              <a:rPr lang="en-US" b="1" dirty="0" smtClean="0"/>
              <a:t>9 </a:t>
            </a:r>
            <a:r>
              <a:rPr lang="en-US" b="1" dirty="0"/>
              <a:t>months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3200" dirty="0"/>
              <a:t>Use </a:t>
            </a:r>
            <a:r>
              <a:rPr lang="en-US" sz="3200" dirty="0" err="1"/>
              <a:t>epidata</a:t>
            </a:r>
            <a:r>
              <a:rPr lang="en-US" sz="3200" dirty="0"/>
              <a:t> to cerate simple data entry </a:t>
            </a:r>
            <a:r>
              <a:rPr lang="en-US" sz="3200" dirty="0" smtClean="0"/>
              <a:t>system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Share </a:t>
            </a:r>
            <a:r>
              <a:rPr lang="en-US" sz="3200" dirty="0"/>
              <a:t>the system to the key stakeholders </a:t>
            </a:r>
            <a:endParaRPr lang="en-US" sz="3200" dirty="0" smtClean="0"/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Incorporate </a:t>
            </a:r>
            <a:r>
              <a:rPr lang="en-US" sz="3200" dirty="0"/>
              <a:t>the key stake holders </a:t>
            </a:r>
            <a:r>
              <a:rPr lang="en-US" sz="3200" dirty="0" smtClean="0"/>
              <a:t>inputs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Identify </a:t>
            </a:r>
            <a:r>
              <a:rPr lang="en-US" sz="3200" dirty="0"/>
              <a:t>three clinics with computers for pilot the new </a:t>
            </a:r>
            <a:r>
              <a:rPr lang="en-US" sz="3200" dirty="0" err="1"/>
              <a:t>epidata</a:t>
            </a:r>
            <a:r>
              <a:rPr lang="en-US" sz="3200" dirty="0"/>
              <a:t> developed </a:t>
            </a:r>
            <a:r>
              <a:rPr lang="en-US" sz="3200" dirty="0" smtClean="0"/>
              <a:t>system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Pilot </a:t>
            </a:r>
            <a:r>
              <a:rPr lang="en-US" sz="3200" dirty="0"/>
              <a:t>the system to the identified clinics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Plan for the next </a:t>
            </a:r>
            <a:r>
              <a:rPr lang="en-US" sz="4000" b="1" dirty="0" smtClean="0"/>
              <a:t>9 </a:t>
            </a:r>
            <a:r>
              <a:rPr lang="en-US" sz="4000" b="1" dirty="0"/>
              <a:t>months cont..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sz="3200" dirty="0"/>
              <a:t>Run parallel systems (paper and electronic system) </a:t>
            </a:r>
            <a:r>
              <a:rPr lang="en-US" sz="3200" dirty="0" smtClean="0"/>
              <a:t>together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sz="3200" dirty="0" smtClean="0"/>
              <a:t>Evaluate </a:t>
            </a:r>
            <a:r>
              <a:rPr lang="en-US" sz="3200" dirty="0"/>
              <a:t>the system to get feedback of its </a:t>
            </a:r>
            <a:r>
              <a:rPr lang="en-US" sz="3200" dirty="0" smtClean="0"/>
              <a:t>performance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sz="3200" dirty="0" smtClean="0"/>
              <a:t>Share </a:t>
            </a:r>
            <a:r>
              <a:rPr lang="en-US" sz="3200" dirty="0"/>
              <a:t>the feedback to </a:t>
            </a:r>
            <a:r>
              <a:rPr lang="en-US" sz="3200" dirty="0" smtClean="0"/>
              <a:t>the key stakeholders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sz="3200" dirty="0" smtClean="0"/>
              <a:t>Identify </a:t>
            </a:r>
            <a:r>
              <a:rPr lang="en-US" sz="3200" dirty="0"/>
              <a:t>resources to scale the system to other </a:t>
            </a:r>
            <a:r>
              <a:rPr lang="en-US" sz="3200" dirty="0" smtClean="0"/>
              <a:t>clinics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sz="3200" dirty="0" smtClean="0"/>
              <a:t>Connect </a:t>
            </a:r>
            <a:r>
              <a:rPr lang="en-US" sz="3200" dirty="0"/>
              <a:t>BIRO to system (if capacity of doing so is in place)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264</TotalTime>
  <Words>628</Words>
  <Application>Microsoft Office PowerPoint</Application>
  <PresentationFormat>On-screen Show (4:3)</PresentationFormat>
  <Paragraphs>128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Civic</vt:lpstr>
      <vt:lpstr>Diabetes Register Development and Implementation Plan in Tanzania</vt:lpstr>
      <vt:lpstr>Presentation Layout</vt:lpstr>
      <vt:lpstr>MAP of Tanzania</vt:lpstr>
      <vt:lpstr>Background</vt:lpstr>
      <vt:lpstr>Background Cont ---</vt:lpstr>
      <vt:lpstr>Background cont---</vt:lpstr>
      <vt:lpstr>Objectives for DM Register</vt:lpstr>
      <vt:lpstr>Plan for the next 9 months</vt:lpstr>
      <vt:lpstr>Plan for the next 9 months cont..</vt:lpstr>
      <vt:lpstr>   Diabetes register system requirements</vt:lpstr>
      <vt:lpstr>Diabetes register system requirements  Cont---</vt:lpstr>
      <vt:lpstr>Diabetes register system requirements  Cont---</vt:lpstr>
      <vt:lpstr>Diabetes register system requirements cont---</vt:lpstr>
      <vt:lpstr>Diabetes register system requirements  Cont---</vt:lpstr>
      <vt:lpstr>Diabetes register system requirements  Cont---</vt:lpstr>
      <vt:lpstr>Diabetes register system requirements  Cont---</vt:lpstr>
      <vt:lpstr>Diabetes register system requirements  Cont---</vt:lpstr>
      <vt:lpstr>Results/Indicators</vt:lpstr>
      <vt:lpstr>END</vt:lpstr>
    </vt:vector>
  </TitlesOfParts>
  <Company>KAGARUKI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 Register Development and Implementation Plan in Tanzania</dc:title>
  <dc:creator>GIBSON</dc:creator>
  <cp:lastModifiedBy>GIBSON</cp:lastModifiedBy>
  <cp:revision>20</cp:revision>
  <dcterms:created xsi:type="dcterms:W3CDTF">2011-01-25T07:02:18Z</dcterms:created>
  <dcterms:modified xsi:type="dcterms:W3CDTF">2011-01-25T11:45:53Z</dcterms:modified>
</cp:coreProperties>
</file>