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3" r:id="rId3"/>
    <p:sldId id="285" r:id="rId4"/>
    <p:sldId id="287" r:id="rId5"/>
    <p:sldId id="286" r:id="rId6"/>
    <p:sldId id="261" r:id="rId7"/>
    <p:sldId id="262" r:id="rId8"/>
    <p:sldId id="264" r:id="rId9"/>
    <p:sldId id="267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58" r:id="rId20"/>
    <p:sldId id="259" r:id="rId21"/>
    <p:sldId id="260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D9476-A648-4AEC-A094-7E8F011C61B5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E04BC-2900-4A3C-B1F8-9A1B7353B37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94FC6-2D3F-4753-A947-D46457BE107E}" type="slidenum">
              <a:rPr lang="hr-HR"/>
              <a:pPr/>
              <a:t>2</a:t>
            </a:fld>
            <a:endParaRPr lang="hr-HR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5F32C-9F83-4550-B3B1-3B91F3C83C0B}" type="slidenum">
              <a:rPr lang="hr-HR" smtClean="0"/>
              <a:pPr/>
              <a:t>3</a:t>
            </a:fld>
            <a:endParaRPr lang="hr-H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b="1" smtClean="0">
                <a:solidFill>
                  <a:srgbClr val="FFFFFF"/>
                </a:solidFill>
              </a:rPr>
              <a:t>Regulacija glikemije</a:t>
            </a:r>
            <a:r>
              <a:rPr lang="hr-HR" smtClean="0">
                <a:solidFill>
                  <a:srgbClr val="FFFFFF"/>
                </a:solidFill>
              </a:rPr>
              <a:t> - do 40% smanjenje rizika od infarkta, mikrovaskularnih komplikacija, smrtnosti (dugotrajan učinak i nakon pogoršanja regulacije, “legacy effect”)</a:t>
            </a:r>
          </a:p>
          <a:p>
            <a:pPr eaLnBrk="1" hangingPunct="1"/>
            <a:r>
              <a:rPr lang="hr-HR" b="1" smtClean="0">
                <a:solidFill>
                  <a:srgbClr val="FFFFFF"/>
                </a:solidFill>
              </a:rPr>
              <a:t>Regulacija tlaka-</a:t>
            </a:r>
            <a:r>
              <a:rPr lang="hr-HR" smtClean="0">
                <a:solidFill>
                  <a:srgbClr val="FFFFFF"/>
                </a:solidFill>
              </a:rPr>
              <a:t> do 40% smanjenje rizika od infarkta, mikrovaskularnih komplikacija, smrtnosti</a:t>
            </a:r>
          </a:p>
          <a:p>
            <a:pPr eaLnBrk="1" hangingPunct="1"/>
            <a:r>
              <a:rPr lang="hr-HR" smtClean="0">
                <a:solidFill>
                  <a:srgbClr val="FFFFFF"/>
                </a:solidFill>
              </a:rPr>
              <a:t>		UKPDS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after controlling for age, duration of disease and baseline values</a:t>
            </a:r>
            <a:endParaRPr lang="en-GB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1ED3C-54E0-4582-956F-E7EB3AE50413}" type="slidenum">
              <a:rPr lang="hr-HR" smtClean="0"/>
              <a:pPr/>
              <a:t>5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F33D-A77C-4B17-AAC3-F7C394EF60AF}" type="datetimeFigureOut">
              <a:rPr lang="hr-HR" smtClean="0"/>
              <a:pPr/>
              <a:t>24.1.2011.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7752-C346-4B60-BB68-392116DDE21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7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97-2003_Worksheet10.xls"/><Relationship Id="rId4" Type="http://schemas.openxmlformats.org/officeDocument/2006/relationships/oleObject" Target="../embeddings/Microsoft_Office_Excel_97-2003_Worksheet9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Office_Excel_97-2003_Worksheet14.xls"/><Relationship Id="rId5" Type="http://schemas.openxmlformats.org/officeDocument/2006/relationships/oleObject" Target="../embeddings/Microsoft_Office_Excel_97-2003_Worksheet13.xls"/><Relationship Id="rId4" Type="http://schemas.openxmlformats.org/officeDocument/2006/relationships/oleObject" Target="../embeddings/Microsoft_Office_Excel_97-2003_Worksheet12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RESEARCH USE OF  DIABETES REGISTRIES</a:t>
            </a:r>
          </a:p>
          <a:p>
            <a:pPr algn="ctr"/>
            <a:endParaRPr lang="hr-HR" sz="4000" dirty="0"/>
          </a:p>
          <a:p>
            <a:pPr algn="ctr"/>
            <a:endParaRPr lang="hr-HR" sz="4000" dirty="0" smtClean="0"/>
          </a:p>
          <a:p>
            <a:pPr algn="ctr"/>
            <a:endParaRPr lang="hr-HR" sz="4000" dirty="0"/>
          </a:p>
          <a:p>
            <a:pPr algn="ctr"/>
            <a:r>
              <a:rPr lang="hr-HR" sz="4000" dirty="0" smtClean="0"/>
              <a:t>Prof dr Željko Metelko, dr Tamara Poljičanin</a:t>
            </a:r>
            <a:endParaRPr lang="hr-H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i="1"/>
              <a:t>CroDiab</a:t>
            </a:r>
            <a:r>
              <a:rPr lang="hr-HR"/>
              <a:t> izvještaj 2006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/>
              <a:t>evidentirane prijave za 39925 osoba </a:t>
            </a:r>
          </a:p>
          <a:p>
            <a:pPr lvl="1"/>
            <a:r>
              <a:rPr lang="hr-HR"/>
              <a:t>10525 bolesnika iz 295 centara primarne</a:t>
            </a:r>
          </a:p>
          <a:p>
            <a:pPr lvl="1"/>
            <a:r>
              <a:rPr lang="hr-HR"/>
              <a:t>9374 bolesnika iz 13 centara sekundarne</a:t>
            </a:r>
          </a:p>
          <a:p>
            <a:pPr lvl="1"/>
            <a:r>
              <a:rPr lang="hr-HR"/>
              <a:t>20 175 bolesnika iz 3 centara tercijarne zdravstvene zaštite</a:t>
            </a:r>
          </a:p>
          <a:p>
            <a:endParaRPr lang="hr-HR"/>
          </a:p>
          <a:p>
            <a:r>
              <a:rPr lang="hr-HR"/>
              <a:t>iz primarne zdravstvene zaštite pristiglo je </a:t>
            </a:r>
          </a:p>
          <a:p>
            <a:pPr lvl="1"/>
            <a:r>
              <a:rPr lang="hr-HR"/>
              <a:t>1742 prijava u obliku popisa (16,55%), </a:t>
            </a:r>
          </a:p>
          <a:p>
            <a:pPr lvl="1"/>
            <a:r>
              <a:rPr lang="hr-HR"/>
              <a:t>elektronskim putem prijavljeno je 4327 (41,11%)</a:t>
            </a:r>
          </a:p>
          <a:p>
            <a:pPr lvl="1"/>
            <a:r>
              <a:rPr lang="hr-HR"/>
              <a:t> putem papirnatih obrazaca 4456 (42,34%) bolesnika</a:t>
            </a:r>
          </a:p>
          <a:p>
            <a:pPr lvl="2"/>
            <a:r>
              <a:rPr lang="hr-HR"/>
              <a:t>bolesnici koji nisu prijavljeni na službenim BIS obrascima su registrirani no kasnije u analizi nisu prikazani jer prijave ne sadrže zakonski predefinirane podatke.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Prijave iz PZZ</a:t>
            </a:r>
          </a:p>
        </p:txBody>
      </p:sp>
      <p:pic>
        <p:nvPicPr>
          <p:cNvPr id="244739" name="Picture 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560420"/>
            <a:ext cx="6677603" cy="49740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2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686955" y="3431802"/>
          <a:ext cx="7917295" cy="3237100"/>
        </p:xfrm>
        <a:graphic>
          <a:graphicData uri="http://schemas.openxmlformats.org/presentationml/2006/ole">
            <p:oleObj spid="_x0000_s1026" name="Chart" r:id="rId3" imgW="5800641" imgH="2371657" progId="Excel.Sheet.8">
              <p:embed/>
            </p:oleObj>
          </a:graphicData>
        </a:graphic>
      </p:graphicFrame>
      <p:graphicFrame>
        <p:nvGraphicFramePr>
          <p:cNvPr id="245763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84069" y="142875"/>
          <a:ext cx="7918739" cy="3214688"/>
        </p:xfrm>
        <a:graphic>
          <a:graphicData uri="http://schemas.openxmlformats.org/presentationml/2006/ole">
            <p:oleObj spid="_x0000_s1027" name="Chart" r:id="rId4" imgW="5934159" imgH="240975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86" name="Object 2"/>
          <p:cNvGraphicFramePr>
            <a:graphicFrameLocks noChangeAspect="1"/>
          </p:cNvGraphicFramePr>
          <p:nvPr>
            <p:ph idx="1"/>
          </p:nvPr>
        </p:nvGraphicFramePr>
        <p:xfrm>
          <a:off x="178955" y="1413343"/>
          <a:ext cx="8820727" cy="3580279"/>
        </p:xfrm>
        <a:graphic>
          <a:graphicData uri="http://schemas.openxmlformats.org/presentationml/2006/ole">
            <p:oleObj spid="_x0000_s2050" name="Chart" r:id="rId3" imgW="5886416" imgH="2390843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10" name="Object 2"/>
          <p:cNvGraphicFramePr>
            <a:graphicFrameLocks noChangeAspect="1"/>
          </p:cNvGraphicFramePr>
          <p:nvPr>
            <p:ph idx="1"/>
          </p:nvPr>
        </p:nvGraphicFramePr>
        <p:xfrm>
          <a:off x="251114" y="1668276"/>
          <a:ext cx="8713932" cy="3312739"/>
        </p:xfrm>
        <a:graphic>
          <a:graphicData uri="http://schemas.openxmlformats.org/presentationml/2006/ole">
            <p:oleObj spid="_x0000_s3074" name="Chart" r:id="rId3" imgW="5886416" imgH="2238443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834" name="Object 2"/>
          <p:cNvGraphicFramePr>
            <a:graphicFrameLocks noChangeAspect="1"/>
          </p:cNvGraphicFramePr>
          <p:nvPr>
            <p:ph idx="1"/>
          </p:nvPr>
        </p:nvGraphicFramePr>
        <p:xfrm>
          <a:off x="178955" y="1143001"/>
          <a:ext cx="8713932" cy="4008904"/>
        </p:xfrm>
        <a:graphic>
          <a:graphicData uri="http://schemas.openxmlformats.org/presentationml/2006/ole">
            <p:oleObj spid="_x0000_s4098" name="Chart" r:id="rId3" imgW="5467249" imgH="25146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Regulacija krvnog tlaka</a:t>
            </a:r>
          </a:p>
        </p:txBody>
      </p:sp>
      <p:graphicFrame>
        <p:nvGraphicFramePr>
          <p:cNvPr id="249859" name="Object 3"/>
          <p:cNvGraphicFramePr>
            <a:graphicFrameLocks noChangeAspect="1"/>
          </p:cNvGraphicFramePr>
          <p:nvPr/>
        </p:nvGraphicFramePr>
        <p:xfrm>
          <a:off x="4267490" y="1989045"/>
          <a:ext cx="4049568" cy="4032717"/>
        </p:xfrm>
        <a:graphic>
          <a:graphicData uri="http://schemas.openxmlformats.org/presentationml/2006/ole">
            <p:oleObj spid="_x0000_s5122" name="Chart" r:id="rId3" imgW="2838416" imgH="2019300" progId="Excel.Sheet.8">
              <p:embed/>
            </p:oleObj>
          </a:graphicData>
        </a:graphic>
      </p:graphicFrame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395432" y="1989044"/>
          <a:ext cx="3926898" cy="3979489"/>
        </p:xfrm>
        <a:graphic>
          <a:graphicData uri="http://schemas.openxmlformats.org/presentationml/2006/ole">
            <p:oleObj spid="_x0000_s5123" name="Chart" r:id="rId4" imgW="2752641" imgH="199065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0046" y="189100"/>
            <a:ext cx="7772977" cy="1143000"/>
          </a:xfrm>
        </p:spPr>
        <p:txBody>
          <a:bodyPr/>
          <a:lstStyle/>
          <a:p>
            <a:r>
              <a:rPr lang="hr-HR"/>
              <a:t>Regulacija glikemije</a:t>
            </a:r>
          </a:p>
        </p:txBody>
      </p:sp>
      <p:graphicFrame>
        <p:nvGraphicFramePr>
          <p:cNvPr id="250883" name="Object 3"/>
          <p:cNvGraphicFramePr>
            <a:graphicFrameLocks noChangeAspect="1"/>
          </p:cNvGraphicFramePr>
          <p:nvPr/>
        </p:nvGraphicFramePr>
        <p:xfrm>
          <a:off x="900546" y="1197629"/>
          <a:ext cx="6553489" cy="2442882"/>
        </p:xfrm>
        <a:graphic>
          <a:graphicData uri="http://schemas.openxmlformats.org/presentationml/2006/ole">
            <p:oleObj spid="_x0000_s6146" name="Chart" r:id="rId3" imgW="5467249" imgH="1886085" progId="Excel.Sheet.8">
              <p:embed/>
            </p:oleObj>
          </a:graphicData>
        </a:graphic>
      </p:graphicFrame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4284807" y="3716151"/>
          <a:ext cx="3254375" cy="2947147"/>
        </p:xfrm>
        <a:graphic>
          <a:graphicData uri="http://schemas.openxmlformats.org/presentationml/2006/ole">
            <p:oleObj spid="_x0000_s6147" name="Chart" r:id="rId4" imgW="2714608" imgH="2305185" progId="Excel.Sheet.8">
              <p:embed/>
            </p:oleObj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900546" y="3716152"/>
          <a:ext cx="3299114" cy="2955551"/>
        </p:xfrm>
        <a:graphic>
          <a:graphicData uri="http://schemas.openxmlformats.org/presentationml/2006/ole">
            <p:oleObj spid="_x0000_s6148" name="Chart" r:id="rId5" imgW="2752641" imgH="2314643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512" y="124666"/>
            <a:ext cx="7772977" cy="1143000"/>
          </a:xfrm>
        </p:spPr>
        <p:txBody>
          <a:bodyPr/>
          <a:lstStyle/>
          <a:p>
            <a:r>
              <a:rPr lang="hr-HR"/>
              <a:t>Regulacija masnoća</a:t>
            </a:r>
          </a:p>
        </p:txBody>
      </p:sp>
      <p:graphicFrame>
        <p:nvGraphicFramePr>
          <p:cNvPr id="251907" name="Object 3"/>
          <p:cNvGraphicFramePr>
            <a:graphicFrameLocks noChangeAspect="1"/>
          </p:cNvGraphicFramePr>
          <p:nvPr/>
        </p:nvGraphicFramePr>
        <p:xfrm>
          <a:off x="900546" y="1147203"/>
          <a:ext cx="3304886" cy="2857500"/>
        </p:xfrm>
        <a:graphic>
          <a:graphicData uri="http://schemas.openxmlformats.org/presentationml/2006/ole">
            <p:oleObj spid="_x0000_s7170" name="Chart" r:id="rId3" imgW="3305057" imgH="2705100" progId="Excel.Sheet.8">
              <p:embed/>
            </p:oleObj>
          </a:graphicData>
        </a:graphic>
      </p:graphicFrame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4211204" y="4000500"/>
          <a:ext cx="3267364" cy="2857500"/>
        </p:xfrm>
        <a:graphic>
          <a:graphicData uri="http://schemas.openxmlformats.org/presentationml/2006/ole">
            <p:oleObj spid="_x0000_s7171" name="Chart" r:id="rId4" imgW="3267024" imgH="2705100" progId="Excel.Sheet.8">
              <p:embed/>
            </p:oleObj>
          </a:graphicData>
        </a:graphic>
      </p:graphicFrame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4211204" y="1126191"/>
          <a:ext cx="3267364" cy="2843493"/>
        </p:xfrm>
        <a:graphic>
          <a:graphicData uri="http://schemas.openxmlformats.org/presentationml/2006/ole">
            <p:oleObj spid="_x0000_s7172" name="Chart" r:id="rId5" imgW="3267024" imgH="2695643" progId="Excel.Sheet.8">
              <p:embed/>
            </p:oleObj>
          </a:graphicData>
        </a:graphic>
      </p:graphicFrame>
      <p:graphicFrame>
        <p:nvGraphicFramePr>
          <p:cNvPr id="251910" name="Object 6"/>
          <p:cNvGraphicFramePr>
            <a:graphicFrameLocks noChangeAspect="1"/>
          </p:cNvGraphicFramePr>
          <p:nvPr/>
        </p:nvGraphicFramePr>
        <p:xfrm>
          <a:off x="900546" y="4000500"/>
          <a:ext cx="3304886" cy="2857500"/>
        </p:xfrm>
        <a:graphic>
          <a:graphicData uri="http://schemas.openxmlformats.org/presentationml/2006/ole">
            <p:oleObj spid="_x0000_s7173" name="Chart" r:id="rId6" imgW="3305057" imgH="27051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/>
              <a:t>Registry</a:t>
            </a:r>
            <a:r>
              <a:rPr lang="hr-HR" dirty="0"/>
              <a:t>			 </a:t>
            </a:r>
            <a:r>
              <a:rPr lang="hr-HR" dirty="0" smtClean="0"/>
              <a:t>reasons, goals</a:t>
            </a:r>
            <a:endParaRPr lang="hr-HR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CLINIC</a:t>
            </a:r>
            <a:r>
              <a:rPr lang="hr-HR" dirty="0" smtClean="0"/>
              <a:t>A</a:t>
            </a:r>
            <a:r>
              <a:rPr lang="en-US" dirty="0" smtClean="0"/>
              <a:t>L AND DEMOGRAPHIC DISEASE DATA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DISEASE OUTCOMES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MORE PATIENTS DATA (FAST AND EFFICASY)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TREATMENT COMPARISSONS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CLINICAL EXAMINATION DATA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MORBIDITY AND MORTALITY ESTIMATION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CLINICAL FOCUS TO SOME ASPECT OF DISEASE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BASIC INFORMATION ABOUT DESCRIPTIVE AND CLINICAL EPIDEMIOLOGY  </a:t>
            </a:r>
          </a:p>
          <a:p>
            <a:pPr>
              <a:lnSpc>
                <a:spcPct val="130000"/>
              </a:lnSpc>
            </a:pP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09320"/>
            <a:ext cx="7648864" cy="1143000"/>
          </a:xfrm>
        </p:spPr>
        <p:txBody>
          <a:bodyPr>
            <a:noAutofit/>
          </a:bodyPr>
          <a:lstStyle/>
          <a:p>
            <a:r>
              <a:rPr lang="hr-HR" sz="3600" dirty="0" smtClean="0"/>
              <a:t>PREVENTION OF LATE COMPLICATION DEVELOPMENT</a:t>
            </a:r>
            <a:endParaRPr lang="hr-HR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853" y="1968034"/>
            <a:ext cx="4779818" cy="45257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hr-HR" dirty="0" smtClean="0">
                <a:cs typeface="Times New Roman" pitchFamily="18" charset="0"/>
              </a:rPr>
              <a:t>COST EFFECTIVE MEASURES </a:t>
            </a:r>
          </a:p>
          <a:p>
            <a:pPr lvl="1">
              <a:lnSpc>
                <a:spcPct val="160000"/>
              </a:lnSpc>
              <a:spcBef>
                <a:spcPct val="0"/>
              </a:spcBef>
            </a:pPr>
            <a:r>
              <a:rPr lang="hr-HR" dirty="0" smtClean="0"/>
              <a:t>treatment </a:t>
            </a:r>
          </a:p>
          <a:p>
            <a:pPr lvl="2">
              <a:lnSpc>
                <a:spcPct val="160000"/>
              </a:lnSpc>
              <a:spcBef>
                <a:spcPct val="0"/>
              </a:spcBef>
            </a:pPr>
            <a:r>
              <a:rPr lang="hr-HR" dirty="0" smtClean="0"/>
              <a:t>Blood </a:t>
            </a:r>
            <a:r>
              <a:rPr lang="en-US" dirty="0" smtClean="0"/>
              <a:t>pressure</a:t>
            </a:r>
          </a:p>
          <a:p>
            <a:pPr lvl="2">
              <a:lnSpc>
                <a:spcPct val="160000"/>
              </a:lnSpc>
              <a:spcBef>
                <a:spcPct val="0"/>
              </a:spcBef>
            </a:pPr>
            <a:r>
              <a:rPr lang="hr-HR" dirty="0" smtClean="0"/>
              <a:t>High blood glucose</a:t>
            </a:r>
          </a:p>
          <a:p>
            <a:pPr lvl="2">
              <a:lnSpc>
                <a:spcPct val="160000"/>
              </a:lnSpc>
              <a:spcBef>
                <a:spcPct val="0"/>
              </a:spcBef>
            </a:pPr>
            <a:r>
              <a:rPr lang="hr-HR" dirty="0" smtClean="0"/>
              <a:t>High lipids</a:t>
            </a:r>
          </a:p>
          <a:p>
            <a:pPr lvl="1">
              <a:lnSpc>
                <a:spcPct val="160000"/>
              </a:lnSpc>
              <a:spcBef>
                <a:spcPct val="0"/>
              </a:spcBef>
            </a:pPr>
            <a:r>
              <a:rPr lang="hr-HR" dirty="0" smtClean="0"/>
              <a:t>Early detection and early retinpathy treatment</a:t>
            </a:r>
          </a:p>
          <a:p>
            <a:pPr lvl="1">
              <a:lnSpc>
                <a:spcPct val="160000"/>
              </a:lnSpc>
              <a:spcBef>
                <a:spcPct val="0"/>
              </a:spcBef>
            </a:pPr>
            <a:r>
              <a:rPr lang="hr-HR" dirty="0" smtClean="0"/>
              <a:t>Early detection of proteinuria</a:t>
            </a:r>
          </a:p>
          <a:p>
            <a:pPr lvl="1">
              <a:lnSpc>
                <a:spcPct val="160000"/>
              </a:lnSpc>
              <a:spcBef>
                <a:spcPct val="0"/>
              </a:spcBef>
            </a:pPr>
            <a:r>
              <a:rPr lang="hr-HR" dirty="0" smtClean="0"/>
              <a:t>Diabetic food prevention</a:t>
            </a:r>
          </a:p>
          <a:p>
            <a:pPr lvl="1">
              <a:lnSpc>
                <a:spcPct val="160000"/>
              </a:lnSpc>
              <a:spcBef>
                <a:spcPct val="0"/>
              </a:spcBef>
            </a:pPr>
            <a:r>
              <a:rPr lang="hr-HR" dirty="0" smtClean="0"/>
              <a:t>Stop smoking</a:t>
            </a:r>
            <a:endParaRPr lang="en-GB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25103" y="1844769"/>
            <a:ext cx="3239943" cy="3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608">
              <a:spcBef>
                <a:spcPct val="50000"/>
              </a:spcBef>
            </a:pPr>
            <a:endParaRPr lang="hr-HR" sz="14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42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791"/>
            <a:ext cx="3488171" cy="49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1800" dirty="0" smtClean="0">
                <a:solidFill>
                  <a:srgbClr val="FFFFCC"/>
                </a:solidFill>
              </a:rPr>
              <a:t>Učinci strategija unapređenja kvalitete na regulaciju glikemije u tipu 2 šećerne bolesti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424863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5288" y="63087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/>
            <a:r>
              <a:rPr lang="hr-HR" sz="1000">
                <a:solidFill>
                  <a:srgbClr val="FFFF99"/>
                </a:solidFill>
                <a:latin typeface="Verdana" pitchFamily="34" charset="0"/>
              </a:rPr>
              <a:t>Effects of Quality Improvement Strategies for Type 2 Diabetes on Glycemic Control</a:t>
            </a:r>
          </a:p>
          <a:p>
            <a:pPr eaLnBrk="0" hangingPunct="0"/>
            <a:r>
              <a:rPr lang="hr-HR" sz="1000">
                <a:solidFill>
                  <a:srgbClr val="FFFF99"/>
                </a:solidFill>
                <a:latin typeface="Verdana" pitchFamily="34" charset="0"/>
              </a:rPr>
              <a:t>A Meta-Regression Analysis. JAMA, July 26, 2006—Vol 296, No. 4 427-440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6877050" y="3284538"/>
            <a:ext cx="1366838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132138" y="5019675"/>
            <a:ext cx="5616575" cy="1146175"/>
          </a:xfrm>
          <a:solidFill>
            <a:srgbClr val="000066"/>
          </a:solidFill>
        </p:spPr>
        <p:txBody>
          <a:bodyPr>
            <a:normAutofit/>
          </a:bodyPr>
          <a:lstStyle/>
          <a:p>
            <a:pPr eaLnBrk="1" hangingPunct="1"/>
            <a:r>
              <a:rPr lang="hr-HR" sz="1800" b="1" dirty="0" smtClean="0">
                <a:solidFill>
                  <a:schemeClr val="bg1"/>
                </a:solidFill>
              </a:rPr>
              <a:t>Myocardial infarction </a:t>
            </a:r>
            <a:r>
              <a:rPr lang="hr-HR" sz="1800" b="1" dirty="0" smtClean="0">
                <a:solidFill>
                  <a:schemeClr val="bg1"/>
                </a:solidFill>
              </a:rPr>
              <a:t>- NNT ≈ 37</a:t>
            </a:r>
          </a:p>
          <a:p>
            <a:pPr eaLnBrk="1" hangingPunct="1"/>
            <a:r>
              <a:rPr lang="hr-HR" sz="1800" b="1" dirty="0" smtClean="0">
                <a:solidFill>
                  <a:schemeClr val="bg1"/>
                </a:solidFill>
              </a:rPr>
              <a:t>Mycrovascular complications </a:t>
            </a:r>
            <a:r>
              <a:rPr lang="hr-HR" sz="1800" b="1" dirty="0" smtClean="0">
                <a:solidFill>
                  <a:schemeClr val="bg1"/>
                </a:solidFill>
              </a:rPr>
              <a:t>- NNT ≈ 36</a:t>
            </a:r>
          </a:p>
          <a:p>
            <a:pPr eaLnBrk="1" hangingPunct="1"/>
            <a:r>
              <a:rPr lang="hr-HR" sz="1800" b="1" dirty="0" smtClean="0">
                <a:solidFill>
                  <a:schemeClr val="bg1"/>
                </a:solidFill>
              </a:rPr>
              <a:t>Any other result in realation with DM </a:t>
            </a:r>
            <a:r>
              <a:rPr lang="hr-HR" sz="1800" b="1" dirty="0" smtClean="0">
                <a:solidFill>
                  <a:schemeClr val="bg1"/>
                </a:solidFill>
              </a:rPr>
              <a:t>- NNT ≈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5544" y="44624"/>
            <a:ext cx="7648864" cy="1143000"/>
          </a:xfrm>
        </p:spPr>
        <p:txBody>
          <a:bodyPr/>
          <a:lstStyle/>
          <a:p>
            <a:r>
              <a:rPr lang="hr-HR" sz="2500" dirty="0" smtClean="0"/>
              <a:t>EFFECTS OF CONTINUOUS REPORTING</a:t>
            </a:r>
            <a:endParaRPr lang="hr-HR" sz="2500" dirty="0"/>
          </a:p>
        </p:txBody>
      </p:sp>
      <p:sp>
        <p:nvSpPr>
          <p:cNvPr id="9219" name="Line 237"/>
          <p:cNvSpPr>
            <a:spLocks noChangeShapeType="1"/>
          </p:cNvSpPr>
          <p:nvPr/>
        </p:nvSpPr>
        <p:spPr bwMode="auto">
          <a:xfrm>
            <a:off x="3381375" y="2070287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hr-HR"/>
          </a:p>
        </p:txBody>
      </p:sp>
      <p:graphicFrame>
        <p:nvGraphicFramePr>
          <p:cNvPr id="555752" name="Group 744"/>
          <p:cNvGraphicFramePr>
            <a:graphicFrameLocks noGrp="1"/>
          </p:cNvGraphicFramePr>
          <p:nvPr/>
        </p:nvGraphicFramePr>
        <p:xfrm>
          <a:off x="467546" y="1124747"/>
          <a:ext cx="8125155" cy="4845188"/>
        </p:xfrm>
        <a:graphic>
          <a:graphicData uri="http://schemas.openxmlformats.org/drawingml/2006/table">
            <a:tbl>
              <a:tblPr/>
              <a:tblGrid>
                <a:gridCol w="1324754"/>
                <a:gridCol w="909665"/>
                <a:gridCol w="791319"/>
                <a:gridCol w="907898"/>
                <a:gridCol w="791319"/>
                <a:gridCol w="909664"/>
                <a:gridCol w="791319"/>
                <a:gridCol w="907898"/>
                <a:gridCol w="791319"/>
              </a:tblGrid>
              <a:tr h="34307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Year 2006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Year 2008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51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intermitent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continuous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intermitent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continuous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67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mean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SD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mean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SD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mean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SD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mean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SD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0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HbA1c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8,09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1,65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7,87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1,52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7,97*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1,52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7,39*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1,17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BMI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29,55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4,89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29,7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4,97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29,43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4,87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29,31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4,71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0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BPD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83,89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8,24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82,09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10,01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83,89*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8,64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81,24*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9,31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BPS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142,44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16,61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136,79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16,61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142,36*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17,35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136,38*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17,07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0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Guk_fas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8,97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2,44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8,71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2,55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8,79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2,58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8,52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2,53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Guk_pp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11,01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3,18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10,94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3,4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10,63*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3,12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10,02*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3,44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0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Cholesterol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5,66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1,13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5,57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1,23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5,6*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1,15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5,25*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1,13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HDL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1,25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0,32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1,29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0,3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1,4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0,46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1,4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0,4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0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LDL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3,38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0,92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3,3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0,98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3,28*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0,93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2,98*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0,92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Trigl.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2,18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1,26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2,22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1,51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2,19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1,19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2,16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1,53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753" name="Rectangle 745"/>
          <p:cNvSpPr>
            <a:spLocks noChangeArrowheads="1"/>
          </p:cNvSpPr>
          <p:nvPr/>
        </p:nvSpPr>
        <p:spPr bwMode="auto">
          <a:xfrm>
            <a:off x="1331640" y="6057127"/>
            <a:ext cx="7070148" cy="78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 anchor="ctr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r-HR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provement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in both groups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more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in continuous reporting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groups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r-HR" sz="1600" b="1" dirty="0">
                <a:solidFill>
                  <a:schemeClr val="accent6">
                    <a:lumMod val="50000"/>
                  </a:schemeClr>
                </a:solidFill>
              </a:rPr>
              <a:t> 2008 –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significant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lower values for HbA1c</a:t>
            </a:r>
            <a:r>
              <a:rPr lang="hr-HR" sz="16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BP, BG_pp</a:t>
            </a:r>
            <a:r>
              <a:rPr lang="hr-HR" sz="16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cholesterol</a:t>
            </a:r>
            <a:r>
              <a:rPr lang="hr-HR" sz="16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LDL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SVRHA PRIKUPLJANJA PODATAKA</a:t>
            </a:r>
            <a:endParaRPr lang="hr-HR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5000"/>
              </a:lnSpc>
            </a:pPr>
            <a:r>
              <a:rPr lang="hr-HR"/>
              <a:t>uvid u stanje zdravstvene zaštite u polju dijabetologija</a:t>
            </a:r>
          </a:p>
          <a:p>
            <a:pPr>
              <a:lnSpc>
                <a:spcPct val="125000"/>
              </a:lnSpc>
            </a:pPr>
            <a:r>
              <a:rPr lang="hr-HR"/>
              <a:t>određivanje prevalencije primarne bolesti (diabetes mellitus) te akutnih i kroničnih komplikacija bolesti, na nacionalnoj razini, specifično po regijama</a:t>
            </a:r>
          </a:p>
          <a:p>
            <a:pPr>
              <a:lnSpc>
                <a:spcPct val="125000"/>
              </a:lnSpc>
            </a:pPr>
            <a:r>
              <a:rPr lang="hr-HR"/>
              <a:t>planiranje preventivnih akcija</a:t>
            </a:r>
          </a:p>
          <a:p>
            <a:pPr>
              <a:lnSpc>
                <a:spcPct val="125000"/>
              </a:lnSpc>
            </a:pPr>
            <a:r>
              <a:rPr lang="hr-HR"/>
              <a:t>planiranje i redukcija troškova u zdravstvenoj zaštiti osoba sa šećernom bolesti </a:t>
            </a:r>
          </a:p>
          <a:p>
            <a:pPr>
              <a:lnSpc>
                <a:spcPct val="125000"/>
              </a:lnSpc>
            </a:pPr>
            <a:r>
              <a:rPr lang="hr-HR"/>
              <a:t>uvid u stanje zdravstvene zaštite - WHO predlaže prevalenciju dijabetesa kao jedan od bazičnih indikatora zdravstvene zaštite zemlje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35" y="0"/>
            <a:ext cx="91930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511</Words>
  <Application>Microsoft Office PowerPoint</Application>
  <PresentationFormat>On-screen Show (4:3)</PresentationFormat>
  <Paragraphs>167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Chart</vt:lpstr>
      <vt:lpstr>Slide 1</vt:lpstr>
      <vt:lpstr>Registry    reasons, goals</vt:lpstr>
      <vt:lpstr>PREVENTION OF LATE COMPLICATION DEVELOPMENT</vt:lpstr>
      <vt:lpstr>Učinci strategija unapređenja kvalitete na regulaciju glikemije u tipu 2 šećerne bolesti</vt:lpstr>
      <vt:lpstr>EFFECTS OF CONTINUOUS REPORTING</vt:lpstr>
      <vt:lpstr>Slide 6</vt:lpstr>
      <vt:lpstr>Slide 7</vt:lpstr>
      <vt:lpstr>SVRHA PRIKUPLJANJA PODATAKA</vt:lpstr>
      <vt:lpstr>Slide 9</vt:lpstr>
      <vt:lpstr>CroDiab izvještaj 2006</vt:lpstr>
      <vt:lpstr>Prijave iz PZZ</vt:lpstr>
      <vt:lpstr>Slide 12</vt:lpstr>
      <vt:lpstr>Slide 13</vt:lpstr>
      <vt:lpstr>Slide 14</vt:lpstr>
      <vt:lpstr>Slide 15</vt:lpstr>
      <vt:lpstr>Regulacija krvnog tlaka</vt:lpstr>
      <vt:lpstr>Regulacija glikemije</vt:lpstr>
      <vt:lpstr>Regulacija masnoća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Željko</dc:creator>
  <cp:lastModifiedBy>Željko</cp:lastModifiedBy>
  <cp:revision>4</cp:revision>
  <dcterms:created xsi:type="dcterms:W3CDTF">2011-01-23T09:32:06Z</dcterms:created>
  <dcterms:modified xsi:type="dcterms:W3CDTF">2011-01-24T13:54:51Z</dcterms:modified>
</cp:coreProperties>
</file>