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 id="2147483649" r:id="rId2"/>
  </p:sldMasterIdLst>
  <p:notesMasterIdLst>
    <p:notesMasterId r:id="rId20"/>
  </p:notesMasterIdLst>
  <p:sldIdLst>
    <p:sldId id="345" r:id="rId3"/>
    <p:sldId id="349" r:id="rId4"/>
    <p:sldId id="347" r:id="rId5"/>
    <p:sldId id="348" r:id="rId6"/>
    <p:sldId id="346" r:id="rId7"/>
    <p:sldId id="351" r:id="rId8"/>
    <p:sldId id="352" r:id="rId9"/>
    <p:sldId id="315" r:id="rId10"/>
    <p:sldId id="310" r:id="rId11"/>
    <p:sldId id="317" r:id="rId12"/>
    <p:sldId id="318" r:id="rId13"/>
    <p:sldId id="319" r:id="rId14"/>
    <p:sldId id="320" r:id="rId15"/>
    <p:sldId id="321" r:id="rId16"/>
    <p:sldId id="322" r:id="rId17"/>
    <p:sldId id="323" r:id="rId18"/>
    <p:sldId id="299" r:id="rId19"/>
  </p:sldIdLst>
  <p:sldSz cx="9144000" cy="6858000" type="screen4x3"/>
  <p:notesSz cx="6858000" cy="9144000"/>
  <p:defaultTextStyle>
    <a:defPPr>
      <a:defRPr lang="en-GB"/>
    </a:defPPr>
    <a:lvl1pPr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DejaVu Sans" charset="0"/>
      </a:defRPr>
    </a:lvl1pPr>
    <a:lvl2pPr marL="742950" indent="-28575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DejaVu Sans" charset="0"/>
      </a:defRPr>
    </a:lvl2pPr>
    <a:lvl3pPr marL="11430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DejaVu Sans" charset="0"/>
      </a:defRPr>
    </a:lvl3pPr>
    <a:lvl4pPr marL="16002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DejaVu Sans" charset="0"/>
      </a:defRPr>
    </a:lvl4pPr>
    <a:lvl5pPr marL="20574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DejaVu Sans" charset="0"/>
      </a:defRPr>
    </a:lvl5pPr>
    <a:lvl6pPr marL="2286000" algn="l" defTabSz="914400" rtl="0" eaLnBrk="1" latinLnBrk="0" hangingPunct="1">
      <a:defRPr kern="1200">
        <a:solidFill>
          <a:schemeClr val="bg1"/>
        </a:solidFill>
        <a:latin typeface="Arial" charset="0"/>
        <a:ea typeface="+mn-ea"/>
        <a:cs typeface="DejaVu Sans" charset="0"/>
      </a:defRPr>
    </a:lvl6pPr>
    <a:lvl7pPr marL="2743200" algn="l" defTabSz="914400" rtl="0" eaLnBrk="1" latinLnBrk="0" hangingPunct="1">
      <a:defRPr kern="1200">
        <a:solidFill>
          <a:schemeClr val="bg1"/>
        </a:solidFill>
        <a:latin typeface="Arial" charset="0"/>
        <a:ea typeface="+mn-ea"/>
        <a:cs typeface="DejaVu Sans" charset="0"/>
      </a:defRPr>
    </a:lvl7pPr>
    <a:lvl8pPr marL="3200400" algn="l" defTabSz="914400" rtl="0" eaLnBrk="1" latinLnBrk="0" hangingPunct="1">
      <a:defRPr kern="1200">
        <a:solidFill>
          <a:schemeClr val="bg1"/>
        </a:solidFill>
        <a:latin typeface="Arial" charset="0"/>
        <a:ea typeface="+mn-ea"/>
        <a:cs typeface="DejaVu Sans" charset="0"/>
      </a:defRPr>
    </a:lvl8pPr>
    <a:lvl9pPr marL="3657600" algn="l" defTabSz="914400" rtl="0" eaLnBrk="1" latinLnBrk="0" hangingPunct="1">
      <a:defRPr kern="1200">
        <a:solidFill>
          <a:schemeClr val="bg1"/>
        </a:solidFill>
        <a:latin typeface="Arial" charset="0"/>
        <a:ea typeface="+mn-ea"/>
        <a:cs typeface="DejaVu San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p:scale>
          <a:sx n="76" d="100"/>
          <a:sy n="76" d="100"/>
        </p:scale>
        <p:origin x="-984" y="-3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0" d="100"/>
        <a:sy n="60" d="100"/>
      </p:scale>
      <p:origin x="0" y="90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44000"/>
          </a:xfrm>
          <a:prstGeom prst="roundRect">
            <a:avLst>
              <a:gd name="adj" fmla="val 23"/>
            </a:avLst>
          </a:prstGeom>
          <a:solidFill>
            <a:srgbClr val="FFFFFF"/>
          </a:solidFill>
          <a:ln w="9360">
            <a:noFill/>
            <a:miter lim="800000"/>
            <a:headEnd/>
            <a:tailEnd/>
          </a:ln>
          <a:effectLst/>
        </p:spPr>
        <p:txBody>
          <a:bodyPr wrap="none" anchor="ctr"/>
          <a:lstStyle/>
          <a:p>
            <a:pPr>
              <a:defRPr/>
            </a:pPr>
            <a:endParaRPr lang="en-GB"/>
          </a:p>
        </p:txBody>
      </p:sp>
      <p:sp>
        <p:nvSpPr>
          <p:cNvPr id="3074" name="AutoShape 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en-GB"/>
          </a:p>
        </p:txBody>
      </p:sp>
      <p:sp>
        <p:nvSpPr>
          <p:cNvPr id="3075" name="AutoShape 3"/>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en-GB"/>
          </a:p>
        </p:txBody>
      </p:sp>
      <p:sp>
        <p:nvSpPr>
          <p:cNvPr id="3076" name="AutoShape 4"/>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en-GB"/>
          </a:p>
        </p:txBody>
      </p:sp>
      <p:sp>
        <p:nvSpPr>
          <p:cNvPr id="3077" name="AutoShape 5"/>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en-GB"/>
          </a:p>
        </p:txBody>
      </p:sp>
      <p:sp>
        <p:nvSpPr>
          <p:cNvPr id="3078" name="AutoShape 6"/>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en-GB"/>
          </a:p>
        </p:txBody>
      </p:sp>
      <p:sp>
        <p:nvSpPr>
          <p:cNvPr id="3079" name="AutoShape 7"/>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en-GB"/>
          </a:p>
        </p:txBody>
      </p:sp>
      <p:sp>
        <p:nvSpPr>
          <p:cNvPr id="3080" name="AutoShape 8"/>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en-GB"/>
          </a:p>
        </p:txBody>
      </p:sp>
      <p:sp>
        <p:nvSpPr>
          <p:cNvPr id="3081" name="AutoShape 9"/>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en-GB"/>
          </a:p>
        </p:txBody>
      </p:sp>
      <p:sp>
        <p:nvSpPr>
          <p:cNvPr id="3082" name="AutoShape 10"/>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en-GB"/>
          </a:p>
        </p:txBody>
      </p:sp>
      <p:sp>
        <p:nvSpPr>
          <p:cNvPr id="3083" name="Rectangle 11"/>
          <p:cNvSpPr>
            <a:spLocks noGrp="1" noChangeArrowheads="1"/>
          </p:cNvSpPr>
          <p:nvPr>
            <p:ph type="hdr"/>
          </p:nvPr>
        </p:nvSpPr>
        <p:spPr bwMode="auto">
          <a:xfrm>
            <a:off x="0" y="0"/>
            <a:ext cx="2955925" cy="4413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tabLst>
                <a:tab pos="723900" algn="l"/>
                <a:tab pos="1447800" algn="l"/>
                <a:tab pos="2171700" algn="l"/>
                <a:tab pos="2895600" algn="l"/>
              </a:tabLst>
              <a:defRPr sz="1200">
                <a:solidFill>
                  <a:srgbClr val="000000"/>
                </a:solidFill>
                <a:latin typeface="Times New Roman" pitchFamily="16" charset="0"/>
              </a:defRPr>
            </a:lvl1pPr>
          </a:lstStyle>
          <a:p>
            <a:pPr>
              <a:defRPr/>
            </a:pPr>
            <a:endParaRPr lang="en-US"/>
          </a:p>
        </p:txBody>
      </p:sp>
      <p:sp>
        <p:nvSpPr>
          <p:cNvPr id="3084" name="Rectangle 12"/>
          <p:cNvSpPr>
            <a:spLocks noGrp="1" noChangeArrowheads="1"/>
          </p:cNvSpPr>
          <p:nvPr>
            <p:ph type="dt"/>
          </p:nvPr>
        </p:nvSpPr>
        <p:spPr bwMode="auto">
          <a:xfrm>
            <a:off x="3884613" y="0"/>
            <a:ext cx="2955925" cy="4413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tabLst>
                <a:tab pos="723900" algn="l"/>
                <a:tab pos="1447800" algn="l"/>
                <a:tab pos="2171700" algn="l"/>
                <a:tab pos="2895600" algn="l"/>
              </a:tabLst>
              <a:defRPr sz="1200">
                <a:solidFill>
                  <a:srgbClr val="000000"/>
                </a:solidFill>
                <a:latin typeface="Times New Roman" pitchFamily="16" charset="0"/>
              </a:defRPr>
            </a:lvl1pPr>
          </a:lstStyle>
          <a:p>
            <a:pPr>
              <a:defRPr/>
            </a:pPr>
            <a:endParaRPr lang="en-US"/>
          </a:p>
        </p:txBody>
      </p:sp>
      <p:sp>
        <p:nvSpPr>
          <p:cNvPr id="54286" name="Rectangle 13"/>
          <p:cNvSpPr>
            <a:spLocks noGrp="1" noRot="1" noChangeAspect="1" noChangeArrowheads="1"/>
          </p:cNvSpPr>
          <p:nvPr>
            <p:ph type="sldImg"/>
          </p:nvPr>
        </p:nvSpPr>
        <p:spPr bwMode="auto">
          <a:xfrm>
            <a:off x="1143000" y="685800"/>
            <a:ext cx="4556125" cy="3413125"/>
          </a:xfrm>
          <a:prstGeom prst="rect">
            <a:avLst/>
          </a:prstGeom>
          <a:solidFill>
            <a:srgbClr val="FFFFFF"/>
          </a:solidFill>
          <a:ln w="9360">
            <a:solidFill>
              <a:srgbClr val="000000"/>
            </a:solidFill>
            <a:miter lim="800000"/>
            <a:headEnd/>
            <a:tailEnd/>
          </a:ln>
        </p:spPr>
      </p:sp>
      <p:sp>
        <p:nvSpPr>
          <p:cNvPr id="3086" name="Rectangle 14"/>
          <p:cNvSpPr>
            <a:spLocks noGrp="1" noChangeArrowheads="1"/>
          </p:cNvSpPr>
          <p:nvPr>
            <p:ph type="body"/>
          </p:nvPr>
        </p:nvSpPr>
        <p:spPr bwMode="auto">
          <a:xfrm>
            <a:off x="685800" y="4343400"/>
            <a:ext cx="5470525" cy="40989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en-US" noProof="0" smtClean="0"/>
          </a:p>
        </p:txBody>
      </p:sp>
      <p:sp>
        <p:nvSpPr>
          <p:cNvPr id="3087" name="Rectangle 15"/>
          <p:cNvSpPr>
            <a:spLocks noGrp="1" noChangeArrowheads="1"/>
          </p:cNvSpPr>
          <p:nvPr>
            <p:ph type="ftr"/>
          </p:nvPr>
        </p:nvSpPr>
        <p:spPr bwMode="auto">
          <a:xfrm>
            <a:off x="0" y="8685213"/>
            <a:ext cx="2955925" cy="441325"/>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tabLst>
                <a:tab pos="723900" algn="l"/>
                <a:tab pos="1447800" algn="l"/>
                <a:tab pos="2171700" algn="l"/>
                <a:tab pos="2895600" algn="l"/>
              </a:tabLst>
              <a:defRPr sz="1200">
                <a:solidFill>
                  <a:srgbClr val="000000"/>
                </a:solidFill>
                <a:latin typeface="Times New Roman" pitchFamily="16" charset="0"/>
              </a:defRPr>
            </a:lvl1pPr>
          </a:lstStyle>
          <a:p>
            <a:pPr>
              <a:defRPr/>
            </a:pPr>
            <a:endParaRPr lang="en-US"/>
          </a:p>
        </p:txBody>
      </p:sp>
      <p:sp>
        <p:nvSpPr>
          <p:cNvPr id="3088" name="Rectangle 16"/>
          <p:cNvSpPr>
            <a:spLocks noGrp="1" noChangeArrowheads="1"/>
          </p:cNvSpPr>
          <p:nvPr>
            <p:ph type="sldNum"/>
          </p:nvPr>
        </p:nvSpPr>
        <p:spPr bwMode="auto">
          <a:xfrm>
            <a:off x="3884613" y="8685213"/>
            <a:ext cx="2955925" cy="441325"/>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tabLst>
                <a:tab pos="723900" algn="l"/>
                <a:tab pos="1447800" algn="l"/>
                <a:tab pos="2171700" algn="l"/>
                <a:tab pos="2895600" algn="l"/>
              </a:tabLst>
              <a:defRPr sz="1200">
                <a:solidFill>
                  <a:srgbClr val="000000"/>
                </a:solidFill>
                <a:latin typeface="Times New Roman" pitchFamily="16" charset="0"/>
              </a:defRPr>
            </a:lvl1pPr>
          </a:lstStyle>
          <a:p>
            <a:pPr>
              <a:defRPr/>
            </a:pPr>
            <a:fld id="{51C29FC7-A9EB-4343-83EB-E0E13C3D1AD0}"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GB"/>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38938" y="165100"/>
            <a:ext cx="2179637" cy="6181725"/>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195263" y="165100"/>
            <a:ext cx="6391275" cy="61817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GB"/>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GB"/>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457200" y="1604963"/>
            <a:ext cx="4030663" cy="4510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4640263" y="1604963"/>
            <a:ext cx="4030662" cy="4510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en-GB"/>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GB"/>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GB"/>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18288" y="1604963"/>
            <a:ext cx="2052637" cy="4510087"/>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457200" y="1604963"/>
            <a:ext cx="6008688" cy="451008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a:xfrm>
            <a:off x="558800" y="1643063"/>
            <a:ext cx="8061325" cy="1593850"/>
          </a:xfrm>
        </p:spPr>
        <p:txBody>
          <a:bodyPr/>
          <a:lstStyle/>
          <a:p>
            <a:r>
              <a:rPr lang="it-IT" smtClean="0"/>
              <a:t>Fare clic per modificare lo stile del titolo</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GB"/>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368300" y="1676400"/>
            <a:ext cx="4176713" cy="4670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4697413" y="1676400"/>
            <a:ext cx="4176712" cy="4670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en-GB"/>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GB"/>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GB"/>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png"/><Relationship Id="rId26" Type="http://schemas.openxmlformats.org/officeDocument/2006/relationships/image" Target="../media/image14.jpeg"/><Relationship Id="rId3" Type="http://schemas.openxmlformats.org/officeDocument/2006/relationships/slideLayout" Target="../slideLayouts/slideLayout3.xml"/><Relationship Id="rId21" Type="http://schemas.openxmlformats.org/officeDocument/2006/relationships/image" Target="../media/image9.png"/><Relationship Id="rId34" Type="http://schemas.openxmlformats.org/officeDocument/2006/relationships/image" Target="../media/image22.pn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5" Type="http://schemas.openxmlformats.org/officeDocument/2006/relationships/image" Target="../media/image13.jpeg"/><Relationship Id="rId33" Type="http://schemas.openxmlformats.org/officeDocument/2006/relationships/image" Target="../media/image21.jpeg"/><Relationship Id="rId38" Type="http://schemas.openxmlformats.org/officeDocument/2006/relationships/image" Target="../media/image26.jpeg"/><Relationship Id="rId2" Type="http://schemas.openxmlformats.org/officeDocument/2006/relationships/slideLayout" Target="../slideLayouts/slideLayout2.xml"/><Relationship Id="rId16" Type="http://schemas.openxmlformats.org/officeDocument/2006/relationships/image" Target="../media/image4.jpeg"/><Relationship Id="rId20" Type="http://schemas.openxmlformats.org/officeDocument/2006/relationships/image" Target="../media/image8.png"/><Relationship Id="rId29" Type="http://schemas.openxmlformats.org/officeDocument/2006/relationships/image" Target="../media/image1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2.jpeg"/><Relationship Id="rId32" Type="http://schemas.openxmlformats.org/officeDocument/2006/relationships/image" Target="../media/image20.jpeg"/><Relationship Id="rId37" Type="http://schemas.openxmlformats.org/officeDocument/2006/relationships/image" Target="../media/image25.jpeg"/><Relationship Id="rId5" Type="http://schemas.openxmlformats.org/officeDocument/2006/relationships/slideLayout" Target="../slideLayouts/slideLayout5.xml"/><Relationship Id="rId15" Type="http://schemas.openxmlformats.org/officeDocument/2006/relationships/image" Target="../media/image3.png"/><Relationship Id="rId23" Type="http://schemas.openxmlformats.org/officeDocument/2006/relationships/image" Target="../media/image11.png"/><Relationship Id="rId28" Type="http://schemas.openxmlformats.org/officeDocument/2006/relationships/image" Target="../media/image16.jpeg"/><Relationship Id="rId36" Type="http://schemas.openxmlformats.org/officeDocument/2006/relationships/image" Target="../media/image24.png"/><Relationship Id="rId10" Type="http://schemas.openxmlformats.org/officeDocument/2006/relationships/slideLayout" Target="../slideLayouts/slideLayout10.xml"/><Relationship Id="rId19" Type="http://schemas.openxmlformats.org/officeDocument/2006/relationships/image" Target="../media/image7.png"/><Relationship Id="rId31" Type="http://schemas.openxmlformats.org/officeDocument/2006/relationships/image" Target="../media/image19.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 Id="rId22" Type="http://schemas.openxmlformats.org/officeDocument/2006/relationships/image" Target="../media/image10.jpeg"/><Relationship Id="rId27" Type="http://schemas.openxmlformats.org/officeDocument/2006/relationships/image" Target="../media/image15.png"/><Relationship Id="rId30" Type="http://schemas.openxmlformats.org/officeDocument/2006/relationships/image" Target="../media/image18.jpeg"/><Relationship Id="rId35" Type="http://schemas.openxmlformats.org/officeDocument/2006/relationships/image" Target="../media/image23.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18" Type="http://schemas.openxmlformats.org/officeDocument/2006/relationships/image" Target="../media/image5.jpeg"/><Relationship Id="rId26" Type="http://schemas.openxmlformats.org/officeDocument/2006/relationships/image" Target="../media/image13.jpeg"/><Relationship Id="rId39" Type="http://schemas.openxmlformats.org/officeDocument/2006/relationships/image" Target="../media/image26.jpeg"/><Relationship Id="rId3" Type="http://schemas.openxmlformats.org/officeDocument/2006/relationships/slideLayout" Target="../slideLayouts/slideLayout14.xml"/><Relationship Id="rId21" Type="http://schemas.openxmlformats.org/officeDocument/2006/relationships/image" Target="../media/image8.png"/><Relationship Id="rId34" Type="http://schemas.openxmlformats.org/officeDocument/2006/relationships/image" Target="../media/image21.jpe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4.jpeg"/><Relationship Id="rId25" Type="http://schemas.openxmlformats.org/officeDocument/2006/relationships/image" Target="../media/image12.jpeg"/><Relationship Id="rId33" Type="http://schemas.openxmlformats.org/officeDocument/2006/relationships/image" Target="../media/image20.jpeg"/><Relationship Id="rId38" Type="http://schemas.openxmlformats.org/officeDocument/2006/relationships/image" Target="../media/image25.jpeg"/><Relationship Id="rId2" Type="http://schemas.openxmlformats.org/officeDocument/2006/relationships/slideLayout" Target="../slideLayouts/slideLayout13.xml"/><Relationship Id="rId16" Type="http://schemas.openxmlformats.org/officeDocument/2006/relationships/image" Target="../media/image3.png"/><Relationship Id="rId20" Type="http://schemas.openxmlformats.org/officeDocument/2006/relationships/image" Target="../media/image7.png"/><Relationship Id="rId29" Type="http://schemas.openxmlformats.org/officeDocument/2006/relationships/image" Target="../media/image16.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image" Target="../media/image11.png"/><Relationship Id="rId32" Type="http://schemas.openxmlformats.org/officeDocument/2006/relationships/image" Target="../media/image19.png"/><Relationship Id="rId37" Type="http://schemas.openxmlformats.org/officeDocument/2006/relationships/image" Target="../media/image23.jpeg"/><Relationship Id="rId5" Type="http://schemas.openxmlformats.org/officeDocument/2006/relationships/slideLayout" Target="../slideLayouts/slideLayout16.xml"/><Relationship Id="rId15" Type="http://schemas.openxmlformats.org/officeDocument/2006/relationships/image" Target="../media/image2.jpeg"/><Relationship Id="rId23" Type="http://schemas.openxmlformats.org/officeDocument/2006/relationships/image" Target="../media/image10.jpeg"/><Relationship Id="rId28" Type="http://schemas.openxmlformats.org/officeDocument/2006/relationships/image" Target="../media/image15.png"/><Relationship Id="rId36" Type="http://schemas.openxmlformats.org/officeDocument/2006/relationships/image" Target="../media/image24.png"/><Relationship Id="rId10" Type="http://schemas.openxmlformats.org/officeDocument/2006/relationships/slideLayout" Target="../slideLayouts/slideLayout21.xml"/><Relationship Id="rId19" Type="http://schemas.openxmlformats.org/officeDocument/2006/relationships/image" Target="../media/image6.png"/><Relationship Id="rId31" Type="http://schemas.openxmlformats.org/officeDocument/2006/relationships/image" Target="../media/image18.jpe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 Id="rId22" Type="http://schemas.openxmlformats.org/officeDocument/2006/relationships/image" Target="../media/image9.png"/><Relationship Id="rId27" Type="http://schemas.openxmlformats.org/officeDocument/2006/relationships/image" Target="../media/image14.jpeg"/><Relationship Id="rId30" Type="http://schemas.openxmlformats.org/officeDocument/2006/relationships/image" Target="../media/image17.png"/><Relationship Id="rId35" Type="http://schemas.openxmlformats.org/officeDocument/2006/relationships/image" Target="../media/image2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rot="10800000">
            <a:off x="0" y="15875"/>
            <a:ext cx="9144000" cy="1092200"/>
          </a:xfrm>
          <a:prstGeom prst="rect">
            <a:avLst/>
          </a:prstGeom>
          <a:gradFill rotWithShape="0">
            <a:gsLst>
              <a:gs pos="0">
                <a:srgbClr val="A7E200"/>
              </a:gs>
              <a:gs pos="100000">
                <a:srgbClr val="79A400"/>
              </a:gs>
            </a:gsLst>
            <a:lin ang="5400000" scaled="1"/>
          </a:gradFill>
          <a:ln w="9360">
            <a:solidFill>
              <a:srgbClr val="000000"/>
            </a:solidFill>
            <a:miter lim="800000"/>
            <a:headEnd/>
            <a:tailEnd/>
          </a:ln>
          <a:effectLst/>
        </p:spPr>
        <p:txBody>
          <a:bodyPr wrap="none" anchor="ctr"/>
          <a:lstStyle/>
          <a:p>
            <a:pPr>
              <a:defRPr/>
            </a:pPr>
            <a:endParaRPr lang="en-GB"/>
          </a:p>
        </p:txBody>
      </p:sp>
      <p:sp>
        <p:nvSpPr>
          <p:cNvPr id="1026" name="Line 2"/>
          <p:cNvSpPr>
            <a:spLocks noChangeShapeType="1"/>
          </p:cNvSpPr>
          <p:nvPr/>
        </p:nvSpPr>
        <p:spPr bwMode="auto">
          <a:xfrm>
            <a:off x="0" y="1219200"/>
            <a:ext cx="8077200" cy="1588"/>
          </a:xfrm>
          <a:prstGeom prst="line">
            <a:avLst/>
          </a:prstGeom>
          <a:noFill/>
          <a:ln w="38160">
            <a:solidFill>
              <a:srgbClr val="FFFFFF"/>
            </a:solidFill>
            <a:miter lim="800000"/>
            <a:headEnd/>
            <a:tailEnd/>
          </a:ln>
          <a:effectLst/>
        </p:spPr>
        <p:txBody>
          <a:bodyPr/>
          <a:lstStyle/>
          <a:p>
            <a:pPr>
              <a:defRPr/>
            </a:pPr>
            <a:endParaRPr lang="en-GB"/>
          </a:p>
        </p:txBody>
      </p:sp>
      <p:sp>
        <p:nvSpPr>
          <p:cNvPr id="1028" name="Rectangle 3"/>
          <p:cNvSpPr>
            <a:spLocks noGrp="1" noChangeArrowheads="1"/>
          </p:cNvSpPr>
          <p:nvPr>
            <p:ph type="title"/>
          </p:nvPr>
        </p:nvSpPr>
        <p:spPr bwMode="auto">
          <a:xfrm>
            <a:off x="195263" y="165100"/>
            <a:ext cx="8723312" cy="860425"/>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9" name="Rectangle 4"/>
          <p:cNvSpPr>
            <a:spLocks noGrp="1" noChangeArrowheads="1"/>
          </p:cNvSpPr>
          <p:nvPr>
            <p:ph type="body" idx="1"/>
          </p:nvPr>
        </p:nvSpPr>
        <p:spPr bwMode="auto">
          <a:xfrm>
            <a:off x="368300" y="1676400"/>
            <a:ext cx="8505825" cy="467042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Text Box 5"/>
          <p:cNvSpPr txBox="1">
            <a:spLocks noChangeArrowheads="1"/>
          </p:cNvSpPr>
          <p:nvPr/>
        </p:nvSpPr>
        <p:spPr bwMode="auto">
          <a:xfrm rot="16200000">
            <a:off x="1942306" y="3985420"/>
            <a:ext cx="1920875" cy="366712"/>
          </a:xfrm>
          <a:prstGeom prst="rect">
            <a:avLst/>
          </a:prstGeom>
          <a:noFill/>
          <a:ln w="9525">
            <a:noFill/>
            <a:round/>
            <a:headEnd/>
            <a:tailEnd/>
          </a:ln>
          <a:effectLst/>
        </p:spPr>
        <p:txBody>
          <a:bodyPr rot="10800000" wrap="none" anchor="ctr"/>
          <a:lstStyle/>
          <a:p>
            <a:pPr>
              <a:defRPr/>
            </a:pPr>
            <a:endParaRPr lang="en-GB"/>
          </a:p>
        </p:txBody>
      </p:sp>
      <p:sp>
        <p:nvSpPr>
          <p:cNvPr id="1030" name="Text Box 6"/>
          <p:cNvSpPr txBox="1">
            <a:spLocks noChangeArrowheads="1"/>
          </p:cNvSpPr>
          <p:nvPr/>
        </p:nvSpPr>
        <p:spPr bwMode="auto">
          <a:xfrm rot="16200000">
            <a:off x="1942306" y="3985420"/>
            <a:ext cx="1920875" cy="366712"/>
          </a:xfrm>
          <a:prstGeom prst="rect">
            <a:avLst/>
          </a:prstGeom>
          <a:noFill/>
          <a:ln w="9525">
            <a:noFill/>
            <a:round/>
            <a:headEnd/>
            <a:tailEnd/>
          </a:ln>
          <a:effectLst/>
        </p:spPr>
        <p:txBody>
          <a:bodyPr rot="10800000" wrap="none" anchor="ctr"/>
          <a:lstStyle/>
          <a:p>
            <a:pPr>
              <a:defRPr/>
            </a:pPr>
            <a:endParaRPr lang="en-GB"/>
          </a:p>
        </p:txBody>
      </p:sp>
      <p:grpSp>
        <p:nvGrpSpPr>
          <p:cNvPr id="1032" name="Group 7"/>
          <p:cNvGrpSpPr>
            <a:grpSpLocks/>
          </p:cNvGrpSpPr>
          <p:nvPr/>
        </p:nvGrpSpPr>
        <p:grpSpPr bwMode="auto">
          <a:xfrm>
            <a:off x="0" y="1120775"/>
            <a:ext cx="9140825" cy="398463"/>
            <a:chOff x="0" y="706"/>
            <a:chExt cx="5758" cy="251"/>
          </a:xfrm>
        </p:grpSpPr>
        <p:pic>
          <p:nvPicPr>
            <p:cNvPr id="1038" name="Picture 8"/>
            <p:cNvPicPr>
              <a:picLocks noChangeAspect="1" noChangeArrowheads="1"/>
            </p:cNvPicPr>
            <p:nvPr/>
          </p:nvPicPr>
          <p:blipFill>
            <a:blip r:embed="rId13"/>
            <a:srcRect/>
            <a:stretch>
              <a:fillRect/>
            </a:stretch>
          </p:blipFill>
          <p:spPr bwMode="auto">
            <a:xfrm>
              <a:off x="2794" y="721"/>
              <a:ext cx="226" cy="190"/>
            </a:xfrm>
            <a:prstGeom prst="rect">
              <a:avLst/>
            </a:prstGeom>
            <a:noFill/>
            <a:ln w="9525">
              <a:noFill/>
              <a:round/>
              <a:headEnd/>
              <a:tailEnd/>
            </a:ln>
          </p:spPr>
        </p:pic>
        <p:pic>
          <p:nvPicPr>
            <p:cNvPr id="1039" name="Picture 9"/>
            <p:cNvPicPr>
              <a:picLocks noChangeAspect="1" noChangeArrowheads="1"/>
            </p:cNvPicPr>
            <p:nvPr/>
          </p:nvPicPr>
          <p:blipFill>
            <a:blip r:embed="rId14"/>
            <a:srcRect/>
            <a:stretch>
              <a:fillRect/>
            </a:stretch>
          </p:blipFill>
          <p:spPr bwMode="auto">
            <a:xfrm>
              <a:off x="3081" y="754"/>
              <a:ext cx="306" cy="161"/>
            </a:xfrm>
            <a:prstGeom prst="rect">
              <a:avLst/>
            </a:prstGeom>
            <a:noFill/>
            <a:ln w="9525">
              <a:noFill/>
              <a:round/>
              <a:headEnd/>
              <a:tailEnd/>
            </a:ln>
          </p:spPr>
        </p:pic>
        <p:pic>
          <p:nvPicPr>
            <p:cNvPr id="1040" name="Picture 10"/>
            <p:cNvPicPr>
              <a:picLocks noChangeAspect="1" noChangeArrowheads="1"/>
            </p:cNvPicPr>
            <p:nvPr/>
          </p:nvPicPr>
          <p:blipFill>
            <a:blip r:embed="rId15"/>
            <a:srcRect/>
            <a:stretch>
              <a:fillRect/>
            </a:stretch>
          </p:blipFill>
          <p:spPr bwMode="auto">
            <a:xfrm>
              <a:off x="5457" y="753"/>
              <a:ext cx="162" cy="166"/>
            </a:xfrm>
            <a:prstGeom prst="rect">
              <a:avLst/>
            </a:prstGeom>
            <a:noFill/>
            <a:ln w="9525">
              <a:noFill/>
              <a:round/>
              <a:headEnd/>
              <a:tailEnd/>
            </a:ln>
          </p:spPr>
        </p:pic>
        <p:pic>
          <p:nvPicPr>
            <p:cNvPr id="1041" name="Picture 11"/>
            <p:cNvPicPr>
              <a:picLocks noChangeAspect="1" noChangeArrowheads="1"/>
            </p:cNvPicPr>
            <p:nvPr/>
          </p:nvPicPr>
          <p:blipFill>
            <a:blip r:embed="rId16"/>
            <a:srcRect/>
            <a:stretch>
              <a:fillRect/>
            </a:stretch>
          </p:blipFill>
          <p:spPr bwMode="auto">
            <a:xfrm>
              <a:off x="1820" y="752"/>
              <a:ext cx="222" cy="143"/>
            </a:xfrm>
            <a:prstGeom prst="rect">
              <a:avLst/>
            </a:prstGeom>
            <a:noFill/>
            <a:ln w="9525">
              <a:noFill/>
              <a:round/>
              <a:headEnd/>
              <a:tailEnd/>
            </a:ln>
          </p:spPr>
        </p:pic>
        <p:pic>
          <p:nvPicPr>
            <p:cNvPr id="1042" name="Picture 12"/>
            <p:cNvPicPr>
              <a:picLocks noChangeAspect="1" noChangeArrowheads="1"/>
            </p:cNvPicPr>
            <p:nvPr/>
          </p:nvPicPr>
          <p:blipFill>
            <a:blip r:embed="rId17"/>
            <a:srcRect/>
            <a:stretch>
              <a:fillRect/>
            </a:stretch>
          </p:blipFill>
          <p:spPr bwMode="auto">
            <a:xfrm>
              <a:off x="5184" y="747"/>
              <a:ext cx="264" cy="161"/>
            </a:xfrm>
            <a:prstGeom prst="rect">
              <a:avLst/>
            </a:prstGeom>
            <a:noFill/>
            <a:ln w="9525">
              <a:noFill/>
              <a:round/>
              <a:headEnd/>
              <a:tailEnd/>
            </a:ln>
          </p:spPr>
        </p:pic>
        <p:pic>
          <p:nvPicPr>
            <p:cNvPr id="1043" name="Picture 13"/>
            <p:cNvPicPr>
              <a:picLocks noChangeAspect="1" noChangeArrowheads="1"/>
            </p:cNvPicPr>
            <p:nvPr/>
          </p:nvPicPr>
          <p:blipFill>
            <a:blip r:embed="rId18"/>
            <a:srcRect/>
            <a:stretch>
              <a:fillRect/>
            </a:stretch>
          </p:blipFill>
          <p:spPr bwMode="auto">
            <a:xfrm>
              <a:off x="810" y="754"/>
              <a:ext cx="180" cy="155"/>
            </a:xfrm>
            <a:prstGeom prst="rect">
              <a:avLst/>
            </a:prstGeom>
            <a:noFill/>
            <a:ln w="9525">
              <a:noFill/>
              <a:round/>
              <a:headEnd/>
              <a:tailEnd/>
            </a:ln>
          </p:spPr>
        </p:pic>
        <p:pic>
          <p:nvPicPr>
            <p:cNvPr id="1044" name="Picture 14"/>
            <p:cNvPicPr>
              <a:picLocks noChangeAspect="1" noChangeArrowheads="1"/>
            </p:cNvPicPr>
            <p:nvPr/>
          </p:nvPicPr>
          <p:blipFill>
            <a:blip r:embed="rId19"/>
            <a:srcRect/>
            <a:stretch>
              <a:fillRect/>
            </a:stretch>
          </p:blipFill>
          <p:spPr bwMode="auto">
            <a:xfrm>
              <a:off x="3915" y="744"/>
              <a:ext cx="168" cy="166"/>
            </a:xfrm>
            <a:prstGeom prst="rect">
              <a:avLst/>
            </a:prstGeom>
            <a:noFill/>
            <a:ln w="9525">
              <a:noFill/>
              <a:round/>
              <a:headEnd/>
              <a:tailEnd/>
            </a:ln>
          </p:spPr>
        </p:pic>
        <p:pic>
          <p:nvPicPr>
            <p:cNvPr id="1045" name="Picture 15"/>
            <p:cNvPicPr>
              <a:picLocks noChangeAspect="1" noChangeArrowheads="1"/>
            </p:cNvPicPr>
            <p:nvPr/>
          </p:nvPicPr>
          <p:blipFill>
            <a:blip r:embed="rId20"/>
            <a:srcRect/>
            <a:stretch>
              <a:fillRect/>
            </a:stretch>
          </p:blipFill>
          <p:spPr bwMode="auto">
            <a:xfrm>
              <a:off x="4410" y="758"/>
              <a:ext cx="258" cy="154"/>
            </a:xfrm>
            <a:prstGeom prst="rect">
              <a:avLst/>
            </a:prstGeom>
            <a:noFill/>
            <a:ln w="9525">
              <a:noFill/>
              <a:round/>
              <a:headEnd/>
              <a:tailEnd/>
            </a:ln>
          </p:spPr>
        </p:pic>
        <p:pic>
          <p:nvPicPr>
            <p:cNvPr id="1046" name="Picture 16"/>
            <p:cNvPicPr>
              <a:picLocks noChangeAspect="1" noChangeArrowheads="1"/>
            </p:cNvPicPr>
            <p:nvPr/>
          </p:nvPicPr>
          <p:blipFill>
            <a:blip r:embed="rId21"/>
            <a:srcRect/>
            <a:stretch>
              <a:fillRect/>
            </a:stretch>
          </p:blipFill>
          <p:spPr bwMode="auto">
            <a:xfrm>
              <a:off x="5007" y="739"/>
              <a:ext cx="162" cy="161"/>
            </a:xfrm>
            <a:prstGeom prst="rect">
              <a:avLst/>
            </a:prstGeom>
            <a:noFill/>
            <a:ln w="9525">
              <a:noFill/>
              <a:round/>
              <a:headEnd/>
              <a:tailEnd/>
            </a:ln>
          </p:spPr>
        </p:pic>
        <p:pic>
          <p:nvPicPr>
            <p:cNvPr id="1047" name="Picture 17"/>
            <p:cNvPicPr>
              <a:picLocks noChangeAspect="1" noChangeArrowheads="1"/>
            </p:cNvPicPr>
            <p:nvPr/>
          </p:nvPicPr>
          <p:blipFill>
            <a:blip r:embed="rId22"/>
            <a:srcRect/>
            <a:stretch>
              <a:fillRect/>
            </a:stretch>
          </p:blipFill>
          <p:spPr bwMode="auto">
            <a:xfrm>
              <a:off x="4758" y="747"/>
              <a:ext cx="192" cy="161"/>
            </a:xfrm>
            <a:prstGeom prst="rect">
              <a:avLst/>
            </a:prstGeom>
            <a:noFill/>
            <a:ln w="9525">
              <a:noFill/>
              <a:round/>
              <a:headEnd/>
              <a:tailEnd/>
            </a:ln>
          </p:spPr>
        </p:pic>
        <p:pic>
          <p:nvPicPr>
            <p:cNvPr id="1048" name="Picture 18"/>
            <p:cNvPicPr>
              <a:picLocks noChangeAspect="1" noChangeArrowheads="1"/>
            </p:cNvPicPr>
            <p:nvPr/>
          </p:nvPicPr>
          <p:blipFill>
            <a:blip r:embed="rId23"/>
            <a:srcRect/>
            <a:stretch>
              <a:fillRect/>
            </a:stretch>
          </p:blipFill>
          <p:spPr bwMode="auto">
            <a:xfrm>
              <a:off x="580" y="764"/>
              <a:ext cx="156" cy="155"/>
            </a:xfrm>
            <a:prstGeom prst="rect">
              <a:avLst/>
            </a:prstGeom>
            <a:noFill/>
            <a:ln w="9525">
              <a:noFill/>
              <a:round/>
              <a:headEnd/>
              <a:tailEnd/>
            </a:ln>
          </p:spPr>
        </p:pic>
        <p:pic>
          <p:nvPicPr>
            <p:cNvPr id="1049" name="Picture 19"/>
            <p:cNvPicPr>
              <a:picLocks noChangeAspect="1" noChangeArrowheads="1"/>
            </p:cNvPicPr>
            <p:nvPr/>
          </p:nvPicPr>
          <p:blipFill>
            <a:blip r:embed="rId24"/>
            <a:srcRect/>
            <a:stretch>
              <a:fillRect/>
            </a:stretch>
          </p:blipFill>
          <p:spPr bwMode="auto">
            <a:xfrm>
              <a:off x="3449" y="706"/>
              <a:ext cx="185" cy="210"/>
            </a:xfrm>
            <a:prstGeom prst="rect">
              <a:avLst/>
            </a:prstGeom>
            <a:noFill/>
            <a:ln w="9525">
              <a:noFill/>
              <a:round/>
              <a:headEnd/>
              <a:tailEnd/>
            </a:ln>
          </p:spPr>
        </p:pic>
        <p:pic>
          <p:nvPicPr>
            <p:cNvPr id="1050" name="Picture 20"/>
            <p:cNvPicPr>
              <a:picLocks noChangeAspect="1" noChangeArrowheads="1"/>
            </p:cNvPicPr>
            <p:nvPr/>
          </p:nvPicPr>
          <p:blipFill>
            <a:blip r:embed="rId25"/>
            <a:srcRect/>
            <a:stretch>
              <a:fillRect/>
            </a:stretch>
          </p:blipFill>
          <p:spPr bwMode="auto">
            <a:xfrm>
              <a:off x="3687" y="747"/>
              <a:ext cx="210" cy="161"/>
            </a:xfrm>
            <a:prstGeom prst="rect">
              <a:avLst/>
            </a:prstGeom>
            <a:noFill/>
            <a:ln w="9525">
              <a:noFill/>
              <a:round/>
              <a:headEnd/>
              <a:tailEnd/>
            </a:ln>
          </p:spPr>
        </p:pic>
        <p:pic>
          <p:nvPicPr>
            <p:cNvPr id="1051" name="Picture 21"/>
            <p:cNvPicPr>
              <a:picLocks noChangeAspect="1" noChangeArrowheads="1"/>
            </p:cNvPicPr>
            <p:nvPr/>
          </p:nvPicPr>
          <p:blipFill>
            <a:blip r:embed="rId26"/>
            <a:srcRect/>
            <a:stretch>
              <a:fillRect/>
            </a:stretch>
          </p:blipFill>
          <p:spPr bwMode="auto">
            <a:xfrm>
              <a:off x="2113" y="749"/>
              <a:ext cx="204" cy="155"/>
            </a:xfrm>
            <a:prstGeom prst="rect">
              <a:avLst/>
            </a:prstGeom>
            <a:noFill/>
            <a:ln w="9525">
              <a:noFill/>
              <a:round/>
              <a:headEnd/>
              <a:tailEnd/>
            </a:ln>
          </p:spPr>
        </p:pic>
        <p:pic>
          <p:nvPicPr>
            <p:cNvPr id="1052" name="Picture 22"/>
            <p:cNvPicPr>
              <a:picLocks noChangeAspect="1" noChangeArrowheads="1"/>
            </p:cNvPicPr>
            <p:nvPr/>
          </p:nvPicPr>
          <p:blipFill>
            <a:blip r:embed="rId27"/>
            <a:srcRect/>
            <a:stretch>
              <a:fillRect/>
            </a:stretch>
          </p:blipFill>
          <p:spPr bwMode="auto">
            <a:xfrm>
              <a:off x="1063" y="752"/>
              <a:ext cx="198" cy="149"/>
            </a:xfrm>
            <a:prstGeom prst="rect">
              <a:avLst/>
            </a:prstGeom>
            <a:noFill/>
            <a:ln w="9525">
              <a:noFill/>
              <a:round/>
              <a:headEnd/>
              <a:tailEnd/>
            </a:ln>
          </p:spPr>
        </p:pic>
        <p:pic>
          <p:nvPicPr>
            <p:cNvPr id="1053" name="Picture 23"/>
            <p:cNvPicPr>
              <a:picLocks noChangeAspect="1" noChangeArrowheads="1"/>
            </p:cNvPicPr>
            <p:nvPr/>
          </p:nvPicPr>
          <p:blipFill>
            <a:blip r:embed="rId28"/>
            <a:srcRect/>
            <a:stretch>
              <a:fillRect/>
            </a:stretch>
          </p:blipFill>
          <p:spPr bwMode="auto">
            <a:xfrm>
              <a:off x="1356" y="721"/>
              <a:ext cx="162" cy="196"/>
            </a:xfrm>
            <a:prstGeom prst="rect">
              <a:avLst/>
            </a:prstGeom>
            <a:noFill/>
            <a:ln w="9525">
              <a:noFill/>
              <a:round/>
              <a:headEnd/>
              <a:tailEnd/>
            </a:ln>
          </p:spPr>
        </p:pic>
        <p:pic>
          <p:nvPicPr>
            <p:cNvPr id="1054" name="Picture 24"/>
            <p:cNvPicPr>
              <a:picLocks noChangeAspect="1" noChangeArrowheads="1"/>
            </p:cNvPicPr>
            <p:nvPr/>
          </p:nvPicPr>
          <p:blipFill>
            <a:blip r:embed="rId29"/>
            <a:srcRect/>
            <a:stretch>
              <a:fillRect/>
            </a:stretch>
          </p:blipFill>
          <p:spPr bwMode="auto">
            <a:xfrm>
              <a:off x="295" y="762"/>
              <a:ext cx="222" cy="161"/>
            </a:xfrm>
            <a:prstGeom prst="rect">
              <a:avLst/>
            </a:prstGeom>
            <a:noFill/>
            <a:ln w="9525">
              <a:noFill/>
              <a:round/>
              <a:headEnd/>
              <a:tailEnd/>
            </a:ln>
          </p:spPr>
        </p:pic>
        <p:pic>
          <p:nvPicPr>
            <p:cNvPr id="1055" name="Picture 25"/>
            <p:cNvPicPr>
              <a:picLocks noChangeAspect="1" noChangeArrowheads="1"/>
            </p:cNvPicPr>
            <p:nvPr/>
          </p:nvPicPr>
          <p:blipFill>
            <a:blip r:embed="rId30"/>
            <a:srcRect/>
            <a:stretch>
              <a:fillRect/>
            </a:stretch>
          </p:blipFill>
          <p:spPr bwMode="auto">
            <a:xfrm>
              <a:off x="4148" y="731"/>
              <a:ext cx="191" cy="182"/>
            </a:xfrm>
            <a:prstGeom prst="rect">
              <a:avLst/>
            </a:prstGeom>
            <a:noFill/>
            <a:ln w="9525">
              <a:noFill/>
              <a:round/>
              <a:headEnd/>
              <a:tailEnd/>
            </a:ln>
          </p:spPr>
        </p:pic>
        <p:pic>
          <p:nvPicPr>
            <p:cNvPr id="1056" name="Picture 26"/>
            <p:cNvPicPr>
              <a:picLocks noChangeAspect="1" noChangeArrowheads="1"/>
            </p:cNvPicPr>
            <p:nvPr/>
          </p:nvPicPr>
          <p:blipFill>
            <a:blip r:embed="rId31"/>
            <a:srcRect/>
            <a:stretch>
              <a:fillRect/>
            </a:stretch>
          </p:blipFill>
          <p:spPr bwMode="auto">
            <a:xfrm>
              <a:off x="2365" y="752"/>
              <a:ext cx="162" cy="166"/>
            </a:xfrm>
            <a:prstGeom prst="rect">
              <a:avLst/>
            </a:prstGeom>
            <a:noFill/>
            <a:ln w="9525">
              <a:noFill/>
              <a:round/>
              <a:headEnd/>
              <a:tailEnd/>
            </a:ln>
          </p:spPr>
        </p:pic>
        <p:pic>
          <p:nvPicPr>
            <p:cNvPr id="1057" name="Picture 27"/>
            <p:cNvPicPr>
              <a:picLocks noChangeAspect="1" noChangeArrowheads="1"/>
            </p:cNvPicPr>
            <p:nvPr/>
          </p:nvPicPr>
          <p:blipFill>
            <a:blip r:embed="rId32"/>
            <a:srcRect/>
            <a:stretch>
              <a:fillRect/>
            </a:stretch>
          </p:blipFill>
          <p:spPr bwMode="auto">
            <a:xfrm>
              <a:off x="1620" y="737"/>
              <a:ext cx="138" cy="186"/>
            </a:xfrm>
            <a:prstGeom prst="rect">
              <a:avLst/>
            </a:prstGeom>
            <a:noFill/>
            <a:ln w="9525">
              <a:noFill/>
              <a:round/>
              <a:headEnd/>
              <a:tailEnd/>
            </a:ln>
          </p:spPr>
        </p:pic>
        <p:pic>
          <p:nvPicPr>
            <p:cNvPr id="1058" name="Picture 28"/>
            <p:cNvPicPr>
              <a:picLocks noChangeAspect="1" noChangeArrowheads="1"/>
            </p:cNvPicPr>
            <p:nvPr/>
          </p:nvPicPr>
          <p:blipFill>
            <a:blip r:embed="rId33"/>
            <a:srcRect/>
            <a:stretch>
              <a:fillRect/>
            </a:stretch>
          </p:blipFill>
          <p:spPr bwMode="auto">
            <a:xfrm>
              <a:off x="71" y="752"/>
              <a:ext cx="168" cy="166"/>
            </a:xfrm>
            <a:prstGeom prst="rect">
              <a:avLst/>
            </a:prstGeom>
            <a:noFill/>
            <a:ln w="9525">
              <a:noFill/>
              <a:round/>
              <a:headEnd/>
              <a:tailEnd/>
            </a:ln>
          </p:spPr>
        </p:pic>
        <p:pic>
          <p:nvPicPr>
            <p:cNvPr id="1059" name="Picture 29"/>
            <p:cNvPicPr>
              <a:picLocks noChangeAspect="1" noChangeArrowheads="1"/>
            </p:cNvPicPr>
            <p:nvPr/>
          </p:nvPicPr>
          <p:blipFill>
            <a:blip r:embed="rId34"/>
            <a:srcRect/>
            <a:stretch>
              <a:fillRect/>
            </a:stretch>
          </p:blipFill>
          <p:spPr bwMode="auto">
            <a:xfrm>
              <a:off x="2575" y="747"/>
              <a:ext cx="192" cy="161"/>
            </a:xfrm>
            <a:prstGeom prst="rect">
              <a:avLst/>
            </a:prstGeom>
            <a:noFill/>
            <a:ln w="9525">
              <a:noFill/>
              <a:round/>
              <a:headEnd/>
              <a:tailEnd/>
            </a:ln>
          </p:spPr>
        </p:pic>
        <p:sp>
          <p:nvSpPr>
            <p:cNvPr id="3" name="Line 30"/>
            <p:cNvSpPr>
              <a:spLocks noChangeShapeType="1"/>
            </p:cNvSpPr>
            <p:nvPr/>
          </p:nvSpPr>
          <p:spPr bwMode="auto">
            <a:xfrm flipV="1">
              <a:off x="0" y="935"/>
              <a:ext cx="5759" cy="24"/>
            </a:xfrm>
            <a:prstGeom prst="line">
              <a:avLst/>
            </a:prstGeom>
            <a:noFill/>
            <a:ln w="38160">
              <a:solidFill>
                <a:srgbClr val="339933"/>
              </a:solidFill>
              <a:miter lim="800000"/>
              <a:headEnd/>
              <a:tailEnd/>
            </a:ln>
            <a:effectLst/>
          </p:spPr>
          <p:txBody>
            <a:bodyPr/>
            <a:lstStyle/>
            <a:p>
              <a:pPr>
                <a:defRPr/>
              </a:pPr>
              <a:endParaRPr lang="en-GB"/>
            </a:p>
          </p:txBody>
        </p:sp>
        <p:sp>
          <p:nvSpPr>
            <p:cNvPr id="4" name="Line 31"/>
            <p:cNvSpPr>
              <a:spLocks noChangeShapeType="1"/>
            </p:cNvSpPr>
            <p:nvPr/>
          </p:nvSpPr>
          <p:spPr bwMode="auto">
            <a:xfrm>
              <a:off x="0" y="706"/>
              <a:ext cx="5759" cy="2"/>
            </a:xfrm>
            <a:prstGeom prst="line">
              <a:avLst/>
            </a:prstGeom>
            <a:noFill/>
            <a:ln w="76320">
              <a:solidFill>
                <a:srgbClr val="339933"/>
              </a:solidFill>
              <a:miter lim="800000"/>
              <a:headEnd/>
              <a:tailEnd/>
            </a:ln>
            <a:effectLst/>
          </p:spPr>
          <p:txBody>
            <a:bodyPr/>
            <a:lstStyle/>
            <a:p>
              <a:pPr>
                <a:defRPr/>
              </a:pPr>
              <a:endParaRPr lang="en-GB"/>
            </a:p>
          </p:txBody>
        </p:sp>
      </p:grpSp>
      <p:pic>
        <p:nvPicPr>
          <p:cNvPr id="1033" name="Picture 32"/>
          <p:cNvPicPr>
            <a:picLocks noChangeAspect="1" noChangeArrowheads="1"/>
          </p:cNvPicPr>
          <p:nvPr/>
        </p:nvPicPr>
        <p:blipFill>
          <a:blip r:embed="rId35"/>
          <a:srcRect/>
          <a:stretch>
            <a:fillRect/>
          </a:stretch>
        </p:blipFill>
        <p:spPr bwMode="auto">
          <a:xfrm>
            <a:off x="6527800" y="6429375"/>
            <a:ext cx="1214438" cy="393700"/>
          </a:xfrm>
          <a:prstGeom prst="rect">
            <a:avLst/>
          </a:prstGeom>
          <a:noFill/>
          <a:ln w="9525">
            <a:noFill/>
            <a:round/>
            <a:headEnd/>
            <a:tailEnd/>
          </a:ln>
        </p:spPr>
      </p:pic>
      <p:pic>
        <p:nvPicPr>
          <p:cNvPr id="1034" name="Picture 33"/>
          <p:cNvPicPr>
            <a:picLocks noChangeAspect="1" noChangeArrowheads="1"/>
          </p:cNvPicPr>
          <p:nvPr/>
        </p:nvPicPr>
        <p:blipFill>
          <a:blip r:embed="rId36"/>
          <a:srcRect/>
          <a:stretch>
            <a:fillRect/>
          </a:stretch>
        </p:blipFill>
        <p:spPr bwMode="auto">
          <a:xfrm>
            <a:off x="12700" y="6465888"/>
            <a:ext cx="1843088" cy="341312"/>
          </a:xfrm>
          <a:prstGeom prst="rect">
            <a:avLst/>
          </a:prstGeom>
          <a:noFill/>
          <a:ln w="9525">
            <a:noFill/>
            <a:round/>
            <a:headEnd/>
            <a:tailEnd/>
          </a:ln>
        </p:spPr>
      </p:pic>
      <p:pic>
        <p:nvPicPr>
          <p:cNvPr id="1035" name="Picture 34"/>
          <p:cNvPicPr>
            <a:picLocks noChangeAspect="1" noChangeArrowheads="1"/>
          </p:cNvPicPr>
          <p:nvPr/>
        </p:nvPicPr>
        <p:blipFill>
          <a:blip r:embed="rId37"/>
          <a:srcRect/>
          <a:stretch>
            <a:fillRect/>
          </a:stretch>
        </p:blipFill>
        <p:spPr bwMode="auto">
          <a:xfrm>
            <a:off x="7785100" y="6464300"/>
            <a:ext cx="503238" cy="344488"/>
          </a:xfrm>
          <a:prstGeom prst="rect">
            <a:avLst/>
          </a:prstGeom>
          <a:noFill/>
          <a:ln w="9525">
            <a:noFill/>
            <a:round/>
            <a:headEnd/>
            <a:tailEnd/>
          </a:ln>
        </p:spPr>
      </p:pic>
      <p:pic>
        <p:nvPicPr>
          <p:cNvPr id="1036" name="Picture 35"/>
          <p:cNvPicPr>
            <a:picLocks noChangeAspect="1" noChangeArrowheads="1"/>
          </p:cNvPicPr>
          <p:nvPr/>
        </p:nvPicPr>
        <p:blipFill>
          <a:blip r:embed="rId38"/>
          <a:srcRect/>
          <a:stretch>
            <a:fillRect/>
          </a:stretch>
        </p:blipFill>
        <p:spPr bwMode="auto">
          <a:xfrm>
            <a:off x="8289925" y="6478588"/>
            <a:ext cx="779463" cy="303212"/>
          </a:xfrm>
          <a:prstGeom prst="rect">
            <a:avLst/>
          </a:prstGeom>
          <a:noFill/>
          <a:ln w="9525">
            <a:noFill/>
            <a:round/>
            <a:headEnd/>
            <a:tailEnd/>
          </a:ln>
        </p:spPr>
      </p:pic>
      <p:sp>
        <p:nvSpPr>
          <p:cNvPr id="1060" name="Line 36"/>
          <p:cNvSpPr>
            <a:spLocks noChangeShapeType="1"/>
          </p:cNvSpPr>
          <p:nvPr/>
        </p:nvSpPr>
        <p:spPr bwMode="auto">
          <a:xfrm flipV="1">
            <a:off x="0" y="6408738"/>
            <a:ext cx="9144000" cy="33337"/>
          </a:xfrm>
          <a:prstGeom prst="line">
            <a:avLst/>
          </a:prstGeom>
          <a:noFill/>
          <a:ln w="38160">
            <a:solidFill>
              <a:srgbClr val="339933"/>
            </a:solidFill>
            <a:miter lim="800000"/>
            <a:headEnd/>
            <a:tailEnd/>
          </a:ln>
          <a:effectLst/>
        </p:spPr>
        <p:txBody>
          <a:bodyPr/>
          <a:lstStyle/>
          <a:p>
            <a:pPr>
              <a:defRPr/>
            </a:pPr>
            <a:endParaRPr lang="en-GB"/>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2pPr>
      <a:lvl3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3pPr>
      <a:lvl4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4pPr>
      <a:lvl5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5pPr>
      <a:lvl6pPr marL="25146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6pPr>
      <a:lvl7pPr marL="29718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7pPr>
      <a:lvl8pPr marL="34290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8pPr>
      <a:lvl9pPr marL="38862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9pPr>
    </p:titleStyle>
    <p:bodyStyle>
      <a:lvl1pPr marL="342900" indent="-342900" algn="l" defTabSz="457200" rtl="0" eaLnBrk="0" fontAlgn="base" hangingPunct="0">
        <a:spcBef>
          <a:spcPts val="700"/>
        </a:spcBef>
        <a:spcAft>
          <a:spcPct val="0"/>
        </a:spcAft>
        <a:buClr>
          <a:srgbClr val="000000"/>
        </a:buClr>
        <a:buSzPct val="100000"/>
        <a:buFont typeface="Times New Roman" pitchFamily="16" charset="0"/>
        <a:buChar char="•"/>
        <a:defRPr sz="2800">
          <a:solidFill>
            <a:srgbClr val="000000"/>
          </a:solidFill>
          <a:latin typeface="+mn-lt"/>
          <a:ea typeface="+mn-ea"/>
          <a:cs typeface="+mn-cs"/>
        </a:defRPr>
      </a:lvl1pPr>
      <a:lvl2pPr marL="742950" indent="-285750" algn="l" defTabSz="457200" rtl="0" eaLnBrk="0" fontAlgn="base" hangingPunct="0">
        <a:spcBef>
          <a:spcPts val="600"/>
        </a:spcBef>
        <a:spcAft>
          <a:spcPct val="0"/>
        </a:spcAft>
        <a:buClr>
          <a:srgbClr val="000000"/>
        </a:buClr>
        <a:buSzPct val="100000"/>
        <a:buFont typeface="Times New Roman" pitchFamily="16" charset="0"/>
        <a:buChar char="–"/>
        <a:defRPr sz="2400">
          <a:solidFill>
            <a:srgbClr val="000000"/>
          </a:solidFill>
          <a:latin typeface="+mn-lt"/>
          <a:cs typeface="+mn-cs"/>
        </a:defRPr>
      </a:lvl2pPr>
      <a:lvl3pPr marL="11430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5pPr>
      <a:lvl6pPr marL="2514600" indent="-228600" algn="l" defTabSz="457200" rtl="0" fontAlgn="base">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fontAlgn="base">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fontAlgn="base">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fontAlgn="base">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558800" y="1643063"/>
            <a:ext cx="8061325" cy="1593850"/>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grpSp>
        <p:nvGrpSpPr>
          <p:cNvPr id="2051" name="Group 2"/>
          <p:cNvGrpSpPr>
            <a:grpSpLocks/>
          </p:cNvGrpSpPr>
          <p:nvPr/>
        </p:nvGrpSpPr>
        <p:grpSpPr bwMode="auto">
          <a:xfrm>
            <a:off x="0" y="981075"/>
            <a:ext cx="9140825" cy="398463"/>
            <a:chOff x="0" y="618"/>
            <a:chExt cx="5758" cy="251"/>
          </a:xfrm>
        </p:grpSpPr>
        <p:pic>
          <p:nvPicPr>
            <p:cNvPr id="2059" name="Picture 3"/>
            <p:cNvPicPr>
              <a:picLocks noChangeAspect="1" noChangeArrowheads="1"/>
            </p:cNvPicPr>
            <p:nvPr/>
          </p:nvPicPr>
          <p:blipFill>
            <a:blip r:embed="rId14"/>
            <a:srcRect/>
            <a:stretch>
              <a:fillRect/>
            </a:stretch>
          </p:blipFill>
          <p:spPr bwMode="auto">
            <a:xfrm>
              <a:off x="2794" y="633"/>
              <a:ext cx="226" cy="190"/>
            </a:xfrm>
            <a:prstGeom prst="rect">
              <a:avLst/>
            </a:prstGeom>
            <a:noFill/>
            <a:ln w="9525">
              <a:noFill/>
              <a:round/>
              <a:headEnd/>
              <a:tailEnd/>
            </a:ln>
          </p:spPr>
        </p:pic>
        <p:pic>
          <p:nvPicPr>
            <p:cNvPr id="2060" name="Picture 4"/>
            <p:cNvPicPr>
              <a:picLocks noChangeAspect="1" noChangeArrowheads="1"/>
            </p:cNvPicPr>
            <p:nvPr/>
          </p:nvPicPr>
          <p:blipFill>
            <a:blip r:embed="rId15"/>
            <a:srcRect/>
            <a:stretch>
              <a:fillRect/>
            </a:stretch>
          </p:blipFill>
          <p:spPr bwMode="auto">
            <a:xfrm>
              <a:off x="3081" y="666"/>
              <a:ext cx="306" cy="161"/>
            </a:xfrm>
            <a:prstGeom prst="rect">
              <a:avLst/>
            </a:prstGeom>
            <a:noFill/>
            <a:ln w="9525">
              <a:noFill/>
              <a:round/>
              <a:headEnd/>
              <a:tailEnd/>
            </a:ln>
          </p:spPr>
        </p:pic>
        <p:pic>
          <p:nvPicPr>
            <p:cNvPr id="2061" name="Picture 5"/>
            <p:cNvPicPr>
              <a:picLocks noChangeAspect="1" noChangeArrowheads="1"/>
            </p:cNvPicPr>
            <p:nvPr/>
          </p:nvPicPr>
          <p:blipFill>
            <a:blip r:embed="rId16"/>
            <a:srcRect/>
            <a:stretch>
              <a:fillRect/>
            </a:stretch>
          </p:blipFill>
          <p:spPr bwMode="auto">
            <a:xfrm>
              <a:off x="5457" y="664"/>
              <a:ext cx="162" cy="166"/>
            </a:xfrm>
            <a:prstGeom prst="rect">
              <a:avLst/>
            </a:prstGeom>
            <a:noFill/>
            <a:ln w="9525">
              <a:noFill/>
              <a:round/>
              <a:headEnd/>
              <a:tailEnd/>
            </a:ln>
          </p:spPr>
        </p:pic>
        <p:pic>
          <p:nvPicPr>
            <p:cNvPr id="2062" name="Picture 6"/>
            <p:cNvPicPr>
              <a:picLocks noChangeAspect="1" noChangeArrowheads="1"/>
            </p:cNvPicPr>
            <p:nvPr/>
          </p:nvPicPr>
          <p:blipFill>
            <a:blip r:embed="rId17"/>
            <a:srcRect/>
            <a:stretch>
              <a:fillRect/>
            </a:stretch>
          </p:blipFill>
          <p:spPr bwMode="auto">
            <a:xfrm>
              <a:off x="1820" y="664"/>
              <a:ext cx="222" cy="143"/>
            </a:xfrm>
            <a:prstGeom prst="rect">
              <a:avLst/>
            </a:prstGeom>
            <a:noFill/>
            <a:ln w="9525">
              <a:noFill/>
              <a:round/>
              <a:headEnd/>
              <a:tailEnd/>
            </a:ln>
          </p:spPr>
        </p:pic>
        <p:pic>
          <p:nvPicPr>
            <p:cNvPr id="2063" name="Picture 7"/>
            <p:cNvPicPr>
              <a:picLocks noChangeAspect="1" noChangeArrowheads="1"/>
            </p:cNvPicPr>
            <p:nvPr/>
          </p:nvPicPr>
          <p:blipFill>
            <a:blip r:embed="rId18"/>
            <a:srcRect/>
            <a:stretch>
              <a:fillRect/>
            </a:stretch>
          </p:blipFill>
          <p:spPr bwMode="auto">
            <a:xfrm>
              <a:off x="5184" y="659"/>
              <a:ext cx="264" cy="161"/>
            </a:xfrm>
            <a:prstGeom prst="rect">
              <a:avLst/>
            </a:prstGeom>
            <a:noFill/>
            <a:ln w="9525">
              <a:noFill/>
              <a:round/>
              <a:headEnd/>
              <a:tailEnd/>
            </a:ln>
          </p:spPr>
        </p:pic>
        <p:pic>
          <p:nvPicPr>
            <p:cNvPr id="2064" name="Picture 8"/>
            <p:cNvPicPr>
              <a:picLocks noChangeAspect="1" noChangeArrowheads="1"/>
            </p:cNvPicPr>
            <p:nvPr/>
          </p:nvPicPr>
          <p:blipFill>
            <a:blip r:embed="rId19"/>
            <a:srcRect/>
            <a:stretch>
              <a:fillRect/>
            </a:stretch>
          </p:blipFill>
          <p:spPr bwMode="auto">
            <a:xfrm>
              <a:off x="810" y="666"/>
              <a:ext cx="180" cy="155"/>
            </a:xfrm>
            <a:prstGeom prst="rect">
              <a:avLst/>
            </a:prstGeom>
            <a:noFill/>
            <a:ln w="9525">
              <a:noFill/>
              <a:round/>
              <a:headEnd/>
              <a:tailEnd/>
            </a:ln>
          </p:spPr>
        </p:pic>
        <p:pic>
          <p:nvPicPr>
            <p:cNvPr id="2065" name="Picture 9"/>
            <p:cNvPicPr>
              <a:picLocks noChangeAspect="1" noChangeArrowheads="1"/>
            </p:cNvPicPr>
            <p:nvPr/>
          </p:nvPicPr>
          <p:blipFill>
            <a:blip r:embed="rId20"/>
            <a:srcRect/>
            <a:stretch>
              <a:fillRect/>
            </a:stretch>
          </p:blipFill>
          <p:spPr bwMode="auto">
            <a:xfrm>
              <a:off x="3915" y="657"/>
              <a:ext cx="168" cy="166"/>
            </a:xfrm>
            <a:prstGeom prst="rect">
              <a:avLst/>
            </a:prstGeom>
            <a:noFill/>
            <a:ln w="9525">
              <a:noFill/>
              <a:round/>
              <a:headEnd/>
              <a:tailEnd/>
            </a:ln>
          </p:spPr>
        </p:pic>
        <p:pic>
          <p:nvPicPr>
            <p:cNvPr id="2066" name="Picture 10"/>
            <p:cNvPicPr>
              <a:picLocks noChangeAspect="1" noChangeArrowheads="1"/>
            </p:cNvPicPr>
            <p:nvPr/>
          </p:nvPicPr>
          <p:blipFill>
            <a:blip r:embed="rId21"/>
            <a:srcRect/>
            <a:stretch>
              <a:fillRect/>
            </a:stretch>
          </p:blipFill>
          <p:spPr bwMode="auto">
            <a:xfrm>
              <a:off x="4410" y="670"/>
              <a:ext cx="258" cy="154"/>
            </a:xfrm>
            <a:prstGeom prst="rect">
              <a:avLst/>
            </a:prstGeom>
            <a:noFill/>
            <a:ln w="9525">
              <a:noFill/>
              <a:round/>
              <a:headEnd/>
              <a:tailEnd/>
            </a:ln>
          </p:spPr>
        </p:pic>
        <p:pic>
          <p:nvPicPr>
            <p:cNvPr id="2067" name="Picture 11"/>
            <p:cNvPicPr>
              <a:picLocks noChangeAspect="1" noChangeArrowheads="1"/>
            </p:cNvPicPr>
            <p:nvPr/>
          </p:nvPicPr>
          <p:blipFill>
            <a:blip r:embed="rId22"/>
            <a:srcRect/>
            <a:stretch>
              <a:fillRect/>
            </a:stretch>
          </p:blipFill>
          <p:spPr bwMode="auto">
            <a:xfrm>
              <a:off x="5007" y="651"/>
              <a:ext cx="162" cy="161"/>
            </a:xfrm>
            <a:prstGeom prst="rect">
              <a:avLst/>
            </a:prstGeom>
            <a:noFill/>
            <a:ln w="9525">
              <a:noFill/>
              <a:round/>
              <a:headEnd/>
              <a:tailEnd/>
            </a:ln>
          </p:spPr>
        </p:pic>
        <p:pic>
          <p:nvPicPr>
            <p:cNvPr id="2068" name="Picture 12"/>
            <p:cNvPicPr>
              <a:picLocks noChangeAspect="1" noChangeArrowheads="1"/>
            </p:cNvPicPr>
            <p:nvPr/>
          </p:nvPicPr>
          <p:blipFill>
            <a:blip r:embed="rId23"/>
            <a:srcRect/>
            <a:stretch>
              <a:fillRect/>
            </a:stretch>
          </p:blipFill>
          <p:spPr bwMode="auto">
            <a:xfrm>
              <a:off x="4758" y="659"/>
              <a:ext cx="192" cy="161"/>
            </a:xfrm>
            <a:prstGeom prst="rect">
              <a:avLst/>
            </a:prstGeom>
            <a:noFill/>
            <a:ln w="9525">
              <a:noFill/>
              <a:round/>
              <a:headEnd/>
              <a:tailEnd/>
            </a:ln>
          </p:spPr>
        </p:pic>
        <p:pic>
          <p:nvPicPr>
            <p:cNvPr id="2069" name="Picture 13"/>
            <p:cNvPicPr>
              <a:picLocks noChangeAspect="1" noChangeArrowheads="1"/>
            </p:cNvPicPr>
            <p:nvPr/>
          </p:nvPicPr>
          <p:blipFill>
            <a:blip r:embed="rId24"/>
            <a:srcRect/>
            <a:stretch>
              <a:fillRect/>
            </a:stretch>
          </p:blipFill>
          <p:spPr bwMode="auto">
            <a:xfrm>
              <a:off x="580" y="676"/>
              <a:ext cx="156" cy="155"/>
            </a:xfrm>
            <a:prstGeom prst="rect">
              <a:avLst/>
            </a:prstGeom>
            <a:noFill/>
            <a:ln w="9525">
              <a:noFill/>
              <a:round/>
              <a:headEnd/>
              <a:tailEnd/>
            </a:ln>
          </p:spPr>
        </p:pic>
        <p:pic>
          <p:nvPicPr>
            <p:cNvPr id="2070" name="Picture 14"/>
            <p:cNvPicPr>
              <a:picLocks noChangeAspect="1" noChangeArrowheads="1"/>
            </p:cNvPicPr>
            <p:nvPr/>
          </p:nvPicPr>
          <p:blipFill>
            <a:blip r:embed="rId25"/>
            <a:srcRect/>
            <a:stretch>
              <a:fillRect/>
            </a:stretch>
          </p:blipFill>
          <p:spPr bwMode="auto">
            <a:xfrm>
              <a:off x="3449" y="618"/>
              <a:ext cx="185" cy="210"/>
            </a:xfrm>
            <a:prstGeom prst="rect">
              <a:avLst/>
            </a:prstGeom>
            <a:noFill/>
            <a:ln w="9525">
              <a:noFill/>
              <a:round/>
              <a:headEnd/>
              <a:tailEnd/>
            </a:ln>
          </p:spPr>
        </p:pic>
        <p:pic>
          <p:nvPicPr>
            <p:cNvPr id="2071" name="Picture 15"/>
            <p:cNvPicPr>
              <a:picLocks noChangeAspect="1" noChangeArrowheads="1"/>
            </p:cNvPicPr>
            <p:nvPr/>
          </p:nvPicPr>
          <p:blipFill>
            <a:blip r:embed="rId26"/>
            <a:srcRect/>
            <a:stretch>
              <a:fillRect/>
            </a:stretch>
          </p:blipFill>
          <p:spPr bwMode="auto">
            <a:xfrm>
              <a:off x="3687" y="659"/>
              <a:ext cx="210" cy="161"/>
            </a:xfrm>
            <a:prstGeom prst="rect">
              <a:avLst/>
            </a:prstGeom>
            <a:noFill/>
            <a:ln w="9525">
              <a:noFill/>
              <a:round/>
              <a:headEnd/>
              <a:tailEnd/>
            </a:ln>
          </p:spPr>
        </p:pic>
        <p:pic>
          <p:nvPicPr>
            <p:cNvPr id="2072" name="Picture 16"/>
            <p:cNvPicPr>
              <a:picLocks noChangeAspect="1" noChangeArrowheads="1"/>
            </p:cNvPicPr>
            <p:nvPr/>
          </p:nvPicPr>
          <p:blipFill>
            <a:blip r:embed="rId27"/>
            <a:srcRect/>
            <a:stretch>
              <a:fillRect/>
            </a:stretch>
          </p:blipFill>
          <p:spPr bwMode="auto">
            <a:xfrm>
              <a:off x="2113" y="661"/>
              <a:ext cx="204" cy="155"/>
            </a:xfrm>
            <a:prstGeom prst="rect">
              <a:avLst/>
            </a:prstGeom>
            <a:noFill/>
            <a:ln w="9525">
              <a:noFill/>
              <a:round/>
              <a:headEnd/>
              <a:tailEnd/>
            </a:ln>
          </p:spPr>
        </p:pic>
        <p:pic>
          <p:nvPicPr>
            <p:cNvPr id="2073" name="Picture 17"/>
            <p:cNvPicPr>
              <a:picLocks noChangeAspect="1" noChangeArrowheads="1"/>
            </p:cNvPicPr>
            <p:nvPr/>
          </p:nvPicPr>
          <p:blipFill>
            <a:blip r:embed="rId28"/>
            <a:srcRect/>
            <a:stretch>
              <a:fillRect/>
            </a:stretch>
          </p:blipFill>
          <p:spPr bwMode="auto">
            <a:xfrm>
              <a:off x="1063" y="664"/>
              <a:ext cx="198" cy="149"/>
            </a:xfrm>
            <a:prstGeom prst="rect">
              <a:avLst/>
            </a:prstGeom>
            <a:noFill/>
            <a:ln w="9525">
              <a:noFill/>
              <a:round/>
              <a:headEnd/>
              <a:tailEnd/>
            </a:ln>
          </p:spPr>
        </p:pic>
        <p:pic>
          <p:nvPicPr>
            <p:cNvPr id="2074" name="Picture 18"/>
            <p:cNvPicPr>
              <a:picLocks noChangeAspect="1" noChangeArrowheads="1"/>
            </p:cNvPicPr>
            <p:nvPr/>
          </p:nvPicPr>
          <p:blipFill>
            <a:blip r:embed="rId29"/>
            <a:srcRect/>
            <a:stretch>
              <a:fillRect/>
            </a:stretch>
          </p:blipFill>
          <p:spPr bwMode="auto">
            <a:xfrm>
              <a:off x="1356" y="633"/>
              <a:ext cx="162" cy="196"/>
            </a:xfrm>
            <a:prstGeom prst="rect">
              <a:avLst/>
            </a:prstGeom>
            <a:noFill/>
            <a:ln w="9525">
              <a:noFill/>
              <a:round/>
              <a:headEnd/>
              <a:tailEnd/>
            </a:ln>
          </p:spPr>
        </p:pic>
        <p:pic>
          <p:nvPicPr>
            <p:cNvPr id="2" name="Picture 19"/>
            <p:cNvPicPr>
              <a:picLocks noChangeAspect="1" noChangeArrowheads="1"/>
            </p:cNvPicPr>
            <p:nvPr/>
          </p:nvPicPr>
          <p:blipFill>
            <a:blip r:embed="rId30"/>
            <a:srcRect/>
            <a:stretch>
              <a:fillRect/>
            </a:stretch>
          </p:blipFill>
          <p:spPr bwMode="auto">
            <a:xfrm>
              <a:off x="295" y="674"/>
              <a:ext cx="222" cy="161"/>
            </a:xfrm>
            <a:prstGeom prst="rect">
              <a:avLst/>
            </a:prstGeom>
            <a:noFill/>
            <a:ln w="9525">
              <a:noFill/>
              <a:round/>
              <a:headEnd/>
              <a:tailEnd/>
            </a:ln>
          </p:spPr>
        </p:pic>
        <p:pic>
          <p:nvPicPr>
            <p:cNvPr id="2076" name="Picture 20"/>
            <p:cNvPicPr>
              <a:picLocks noChangeAspect="1" noChangeArrowheads="1"/>
            </p:cNvPicPr>
            <p:nvPr/>
          </p:nvPicPr>
          <p:blipFill>
            <a:blip r:embed="rId31"/>
            <a:srcRect/>
            <a:stretch>
              <a:fillRect/>
            </a:stretch>
          </p:blipFill>
          <p:spPr bwMode="auto">
            <a:xfrm>
              <a:off x="4148" y="643"/>
              <a:ext cx="191" cy="183"/>
            </a:xfrm>
            <a:prstGeom prst="rect">
              <a:avLst/>
            </a:prstGeom>
            <a:noFill/>
            <a:ln w="9525">
              <a:noFill/>
              <a:round/>
              <a:headEnd/>
              <a:tailEnd/>
            </a:ln>
          </p:spPr>
        </p:pic>
        <p:pic>
          <p:nvPicPr>
            <p:cNvPr id="3" name="Picture 21"/>
            <p:cNvPicPr>
              <a:picLocks noChangeAspect="1" noChangeArrowheads="1"/>
            </p:cNvPicPr>
            <p:nvPr/>
          </p:nvPicPr>
          <p:blipFill>
            <a:blip r:embed="rId32"/>
            <a:srcRect/>
            <a:stretch>
              <a:fillRect/>
            </a:stretch>
          </p:blipFill>
          <p:spPr bwMode="auto">
            <a:xfrm>
              <a:off x="2365" y="664"/>
              <a:ext cx="162" cy="166"/>
            </a:xfrm>
            <a:prstGeom prst="rect">
              <a:avLst/>
            </a:prstGeom>
            <a:noFill/>
            <a:ln w="9525">
              <a:noFill/>
              <a:round/>
              <a:headEnd/>
              <a:tailEnd/>
            </a:ln>
          </p:spPr>
        </p:pic>
        <p:pic>
          <p:nvPicPr>
            <p:cNvPr id="2078" name="Picture 22"/>
            <p:cNvPicPr>
              <a:picLocks noChangeAspect="1" noChangeArrowheads="1"/>
            </p:cNvPicPr>
            <p:nvPr/>
          </p:nvPicPr>
          <p:blipFill>
            <a:blip r:embed="rId33"/>
            <a:srcRect/>
            <a:stretch>
              <a:fillRect/>
            </a:stretch>
          </p:blipFill>
          <p:spPr bwMode="auto">
            <a:xfrm>
              <a:off x="1620" y="649"/>
              <a:ext cx="138" cy="186"/>
            </a:xfrm>
            <a:prstGeom prst="rect">
              <a:avLst/>
            </a:prstGeom>
            <a:noFill/>
            <a:ln w="9525">
              <a:noFill/>
              <a:round/>
              <a:headEnd/>
              <a:tailEnd/>
            </a:ln>
          </p:spPr>
        </p:pic>
        <p:pic>
          <p:nvPicPr>
            <p:cNvPr id="2079" name="Picture 23"/>
            <p:cNvPicPr>
              <a:picLocks noChangeAspect="1" noChangeArrowheads="1"/>
            </p:cNvPicPr>
            <p:nvPr/>
          </p:nvPicPr>
          <p:blipFill>
            <a:blip r:embed="rId34"/>
            <a:srcRect/>
            <a:stretch>
              <a:fillRect/>
            </a:stretch>
          </p:blipFill>
          <p:spPr bwMode="auto">
            <a:xfrm>
              <a:off x="71" y="664"/>
              <a:ext cx="168" cy="166"/>
            </a:xfrm>
            <a:prstGeom prst="rect">
              <a:avLst/>
            </a:prstGeom>
            <a:noFill/>
            <a:ln w="9525">
              <a:noFill/>
              <a:round/>
              <a:headEnd/>
              <a:tailEnd/>
            </a:ln>
          </p:spPr>
        </p:pic>
        <p:pic>
          <p:nvPicPr>
            <p:cNvPr id="2080" name="Picture 24"/>
            <p:cNvPicPr>
              <a:picLocks noChangeAspect="1" noChangeArrowheads="1"/>
            </p:cNvPicPr>
            <p:nvPr/>
          </p:nvPicPr>
          <p:blipFill>
            <a:blip r:embed="rId35"/>
            <a:srcRect/>
            <a:stretch>
              <a:fillRect/>
            </a:stretch>
          </p:blipFill>
          <p:spPr bwMode="auto">
            <a:xfrm>
              <a:off x="2575" y="659"/>
              <a:ext cx="192" cy="161"/>
            </a:xfrm>
            <a:prstGeom prst="rect">
              <a:avLst/>
            </a:prstGeom>
            <a:noFill/>
            <a:ln w="9525">
              <a:noFill/>
              <a:round/>
              <a:headEnd/>
              <a:tailEnd/>
            </a:ln>
          </p:spPr>
        </p:pic>
        <p:sp>
          <p:nvSpPr>
            <p:cNvPr id="4" name="Line 25"/>
            <p:cNvSpPr>
              <a:spLocks noChangeShapeType="1"/>
            </p:cNvSpPr>
            <p:nvPr/>
          </p:nvSpPr>
          <p:spPr bwMode="auto">
            <a:xfrm flipV="1">
              <a:off x="0" y="847"/>
              <a:ext cx="5759" cy="24"/>
            </a:xfrm>
            <a:prstGeom prst="line">
              <a:avLst/>
            </a:prstGeom>
            <a:noFill/>
            <a:ln w="38160">
              <a:solidFill>
                <a:srgbClr val="339933"/>
              </a:solidFill>
              <a:miter lim="800000"/>
              <a:headEnd/>
              <a:tailEnd/>
            </a:ln>
            <a:effectLst/>
          </p:spPr>
          <p:txBody>
            <a:bodyPr/>
            <a:lstStyle/>
            <a:p>
              <a:pPr>
                <a:defRPr/>
              </a:pPr>
              <a:endParaRPr lang="en-GB"/>
            </a:p>
          </p:txBody>
        </p:sp>
        <p:sp>
          <p:nvSpPr>
            <p:cNvPr id="5" name="Line 26"/>
            <p:cNvSpPr>
              <a:spLocks noChangeShapeType="1"/>
            </p:cNvSpPr>
            <p:nvPr/>
          </p:nvSpPr>
          <p:spPr bwMode="auto">
            <a:xfrm>
              <a:off x="0" y="618"/>
              <a:ext cx="5759" cy="2"/>
            </a:xfrm>
            <a:prstGeom prst="line">
              <a:avLst/>
            </a:prstGeom>
            <a:noFill/>
            <a:ln w="76320">
              <a:solidFill>
                <a:srgbClr val="339933"/>
              </a:solidFill>
              <a:miter lim="800000"/>
              <a:headEnd/>
              <a:tailEnd/>
            </a:ln>
            <a:effectLst/>
          </p:spPr>
          <p:txBody>
            <a:bodyPr/>
            <a:lstStyle/>
            <a:p>
              <a:pPr>
                <a:defRPr/>
              </a:pPr>
              <a:endParaRPr lang="en-GB"/>
            </a:p>
          </p:txBody>
        </p:sp>
      </p:grpSp>
      <p:sp>
        <p:nvSpPr>
          <p:cNvPr id="2075" name="Rectangle 27"/>
          <p:cNvSpPr>
            <a:spLocks noChangeArrowheads="1"/>
          </p:cNvSpPr>
          <p:nvPr/>
        </p:nvSpPr>
        <p:spPr bwMode="auto">
          <a:xfrm rot="10800000">
            <a:off x="0" y="15875"/>
            <a:ext cx="9144000" cy="952500"/>
          </a:xfrm>
          <a:prstGeom prst="rect">
            <a:avLst/>
          </a:prstGeom>
          <a:gradFill rotWithShape="0">
            <a:gsLst>
              <a:gs pos="0">
                <a:srgbClr val="A7E200"/>
              </a:gs>
              <a:gs pos="100000">
                <a:srgbClr val="79A400"/>
              </a:gs>
            </a:gsLst>
            <a:lin ang="5400000" scaled="1"/>
          </a:gradFill>
          <a:ln w="9360">
            <a:solidFill>
              <a:srgbClr val="000000"/>
            </a:solidFill>
            <a:miter lim="800000"/>
            <a:headEnd/>
            <a:tailEnd/>
          </a:ln>
          <a:effectLst/>
        </p:spPr>
        <p:txBody>
          <a:bodyPr wrap="none" anchor="ctr"/>
          <a:lstStyle/>
          <a:p>
            <a:pPr>
              <a:defRPr/>
            </a:pPr>
            <a:endParaRPr lang="en-GB"/>
          </a:p>
        </p:txBody>
      </p:sp>
      <p:pic>
        <p:nvPicPr>
          <p:cNvPr id="2053" name="Picture 28"/>
          <p:cNvPicPr>
            <a:picLocks noChangeAspect="1" noChangeArrowheads="1"/>
          </p:cNvPicPr>
          <p:nvPr/>
        </p:nvPicPr>
        <p:blipFill>
          <a:blip r:embed="rId36"/>
          <a:srcRect/>
          <a:stretch>
            <a:fillRect/>
          </a:stretch>
        </p:blipFill>
        <p:spPr bwMode="auto">
          <a:xfrm>
            <a:off x="169863" y="157163"/>
            <a:ext cx="3868737" cy="715962"/>
          </a:xfrm>
          <a:prstGeom prst="rect">
            <a:avLst/>
          </a:prstGeom>
          <a:noFill/>
          <a:ln w="9525">
            <a:noFill/>
            <a:round/>
            <a:headEnd/>
            <a:tailEnd/>
          </a:ln>
        </p:spPr>
      </p:pic>
      <p:sp>
        <p:nvSpPr>
          <p:cNvPr id="2077" name="Text Box 29"/>
          <p:cNvSpPr txBox="1">
            <a:spLocks noChangeArrowheads="1"/>
          </p:cNvSpPr>
          <p:nvPr/>
        </p:nvSpPr>
        <p:spPr bwMode="auto">
          <a:xfrm>
            <a:off x="5054600" y="190500"/>
            <a:ext cx="4051300" cy="581025"/>
          </a:xfrm>
          <a:prstGeom prst="rect">
            <a:avLst/>
          </a:prstGeom>
          <a:noFill/>
          <a:ln w="9525">
            <a:noFill/>
            <a:round/>
            <a:headEnd/>
            <a:tailEnd/>
          </a:ln>
          <a:effectLst/>
        </p:spPr>
        <p:txBody>
          <a:bodyPr lIns="90000" tIns="46800" rIns="90000" bIns="46800">
            <a:spAutoFit/>
          </a:bodyPr>
          <a:lstStyle/>
          <a:p>
            <a:pPr algn="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it-IT" sz="1600">
                <a:solidFill>
                  <a:srgbClr val="FFFFFF"/>
                </a:solidFill>
                <a:cs typeface="Arial" charset="0"/>
              </a:rPr>
              <a:t>EUropean </a:t>
            </a:r>
            <a:r>
              <a:rPr lang="it-IT" sz="1600">
                <a:solidFill>
                  <a:srgbClr val="2323DC"/>
                </a:solidFill>
                <a:cs typeface="Arial" charset="0"/>
              </a:rPr>
              <a:t>Best Information through Regional Outcomes</a:t>
            </a:r>
            <a:r>
              <a:rPr lang="it-IT" sz="1600">
                <a:solidFill>
                  <a:srgbClr val="FFFFFF"/>
                </a:solidFill>
                <a:cs typeface="Arial" charset="0"/>
              </a:rPr>
              <a:t> in Diabetes</a:t>
            </a:r>
          </a:p>
        </p:txBody>
      </p:sp>
      <p:pic>
        <p:nvPicPr>
          <p:cNvPr id="2055" name="Picture 30"/>
          <p:cNvPicPr>
            <a:picLocks noChangeAspect="1" noChangeArrowheads="1"/>
          </p:cNvPicPr>
          <p:nvPr/>
        </p:nvPicPr>
        <p:blipFill>
          <a:blip r:embed="rId37"/>
          <a:srcRect/>
          <a:stretch>
            <a:fillRect/>
          </a:stretch>
        </p:blipFill>
        <p:spPr bwMode="auto">
          <a:xfrm>
            <a:off x="3797300" y="6315075"/>
            <a:ext cx="1341438" cy="434975"/>
          </a:xfrm>
          <a:prstGeom prst="rect">
            <a:avLst/>
          </a:prstGeom>
          <a:noFill/>
          <a:ln w="9525">
            <a:noFill/>
            <a:round/>
            <a:headEnd/>
            <a:tailEnd/>
          </a:ln>
        </p:spPr>
      </p:pic>
      <p:pic>
        <p:nvPicPr>
          <p:cNvPr id="2056" name="Picture 31"/>
          <p:cNvPicPr>
            <a:picLocks noChangeAspect="1" noChangeArrowheads="1"/>
          </p:cNvPicPr>
          <p:nvPr/>
        </p:nvPicPr>
        <p:blipFill>
          <a:blip r:embed="rId38"/>
          <a:srcRect/>
          <a:stretch>
            <a:fillRect/>
          </a:stretch>
        </p:blipFill>
        <p:spPr bwMode="auto">
          <a:xfrm>
            <a:off x="88900" y="6337300"/>
            <a:ext cx="584200" cy="400050"/>
          </a:xfrm>
          <a:prstGeom prst="rect">
            <a:avLst/>
          </a:prstGeom>
          <a:noFill/>
          <a:ln w="9525">
            <a:noFill/>
            <a:round/>
            <a:headEnd/>
            <a:tailEnd/>
          </a:ln>
        </p:spPr>
      </p:pic>
      <p:pic>
        <p:nvPicPr>
          <p:cNvPr id="2057" name="Picture 32"/>
          <p:cNvPicPr>
            <a:picLocks noChangeAspect="1" noChangeArrowheads="1"/>
          </p:cNvPicPr>
          <p:nvPr/>
        </p:nvPicPr>
        <p:blipFill>
          <a:blip r:embed="rId39"/>
          <a:srcRect/>
          <a:stretch>
            <a:fillRect/>
          </a:stretch>
        </p:blipFill>
        <p:spPr bwMode="auto">
          <a:xfrm>
            <a:off x="8150225" y="6345238"/>
            <a:ext cx="993775" cy="385762"/>
          </a:xfrm>
          <a:prstGeom prst="rect">
            <a:avLst/>
          </a:prstGeom>
          <a:noFill/>
          <a:ln w="9525">
            <a:noFill/>
            <a:round/>
            <a:headEnd/>
            <a:tailEnd/>
          </a:ln>
        </p:spPr>
      </p:pic>
      <p:sp>
        <p:nvSpPr>
          <p:cNvPr id="2058" name="Rectangle 33"/>
          <p:cNvSpPr>
            <a:spLocks noGrp="1" noChangeArrowheads="1"/>
          </p:cNvSpPr>
          <p:nvPr>
            <p:ph type="body" idx="1"/>
          </p:nvPr>
        </p:nvSpPr>
        <p:spPr bwMode="auto">
          <a:xfrm>
            <a:off x="457200" y="1604963"/>
            <a:ext cx="8213725" cy="4510087"/>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2pPr>
      <a:lvl3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3pPr>
      <a:lvl4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4pPr>
      <a:lvl5pPr algn="ctr" defTabSz="457200" rtl="0" eaLnBrk="0" fontAlgn="base" hangingPunct="0">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5pPr>
      <a:lvl6pPr marL="25146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6pPr>
      <a:lvl7pPr marL="29718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7pPr>
      <a:lvl8pPr marL="34290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8pPr>
      <a:lvl9pPr marL="3886200" indent="-228600" algn="ctr" defTabSz="457200" rtl="0" fontAlgn="base">
        <a:spcBef>
          <a:spcPct val="0"/>
        </a:spcBef>
        <a:spcAft>
          <a:spcPct val="0"/>
        </a:spcAft>
        <a:buClr>
          <a:srgbClr val="000000"/>
        </a:buClr>
        <a:buSzPct val="100000"/>
        <a:buFont typeface="Times New Roman" pitchFamily="16" charset="0"/>
        <a:defRPr sz="4000">
          <a:solidFill>
            <a:srgbClr val="FFFFFF"/>
          </a:solidFill>
          <a:latin typeface="Georgia" pitchFamily="16" charset="0"/>
          <a:cs typeface="Arial" charset="0"/>
        </a:defRPr>
      </a:lvl9pPr>
    </p:titleStyle>
    <p:bodyStyle>
      <a:lvl1pPr marL="342900" indent="-342900" algn="l" defTabSz="457200" rtl="0" eaLnBrk="0" fontAlgn="base" hangingPunct="0">
        <a:spcBef>
          <a:spcPts val="700"/>
        </a:spcBef>
        <a:spcAft>
          <a:spcPct val="0"/>
        </a:spcAft>
        <a:buClr>
          <a:srgbClr val="000000"/>
        </a:buClr>
        <a:buSzPct val="100000"/>
        <a:buFont typeface="Times New Roman" pitchFamily="16" charset="0"/>
        <a:buChar char="•"/>
        <a:defRPr sz="2800">
          <a:solidFill>
            <a:srgbClr val="000000"/>
          </a:solidFill>
          <a:latin typeface="+mn-lt"/>
          <a:ea typeface="+mn-ea"/>
          <a:cs typeface="+mn-cs"/>
        </a:defRPr>
      </a:lvl1pPr>
      <a:lvl2pPr marL="742950" indent="-285750" algn="l" defTabSz="457200" rtl="0" eaLnBrk="0" fontAlgn="base" hangingPunct="0">
        <a:spcBef>
          <a:spcPts val="600"/>
        </a:spcBef>
        <a:spcAft>
          <a:spcPct val="0"/>
        </a:spcAft>
        <a:buClr>
          <a:srgbClr val="000000"/>
        </a:buClr>
        <a:buSzPct val="100000"/>
        <a:buFont typeface="Times New Roman" pitchFamily="16" charset="0"/>
        <a:buChar char="–"/>
        <a:defRPr sz="2400">
          <a:solidFill>
            <a:srgbClr val="000000"/>
          </a:solidFill>
          <a:latin typeface="+mn-lt"/>
          <a:cs typeface="+mn-cs"/>
        </a:defRPr>
      </a:lvl2pPr>
      <a:lvl3pPr marL="11430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5pPr>
      <a:lvl6pPr marL="2514600" indent="-228600" algn="l" defTabSz="457200" rtl="0" fontAlgn="base">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fontAlgn="base">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fontAlgn="base">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fontAlgn="base">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wmf"/><Relationship Id="rId7" Type="http://schemas.openxmlformats.org/officeDocument/2006/relationships/image" Target="../media/image33.wmf"/><Relationship Id="rId2" Type="http://schemas.openxmlformats.org/officeDocument/2006/relationships/image" Target="../media/image28.png"/><Relationship Id="rId1" Type="http://schemas.openxmlformats.org/officeDocument/2006/relationships/slideLayout" Target="../slideLayouts/slideLayout13.xml"/><Relationship Id="rId6" Type="http://schemas.openxmlformats.org/officeDocument/2006/relationships/image" Target="../media/image32.wmf"/><Relationship Id="rId5" Type="http://schemas.openxmlformats.org/officeDocument/2006/relationships/image" Target="../media/image31.wmf"/><Relationship Id="rId10" Type="http://schemas.openxmlformats.org/officeDocument/2006/relationships/image" Target="../media/image36.png"/><Relationship Id="rId4" Type="http://schemas.openxmlformats.org/officeDocument/2006/relationships/image" Target="../media/image30.wmf"/><Relationship Id="rId9" Type="http://schemas.openxmlformats.org/officeDocument/2006/relationships/image" Target="../media/image3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4"/>
          <p:cNvSpPr txBox="1">
            <a:spLocks noChangeArrowheads="1"/>
          </p:cNvSpPr>
          <p:nvPr/>
        </p:nvSpPr>
        <p:spPr bwMode="auto">
          <a:xfrm>
            <a:off x="357158" y="3214686"/>
            <a:ext cx="8429683" cy="954107"/>
          </a:xfrm>
          <a:prstGeom prst="rect">
            <a:avLst/>
          </a:prstGeom>
          <a:noFill/>
          <a:ln w="9525">
            <a:noFill/>
            <a:miter lim="800000"/>
            <a:headEnd/>
            <a:tailEnd/>
          </a:ln>
        </p:spPr>
        <p:txBody>
          <a:bodyPr wrap="square">
            <a:spAutoFit/>
          </a:bodyPr>
          <a:lstStyle/>
          <a:p>
            <a:pPr algn="ctr">
              <a:defRPr/>
            </a:pPr>
            <a:r>
              <a:rPr lang="en-GB" sz="2800" b="1" dirty="0" smtClean="0">
                <a:solidFill>
                  <a:schemeClr val="accent6"/>
                </a:solidFill>
              </a:rPr>
              <a:t>WHY AND HOW TO REALIZE AND IMPLEMENT DIABETES REGISTERS</a:t>
            </a:r>
            <a:endParaRPr lang="en-GB" sz="2800" b="1" dirty="0">
              <a:solidFill>
                <a:schemeClr val="accent6"/>
              </a:solidFill>
            </a:endParaRPr>
          </a:p>
        </p:txBody>
      </p:sp>
      <p:sp>
        <p:nvSpPr>
          <p:cNvPr id="3075" name="CasellaDiTesto 5"/>
          <p:cNvSpPr txBox="1">
            <a:spLocks noChangeArrowheads="1"/>
          </p:cNvSpPr>
          <p:nvPr/>
        </p:nvSpPr>
        <p:spPr bwMode="auto">
          <a:xfrm>
            <a:off x="2273300" y="5072063"/>
            <a:ext cx="4160838" cy="892175"/>
          </a:xfrm>
          <a:prstGeom prst="rect">
            <a:avLst/>
          </a:prstGeom>
          <a:noFill/>
          <a:ln w="9525">
            <a:noFill/>
            <a:miter lim="800000"/>
            <a:headEnd/>
            <a:tailEnd/>
          </a:ln>
        </p:spPr>
        <p:txBody>
          <a:bodyPr wrap="none">
            <a:spAutoFit/>
          </a:bodyPr>
          <a:lstStyle/>
          <a:p>
            <a:pPr algn="ctr"/>
            <a:r>
              <a:rPr lang="en-GB" sz="2000" b="1">
                <a:solidFill>
                  <a:schemeClr val="tx1"/>
                </a:solidFill>
              </a:rPr>
              <a:t>Prof. Massimo Massi Benedetti</a:t>
            </a:r>
          </a:p>
          <a:p>
            <a:pPr algn="ctr"/>
            <a:r>
              <a:rPr lang="en-GB" sz="1600" b="1">
                <a:solidFill>
                  <a:schemeClr val="tx1"/>
                </a:solidFill>
              </a:rPr>
              <a:t>Project Leader EUBIROD EU Consortium</a:t>
            </a:r>
          </a:p>
          <a:p>
            <a:pPr algn="ctr"/>
            <a:r>
              <a:rPr lang="en-GB" sz="1600" b="1">
                <a:solidFill>
                  <a:schemeClr val="tx1"/>
                </a:solidFill>
              </a:rPr>
              <a:t>www.eubirod.eu</a:t>
            </a:r>
          </a:p>
        </p:txBody>
      </p:sp>
      <p:sp>
        <p:nvSpPr>
          <p:cNvPr id="7" name="CasellaDiTesto 6"/>
          <p:cNvSpPr txBox="1"/>
          <p:nvPr/>
        </p:nvSpPr>
        <p:spPr>
          <a:xfrm>
            <a:off x="1785918" y="1857364"/>
            <a:ext cx="5169107" cy="923330"/>
          </a:xfrm>
          <a:prstGeom prst="rect">
            <a:avLst/>
          </a:prstGeom>
          <a:noFill/>
        </p:spPr>
        <p:txBody>
          <a:bodyPr wrap="none" rtlCol="0">
            <a:spAutoFit/>
          </a:bodyPr>
          <a:lstStyle/>
          <a:p>
            <a:pPr algn="ctr"/>
            <a:r>
              <a:rPr lang="en-GB" b="1" i="1" dirty="0" smtClean="0">
                <a:solidFill>
                  <a:schemeClr val="tx1"/>
                </a:solidFill>
              </a:rPr>
              <a:t>BIRO Academy 2</a:t>
            </a:r>
            <a:r>
              <a:rPr lang="en-GB" b="1" i="1" baseline="30000" dirty="0" smtClean="0">
                <a:solidFill>
                  <a:schemeClr val="tx1"/>
                </a:solidFill>
              </a:rPr>
              <a:t>nd</a:t>
            </a:r>
            <a:r>
              <a:rPr lang="en-GB" b="1" i="1" dirty="0" smtClean="0">
                <a:solidFill>
                  <a:schemeClr val="tx1"/>
                </a:solidFill>
              </a:rPr>
              <a:t>  Residential Course</a:t>
            </a:r>
          </a:p>
          <a:p>
            <a:pPr algn="ctr"/>
            <a:r>
              <a:rPr lang="en-GB" i="1" dirty="0" smtClean="0">
                <a:solidFill>
                  <a:schemeClr val="tx1"/>
                </a:solidFill>
              </a:rPr>
              <a:t>In Collaboration with the IDF Science Task Force</a:t>
            </a:r>
          </a:p>
          <a:p>
            <a:pPr algn="ctr"/>
            <a:r>
              <a:rPr lang="en-GB" sz="1600" i="1" dirty="0" smtClean="0">
                <a:solidFill>
                  <a:schemeClr val="tx1"/>
                </a:solidFill>
              </a:rPr>
              <a:t>Brussels 23-25 January 2011</a:t>
            </a:r>
            <a:endParaRPr lang="en-GB" sz="1600" i="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14313"/>
            <a:ext cx="8229600" cy="571500"/>
          </a:xfrm>
        </p:spPr>
        <p:txBody>
          <a:bodyPr/>
          <a:lstStyle/>
          <a:p>
            <a:r>
              <a:rPr lang="en-GB" sz="3200" b="1" dirty="0" smtClean="0">
                <a:solidFill>
                  <a:schemeClr val="tx1"/>
                </a:solidFill>
              </a:rPr>
              <a:t>Diabetes</a:t>
            </a:r>
            <a:r>
              <a:rPr lang="en-GB" sz="3100" b="1" dirty="0" smtClean="0">
                <a:solidFill>
                  <a:schemeClr val="tx1"/>
                </a:solidFill>
              </a:rPr>
              <a:t> Registry: </a:t>
            </a:r>
            <a:r>
              <a:rPr lang="en-GB" sz="2400" b="1" dirty="0" smtClean="0">
                <a:solidFill>
                  <a:schemeClr val="tx1"/>
                </a:solidFill>
              </a:rPr>
              <a:t>Targets (2)</a:t>
            </a:r>
          </a:p>
        </p:txBody>
      </p:sp>
      <p:sp>
        <p:nvSpPr>
          <p:cNvPr id="5123" name="Rectangle 3"/>
          <p:cNvSpPr>
            <a:spLocks noGrp="1" noChangeArrowheads="1"/>
          </p:cNvSpPr>
          <p:nvPr>
            <p:ph type="body" idx="1"/>
          </p:nvPr>
        </p:nvSpPr>
        <p:spPr>
          <a:xfrm>
            <a:off x="214313" y="2143125"/>
            <a:ext cx="8715375" cy="3857625"/>
          </a:xfrm>
        </p:spPr>
        <p:txBody>
          <a:bodyPr>
            <a:normAutofit lnSpcReduction="10000"/>
          </a:bodyPr>
          <a:lstStyle/>
          <a:p>
            <a:pPr marL="0" algn="just">
              <a:lnSpc>
                <a:spcPct val="90000"/>
              </a:lnSpc>
              <a:spcBef>
                <a:spcPts val="0"/>
              </a:spcBef>
              <a:buFontTx/>
              <a:buNone/>
              <a:defRPr/>
            </a:pPr>
            <a:r>
              <a:rPr lang="en-GB" sz="2000" dirty="0" smtClean="0"/>
              <a:t>The gathered information is to be made available, as appropriate and with the due restrictions, in suitable format to be used by:</a:t>
            </a:r>
          </a:p>
          <a:p>
            <a:pPr algn="just">
              <a:lnSpc>
                <a:spcPct val="90000"/>
              </a:lnSpc>
              <a:spcBef>
                <a:spcPts val="0"/>
              </a:spcBef>
              <a:buFontTx/>
              <a:buNone/>
              <a:defRPr/>
            </a:pPr>
            <a:endParaRPr lang="en-GB" sz="2000" dirty="0" smtClean="0"/>
          </a:p>
          <a:p>
            <a:pPr marL="1980000" indent="-180000" algn="just">
              <a:lnSpc>
                <a:spcPct val="90000"/>
              </a:lnSpc>
              <a:spcBef>
                <a:spcPts val="0"/>
              </a:spcBef>
              <a:spcAft>
                <a:spcPts val="1200"/>
              </a:spcAft>
              <a:defRPr/>
            </a:pPr>
            <a:r>
              <a:rPr lang="en-GB" sz="2000" b="1" dirty="0" smtClean="0"/>
              <a:t>National and international policy makers</a:t>
            </a:r>
          </a:p>
          <a:p>
            <a:pPr marL="1980000" indent="-180000" algn="just">
              <a:lnSpc>
                <a:spcPct val="90000"/>
              </a:lnSpc>
              <a:spcBef>
                <a:spcPts val="0"/>
              </a:spcBef>
              <a:spcAft>
                <a:spcPts val="1200"/>
              </a:spcAft>
              <a:defRPr/>
            </a:pPr>
            <a:r>
              <a:rPr lang="en-GB" sz="2000" b="1" dirty="0" smtClean="0"/>
              <a:t>Health care policy makers</a:t>
            </a:r>
          </a:p>
          <a:p>
            <a:pPr marL="1980000" indent="-180000" algn="just">
              <a:lnSpc>
                <a:spcPct val="90000"/>
              </a:lnSpc>
              <a:spcBef>
                <a:spcPts val="0"/>
              </a:spcBef>
              <a:spcAft>
                <a:spcPts val="1200"/>
              </a:spcAft>
              <a:defRPr/>
            </a:pPr>
            <a:r>
              <a:rPr lang="en-GB" sz="2000" b="1" dirty="0" smtClean="0"/>
              <a:t>Health care administrators</a:t>
            </a:r>
          </a:p>
          <a:p>
            <a:pPr marL="1980000" indent="-180000" algn="just">
              <a:lnSpc>
                <a:spcPct val="90000"/>
              </a:lnSpc>
              <a:spcBef>
                <a:spcPts val="0"/>
              </a:spcBef>
              <a:spcAft>
                <a:spcPts val="1200"/>
              </a:spcAft>
              <a:defRPr/>
            </a:pPr>
            <a:r>
              <a:rPr lang="en-GB" sz="2000" b="1" dirty="0" smtClean="0"/>
              <a:t>Health care deliverers</a:t>
            </a:r>
          </a:p>
          <a:p>
            <a:pPr marL="1980000" indent="-180000" algn="just">
              <a:lnSpc>
                <a:spcPct val="90000"/>
              </a:lnSpc>
              <a:spcBef>
                <a:spcPts val="0"/>
              </a:spcBef>
              <a:spcAft>
                <a:spcPts val="1200"/>
              </a:spcAft>
              <a:defRPr/>
            </a:pPr>
            <a:r>
              <a:rPr lang="en-GB" sz="2000" b="1" dirty="0"/>
              <a:t>R</a:t>
            </a:r>
            <a:r>
              <a:rPr lang="en-GB" sz="2000" b="1" dirty="0" smtClean="0"/>
              <a:t>esearch institutions</a:t>
            </a:r>
          </a:p>
          <a:p>
            <a:pPr marL="1980000" indent="-180000" algn="just">
              <a:lnSpc>
                <a:spcPct val="90000"/>
              </a:lnSpc>
              <a:spcBef>
                <a:spcPts val="0"/>
              </a:spcBef>
              <a:spcAft>
                <a:spcPts val="1200"/>
              </a:spcAft>
              <a:defRPr/>
            </a:pPr>
            <a:r>
              <a:rPr lang="en-GB" sz="2000" b="1" dirty="0"/>
              <a:t>P</a:t>
            </a:r>
            <a:r>
              <a:rPr lang="en-GB" sz="2000" b="1" dirty="0" smtClean="0"/>
              <a:t>eople affected by diabetes</a:t>
            </a:r>
          </a:p>
          <a:p>
            <a:pPr marL="1980000" indent="-180000" algn="just">
              <a:lnSpc>
                <a:spcPct val="90000"/>
              </a:lnSpc>
              <a:spcBef>
                <a:spcPts val="0"/>
              </a:spcBef>
              <a:spcAft>
                <a:spcPts val="1200"/>
              </a:spcAft>
              <a:defRPr/>
            </a:pPr>
            <a:r>
              <a:rPr lang="en-GB" sz="2000" b="1" dirty="0"/>
              <a:t>T</a:t>
            </a:r>
            <a:r>
              <a:rPr lang="en-GB" sz="2000" b="1" dirty="0" smtClean="0"/>
              <a:t>he public domain</a:t>
            </a:r>
          </a:p>
          <a:p>
            <a:pPr algn="just">
              <a:lnSpc>
                <a:spcPct val="90000"/>
              </a:lnSpc>
              <a:defRPr/>
            </a:pPr>
            <a:endParaRPr lang="it-IT"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123">
                                            <p:txEl>
                                              <p:pRg st="2" end="2"/>
                                            </p:txEl>
                                          </p:spTgt>
                                        </p:tgtEl>
                                        <p:attrNameLst>
                                          <p:attrName>style.visibility</p:attrName>
                                        </p:attrNameLst>
                                      </p:cBhvr>
                                      <p:to>
                                        <p:strVal val="visible"/>
                                      </p:to>
                                    </p:set>
                                    <p:animEffect transition="in" filter="box(in)">
                                      <p:cBhvr>
                                        <p:cTn id="7" dur="500"/>
                                        <p:tgtEl>
                                          <p:spTgt spid="512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123">
                                            <p:txEl>
                                              <p:pRg st="3" end="3"/>
                                            </p:txEl>
                                          </p:spTgt>
                                        </p:tgtEl>
                                        <p:attrNameLst>
                                          <p:attrName>style.visibility</p:attrName>
                                        </p:attrNameLst>
                                      </p:cBhvr>
                                      <p:to>
                                        <p:strVal val="visible"/>
                                      </p:to>
                                    </p:set>
                                    <p:animEffect transition="in" filter="box(in)">
                                      <p:cBhvr>
                                        <p:cTn id="12" dur="500"/>
                                        <p:tgtEl>
                                          <p:spTgt spid="512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123">
                                            <p:txEl>
                                              <p:pRg st="4" end="4"/>
                                            </p:txEl>
                                          </p:spTgt>
                                        </p:tgtEl>
                                        <p:attrNameLst>
                                          <p:attrName>style.visibility</p:attrName>
                                        </p:attrNameLst>
                                      </p:cBhvr>
                                      <p:to>
                                        <p:strVal val="visible"/>
                                      </p:to>
                                    </p:set>
                                    <p:animEffect transition="in" filter="box(in)">
                                      <p:cBhvr>
                                        <p:cTn id="17" dur="500"/>
                                        <p:tgtEl>
                                          <p:spTgt spid="512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123">
                                            <p:txEl>
                                              <p:pRg st="5" end="5"/>
                                            </p:txEl>
                                          </p:spTgt>
                                        </p:tgtEl>
                                        <p:attrNameLst>
                                          <p:attrName>style.visibility</p:attrName>
                                        </p:attrNameLst>
                                      </p:cBhvr>
                                      <p:to>
                                        <p:strVal val="visible"/>
                                      </p:to>
                                    </p:set>
                                    <p:animEffect transition="in" filter="box(in)">
                                      <p:cBhvr>
                                        <p:cTn id="22" dur="500"/>
                                        <p:tgtEl>
                                          <p:spTgt spid="512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123">
                                            <p:txEl>
                                              <p:pRg st="6" end="6"/>
                                            </p:txEl>
                                          </p:spTgt>
                                        </p:tgtEl>
                                        <p:attrNameLst>
                                          <p:attrName>style.visibility</p:attrName>
                                        </p:attrNameLst>
                                      </p:cBhvr>
                                      <p:to>
                                        <p:strVal val="visible"/>
                                      </p:to>
                                    </p:set>
                                    <p:animEffect transition="in" filter="box(in)">
                                      <p:cBhvr>
                                        <p:cTn id="27" dur="500"/>
                                        <p:tgtEl>
                                          <p:spTgt spid="512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123">
                                            <p:txEl>
                                              <p:pRg st="7" end="7"/>
                                            </p:txEl>
                                          </p:spTgt>
                                        </p:tgtEl>
                                        <p:attrNameLst>
                                          <p:attrName>style.visibility</p:attrName>
                                        </p:attrNameLst>
                                      </p:cBhvr>
                                      <p:to>
                                        <p:strVal val="visible"/>
                                      </p:to>
                                    </p:set>
                                    <p:animEffect transition="in" filter="box(in)">
                                      <p:cBhvr>
                                        <p:cTn id="32" dur="500"/>
                                        <p:tgtEl>
                                          <p:spTgt spid="512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123">
                                            <p:txEl>
                                              <p:pRg st="8" end="8"/>
                                            </p:txEl>
                                          </p:spTgt>
                                        </p:tgtEl>
                                        <p:attrNameLst>
                                          <p:attrName>style.visibility</p:attrName>
                                        </p:attrNameLst>
                                      </p:cBhvr>
                                      <p:to>
                                        <p:strVal val="visible"/>
                                      </p:to>
                                    </p:set>
                                    <p:animEffect transition="in" filter="box(in)">
                                      <p:cBhvr>
                                        <p:cTn id="37" dur="500"/>
                                        <p:tgtEl>
                                          <p:spTgt spid="51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41338" y="285750"/>
            <a:ext cx="8061325" cy="428625"/>
          </a:xfrm>
        </p:spPr>
        <p:txBody>
          <a:bodyPr/>
          <a:lstStyle/>
          <a:p>
            <a:r>
              <a:rPr lang="en-GB" sz="3200" b="1" dirty="0" smtClean="0">
                <a:solidFill>
                  <a:schemeClr val="tx1"/>
                </a:solidFill>
              </a:rPr>
              <a:t>Diabetes Registry: </a:t>
            </a:r>
            <a:r>
              <a:rPr lang="en-GB" sz="2400" b="1" dirty="0" smtClean="0">
                <a:solidFill>
                  <a:schemeClr val="tx1"/>
                </a:solidFill>
              </a:rPr>
              <a:t>Strategy (1)</a:t>
            </a:r>
          </a:p>
        </p:txBody>
      </p:sp>
      <p:sp>
        <p:nvSpPr>
          <p:cNvPr id="12291" name="Rectangle 3"/>
          <p:cNvSpPr>
            <a:spLocks noGrp="1" noChangeArrowheads="1"/>
          </p:cNvSpPr>
          <p:nvPr>
            <p:ph type="body" idx="1"/>
          </p:nvPr>
        </p:nvSpPr>
        <p:spPr>
          <a:xfrm>
            <a:off x="428625" y="1714500"/>
            <a:ext cx="8213725" cy="4929188"/>
          </a:xfrm>
        </p:spPr>
        <p:txBody>
          <a:bodyPr>
            <a:normAutofit fontScale="70000" lnSpcReduction="20000"/>
          </a:bodyPr>
          <a:lstStyle/>
          <a:p>
            <a:pPr marL="180000" indent="-180000" algn="just">
              <a:lnSpc>
                <a:spcPct val="110000"/>
              </a:lnSpc>
              <a:spcBef>
                <a:spcPts val="0"/>
              </a:spcBef>
              <a:spcAft>
                <a:spcPts val="1200"/>
              </a:spcAft>
              <a:defRPr/>
            </a:pPr>
            <a:r>
              <a:rPr lang="en-GB" sz="2600" dirty="0" smtClean="0"/>
              <a:t>The Registry for diabetes needs to be a </a:t>
            </a:r>
            <a:r>
              <a:rPr lang="en-GB" sz="2600" b="1" dirty="0" smtClean="0"/>
              <a:t>flexible</a:t>
            </a:r>
            <a:r>
              <a:rPr lang="en-GB" sz="2600" dirty="0" smtClean="0"/>
              <a:t> instrument able to </a:t>
            </a:r>
            <a:r>
              <a:rPr lang="en-GB" sz="2600" b="1" dirty="0" smtClean="0"/>
              <a:t>evolve</a:t>
            </a:r>
            <a:r>
              <a:rPr lang="en-GB" sz="2600" dirty="0" smtClean="0"/>
              <a:t> with the evolution of needs, knowledge,  technologies and according to the available resources (economical, cultural, structural).</a:t>
            </a:r>
          </a:p>
          <a:p>
            <a:pPr marL="180000" indent="-180000" algn="just">
              <a:lnSpc>
                <a:spcPct val="110000"/>
              </a:lnSpc>
              <a:spcBef>
                <a:spcPts val="0"/>
              </a:spcBef>
              <a:spcAft>
                <a:spcPts val="1200"/>
              </a:spcAft>
              <a:defRPr/>
            </a:pPr>
            <a:r>
              <a:rPr lang="en-GB" sz="2600" dirty="0" smtClean="0"/>
              <a:t>The original design of the registry needs to satisfy such concept to allow for production of </a:t>
            </a:r>
            <a:r>
              <a:rPr lang="en-GB" sz="2600" b="1" dirty="0" smtClean="0"/>
              <a:t>information of progressively increasing complexity</a:t>
            </a:r>
            <a:r>
              <a:rPr lang="en-GB" sz="2600" dirty="0" smtClean="0"/>
              <a:t> as a function of its evolution.</a:t>
            </a:r>
          </a:p>
          <a:p>
            <a:pPr marL="180000" indent="-180000" algn="just">
              <a:lnSpc>
                <a:spcPct val="110000"/>
              </a:lnSpc>
              <a:spcBef>
                <a:spcPts val="0"/>
              </a:spcBef>
              <a:spcAft>
                <a:spcPts val="1200"/>
              </a:spcAft>
              <a:defRPr/>
            </a:pPr>
            <a:r>
              <a:rPr lang="en-GB" sz="2600" dirty="0" smtClean="0"/>
              <a:t>The evolution of the registry needs to guarantee the </a:t>
            </a:r>
            <a:r>
              <a:rPr lang="en-GB" sz="2600" b="1" dirty="0" smtClean="0"/>
              <a:t>coherence</a:t>
            </a:r>
            <a:r>
              <a:rPr lang="en-GB" sz="2600" dirty="0" smtClean="0"/>
              <a:t> of the information throughout the time</a:t>
            </a:r>
          </a:p>
          <a:p>
            <a:pPr marL="180000" indent="-180000" algn="just">
              <a:lnSpc>
                <a:spcPct val="110000"/>
              </a:lnSpc>
              <a:spcBef>
                <a:spcPts val="0"/>
              </a:spcBef>
              <a:spcAft>
                <a:spcPts val="1200"/>
              </a:spcAft>
              <a:defRPr/>
            </a:pPr>
            <a:r>
              <a:rPr lang="en-GB" sz="2600" dirty="0" smtClean="0"/>
              <a:t>In any part of the world the design and the evolution of the registries are heavily </a:t>
            </a:r>
            <a:r>
              <a:rPr lang="en-GB" sz="2600" b="1" dirty="0" smtClean="0"/>
              <a:t>influenced by the local prevailing culture and processes</a:t>
            </a:r>
            <a:r>
              <a:rPr lang="en-GB" sz="2600" dirty="0" smtClean="0"/>
              <a:t> for the delivery of diabetes care which need to be taken into consideration, but need to be made compatible with an advanced diabetes registry.</a:t>
            </a:r>
          </a:p>
          <a:p>
            <a:pPr marL="180000" indent="-180000" algn="just">
              <a:lnSpc>
                <a:spcPct val="110000"/>
              </a:lnSpc>
              <a:spcBef>
                <a:spcPts val="0"/>
              </a:spcBef>
              <a:spcAft>
                <a:spcPts val="1200"/>
              </a:spcAft>
              <a:defRPr/>
            </a:pPr>
            <a:r>
              <a:rPr lang="en-GB" sz="2600" dirty="0" smtClean="0"/>
              <a:t>It is to be accepted and taken into consideration that </a:t>
            </a:r>
            <a:r>
              <a:rPr lang="en-GB" sz="2600" b="1" dirty="0" smtClean="0"/>
              <a:t>factors outside the Health Care System</a:t>
            </a:r>
            <a:r>
              <a:rPr lang="en-GB" sz="2600" dirty="0" smtClean="0"/>
              <a:t> might interfere with the evolution of the diabetes registry (i.e. the overall communication infrastructures, etc)</a:t>
            </a:r>
          </a:p>
          <a:p>
            <a:pPr>
              <a:lnSpc>
                <a:spcPct val="80000"/>
              </a:lnSpc>
              <a:buFont typeface="Times New Roman" pitchFamily="16" charset="0"/>
              <a:buNone/>
              <a:defRPr/>
            </a:pP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diamond(in)">
                                      <p:cBhvr>
                                        <p:cTn id="7" dur="500"/>
                                        <p:tgtEl>
                                          <p:spTgt spid="122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diamond(in)">
                                      <p:cBhvr>
                                        <p:cTn id="12" dur="500"/>
                                        <p:tgtEl>
                                          <p:spTgt spid="1229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2291">
                                            <p:txEl>
                                              <p:pRg st="3" end="3"/>
                                            </p:txEl>
                                          </p:spTgt>
                                        </p:tgtEl>
                                        <p:attrNameLst>
                                          <p:attrName>style.visibility</p:attrName>
                                        </p:attrNameLst>
                                      </p:cBhvr>
                                      <p:to>
                                        <p:strVal val="visible"/>
                                      </p:to>
                                    </p:set>
                                    <p:animEffect transition="in" filter="diamond(in)">
                                      <p:cBhvr>
                                        <p:cTn id="17" dur="500"/>
                                        <p:tgtEl>
                                          <p:spTgt spid="1229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12291">
                                            <p:txEl>
                                              <p:pRg st="4" end="4"/>
                                            </p:txEl>
                                          </p:spTgt>
                                        </p:tgtEl>
                                        <p:attrNameLst>
                                          <p:attrName>style.visibility</p:attrName>
                                        </p:attrNameLst>
                                      </p:cBhvr>
                                      <p:to>
                                        <p:strVal val="visible"/>
                                      </p:to>
                                    </p:set>
                                    <p:animEffect transition="in" filter="diamond(in)">
                                      <p:cBhvr>
                                        <p:cTn id="22" dur="500"/>
                                        <p:tgtEl>
                                          <p:spTgt spid="122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14313"/>
            <a:ext cx="8229600" cy="714375"/>
          </a:xfrm>
        </p:spPr>
        <p:txBody>
          <a:bodyPr/>
          <a:lstStyle/>
          <a:p>
            <a:r>
              <a:rPr lang="en-GB" sz="3200" b="1" dirty="0" smtClean="0">
                <a:solidFill>
                  <a:schemeClr val="tx1"/>
                </a:solidFill>
              </a:rPr>
              <a:t>Diabetes Registry: </a:t>
            </a:r>
            <a:r>
              <a:rPr lang="en-GB" sz="2400" b="1" dirty="0" smtClean="0">
                <a:solidFill>
                  <a:schemeClr val="tx1"/>
                </a:solidFill>
              </a:rPr>
              <a:t>Strategy (2)</a:t>
            </a:r>
          </a:p>
        </p:txBody>
      </p:sp>
      <p:sp>
        <p:nvSpPr>
          <p:cNvPr id="9219" name="Rectangle 3"/>
          <p:cNvSpPr>
            <a:spLocks noGrp="1" noChangeArrowheads="1"/>
          </p:cNvSpPr>
          <p:nvPr>
            <p:ph type="body" idx="1"/>
          </p:nvPr>
        </p:nvSpPr>
        <p:spPr>
          <a:xfrm>
            <a:off x="428625" y="2357438"/>
            <a:ext cx="8213725" cy="3324225"/>
          </a:xfrm>
        </p:spPr>
        <p:txBody>
          <a:bodyPr/>
          <a:lstStyle/>
          <a:p>
            <a:pPr marL="179388" indent="-179388" algn="just">
              <a:lnSpc>
                <a:spcPct val="80000"/>
              </a:lnSpc>
              <a:spcAft>
                <a:spcPts val="1200"/>
              </a:spcAft>
            </a:pPr>
            <a:r>
              <a:rPr lang="en-GB" sz="2000" dirty="0" smtClean="0"/>
              <a:t>It is consolidated experience that unrecognised and unexpected </a:t>
            </a:r>
            <a:r>
              <a:rPr lang="en-GB" sz="2000" b="1" dirty="0" smtClean="0"/>
              <a:t>barriers</a:t>
            </a:r>
            <a:r>
              <a:rPr lang="en-GB" sz="2000" dirty="0" smtClean="0"/>
              <a:t> con jeopardize the success of the diabetes registry.</a:t>
            </a:r>
          </a:p>
          <a:p>
            <a:pPr marL="179388" indent="-179388" algn="just">
              <a:lnSpc>
                <a:spcPct val="80000"/>
              </a:lnSpc>
              <a:spcAft>
                <a:spcPts val="1200"/>
              </a:spcAft>
            </a:pPr>
            <a:r>
              <a:rPr lang="en-GB" sz="2000" dirty="0" smtClean="0"/>
              <a:t>A detailed preliminary and careful </a:t>
            </a:r>
            <a:r>
              <a:rPr lang="en-GB" sz="2000" b="1" dirty="0" smtClean="0"/>
              <a:t>system analysis</a:t>
            </a:r>
            <a:r>
              <a:rPr lang="en-GB" sz="2000" dirty="0" smtClean="0"/>
              <a:t> is to be carried out in order to prevent such risk.</a:t>
            </a:r>
          </a:p>
          <a:p>
            <a:pPr marL="179388" indent="-179388" algn="just">
              <a:lnSpc>
                <a:spcPct val="80000"/>
              </a:lnSpc>
              <a:spcAft>
                <a:spcPts val="1200"/>
              </a:spcAft>
            </a:pPr>
            <a:r>
              <a:rPr lang="en-GB" sz="2000" dirty="0" smtClean="0"/>
              <a:t>Functions of the registry which might not be permitted by </a:t>
            </a:r>
            <a:r>
              <a:rPr lang="en-GB" sz="2000" b="1" dirty="0" smtClean="0"/>
              <a:t>unsolvable barriers</a:t>
            </a:r>
            <a:r>
              <a:rPr lang="en-GB" sz="2000" dirty="0" smtClean="0"/>
              <a:t> need to be abandoned or kept in hold until solutions are identified.</a:t>
            </a:r>
          </a:p>
          <a:p>
            <a:pPr marL="179388" indent="-179388" algn="just">
              <a:lnSpc>
                <a:spcPct val="80000"/>
              </a:lnSpc>
              <a:spcAft>
                <a:spcPts val="1200"/>
              </a:spcAft>
            </a:pPr>
            <a:r>
              <a:rPr lang="en-GB" sz="2000" dirty="0" smtClean="0"/>
              <a:t>If a vital function for the registry cannot be satisfied it will be necessary to </a:t>
            </a:r>
            <a:r>
              <a:rPr lang="en-GB" sz="2000" b="1" dirty="0" smtClean="0"/>
              <a:t>halt the project</a:t>
            </a:r>
            <a:r>
              <a:rPr lang="en-GB" sz="2000" dirty="0" smtClean="0"/>
              <a:t> until a solution is found.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animEffect transition="in" filter="checkerboard(across)">
                                      <p:cBhvr>
                                        <p:cTn id="7" dur="500"/>
                                        <p:tgtEl>
                                          <p:spTgt spid="921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219">
                                            <p:txEl>
                                              <p:pRg st="2" end="2"/>
                                            </p:txEl>
                                          </p:spTgt>
                                        </p:tgtEl>
                                        <p:attrNameLst>
                                          <p:attrName>style.visibility</p:attrName>
                                        </p:attrNameLst>
                                      </p:cBhvr>
                                      <p:to>
                                        <p:strVal val="visible"/>
                                      </p:to>
                                    </p:set>
                                    <p:animEffect transition="in" filter="checkerboard(across)">
                                      <p:cBhvr>
                                        <p:cTn id="12" dur="500"/>
                                        <p:tgtEl>
                                          <p:spTgt spid="921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9219">
                                            <p:txEl>
                                              <p:pRg st="3" end="3"/>
                                            </p:txEl>
                                          </p:spTgt>
                                        </p:tgtEl>
                                        <p:attrNameLst>
                                          <p:attrName>style.visibility</p:attrName>
                                        </p:attrNameLst>
                                      </p:cBhvr>
                                      <p:to>
                                        <p:strVal val="visible"/>
                                      </p:to>
                                    </p:set>
                                    <p:animEffect transition="in" filter="checkerboard(across)">
                                      <p:cBhvr>
                                        <p:cTn id="17"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14313"/>
            <a:ext cx="8229600" cy="714375"/>
          </a:xfrm>
        </p:spPr>
        <p:txBody>
          <a:bodyPr/>
          <a:lstStyle/>
          <a:p>
            <a:r>
              <a:rPr lang="en-GB" sz="3200" b="1" dirty="0" smtClean="0">
                <a:solidFill>
                  <a:schemeClr val="tx1"/>
                </a:solidFill>
              </a:rPr>
              <a:t>Diabetes Registry: </a:t>
            </a:r>
            <a:r>
              <a:rPr lang="en-GB" sz="2400" b="1" dirty="0" smtClean="0">
                <a:solidFill>
                  <a:schemeClr val="tx1"/>
                </a:solidFill>
              </a:rPr>
              <a:t>Strategy (3)</a:t>
            </a:r>
          </a:p>
        </p:txBody>
      </p:sp>
      <p:sp>
        <p:nvSpPr>
          <p:cNvPr id="10243" name="Rectangle 3"/>
          <p:cNvSpPr>
            <a:spLocks noGrp="1" noChangeArrowheads="1"/>
          </p:cNvSpPr>
          <p:nvPr>
            <p:ph type="body" idx="1"/>
          </p:nvPr>
        </p:nvSpPr>
        <p:spPr>
          <a:xfrm>
            <a:off x="500063" y="2428875"/>
            <a:ext cx="8213725" cy="3538538"/>
          </a:xfrm>
        </p:spPr>
        <p:txBody>
          <a:bodyPr/>
          <a:lstStyle/>
          <a:p>
            <a:pPr marL="179388" indent="-179388" algn="just">
              <a:lnSpc>
                <a:spcPct val="90000"/>
              </a:lnSpc>
              <a:spcAft>
                <a:spcPts val="600"/>
              </a:spcAft>
            </a:pPr>
            <a:r>
              <a:rPr lang="en-GB" sz="2000" dirty="0" smtClean="0"/>
              <a:t>The planning and the implementation of the registry is a </a:t>
            </a:r>
            <a:r>
              <a:rPr lang="en-GB" sz="2000" b="1" dirty="0" smtClean="0"/>
              <a:t>powerful instrument for standardizing the quality</a:t>
            </a:r>
            <a:r>
              <a:rPr lang="en-GB" sz="2000" dirty="0" smtClean="0"/>
              <a:t> of diabetes care in the involved environment.</a:t>
            </a:r>
          </a:p>
          <a:p>
            <a:pPr marL="179388" indent="-179388" algn="just">
              <a:lnSpc>
                <a:spcPct val="90000"/>
              </a:lnSpc>
              <a:spcAft>
                <a:spcPts val="600"/>
              </a:spcAft>
            </a:pPr>
            <a:r>
              <a:rPr lang="en-GB" sz="2000" dirty="0" smtClean="0"/>
              <a:t>The diabetes registry can be successful only if </a:t>
            </a:r>
            <a:r>
              <a:rPr lang="en-GB" sz="2000" b="1" dirty="0" smtClean="0"/>
              <a:t>all the relevant stakeholders are involved</a:t>
            </a:r>
            <a:r>
              <a:rPr lang="en-GB" sz="2000" dirty="0" smtClean="0"/>
              <a:t> in its planning and in its realization according to their institutional roles.</a:t>
            </a:r>
          </a:p>
          <a:p>
            <a:pPr marL="179388" indent="-179388" algn="just">
              <a:lnSpc>
                <a:spcPct val="90000"/>
              </a:lnSpc>
              <a:spcAft>
                <a:spcPts val="600"/>
              </a:spcAft>
            </a:pPr>
            <a:r>
              <a:rPr lang="en-GB" sz="2000" dirty="0" smtClean="0"/>
              <a:t>In consideration that the diabetes registry is an ongoing indefinite term activity, formal procedures need to be adopted to prevent any negative influence by the more or less frequent natural </a:t>
            </a:r>
            <a:r>
              <a:rPr lang="en-GB" sz="2000" b="1" dirty="0" smtClean="0"/>
              <a:t>turnover of the different stakeholders</a:t>
            </a:r>
            <a:r>
              <a:rPr lang="en-GB" sz="2000" dirty="0" smtClean="0"/>
              <a:t> (Politicians, administrators, professionals)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Effect transition="in" filter="blinds(horizontal)">
                                      <p:cBhvr>
                                        <p:cTn id="7" dur="500"/>
                                        <p:tgtEl>
                                          <p:spTgt spid="1024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43">
                                            <p:txEl>
                                              <p:pRg st="2" end="2"/>
                                            </p:txEl>
                                          </p:spTgt>
                                        </p:tgtEl>
                                        <p:attrNameLst>
                                          <p:attrName>style.visibility</p:attrName>
                                        </p:attrNameLst>
                                      </p:cBhvr>
                                      <p:to>
                                        <p:strVal val="visible"/>
                                      </p:to>
                                    </p:set>
                                    <p:animEffect transition="in" filter="blinds(horizontal)">
                                      <p:cBhvr>
                                        <p:cTn id="12"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42875"/>
            <a:ext cx="8229600" cy="714375"/>
          </a:xfrm>
        </p:spPr>
        <p:txBody>
          <a:bodyPr/>
          <a:lstStyle/>
          <a:p>
            <a:r>
              <a:rPr lang="en-GB" sz="3200" b="1" dirty="0" smtClean="0">
                <a:solidFill>
                  <a:schemeClr val="tx1"/>
                </a:solidFill>
              </a:rPr>
              <a:t>Diabetes Registry: </a:t>
            </a:r>
            <a:r>
              <a:rPr lang="en-GB" sz="2400" b="1" dirty="0" smtClean="0">
                <a:solidFill>
                  <a:schemeClr val="tx1"/>
                </a:solidFill>
              </a:rPr>
              <a:t>Strategy (4)</a:t>
            </a:r>
          </a:p>
        </p:txBody>
      </p:sp>
      <p:sp>
        <p:nvSpPr>
          <p:cNvPr id="15363" name="Rectangle 3"/>
          <p:cNvSpPr>
            <a:spLocks noGrp="1" noChangeArrowheads="1"/>
          </p:cNvSpPr>
          <p:nvPr>
            <p:ph type="body" idx="1"/>
          </p:nvPr>
        </p:nvSpPr>
        <p:spPr>
          <a:xfrm>
            <a:off x="428625" y="1928813"/>
            <a:ext cx="8229600" cy="4525962"/>
          </a:xfrm>
        </p:spPr>
        <p:txBody>
          <a:bodyPr>
            <a:noAutofit/>
          </a:bodyPr>
          <a:lstStyle/>
          <a:p>
            <a:pPr marL="180000" indent="-180000" algn="just">
              <a:lnSpc>
                <a:spcPct val="80000"/>
              </a:lnSpc>
              <a:spcAft>
                <a:spcPts val="600"/>
              </a:spcAft>
              <a:defRPr/>
            </a:pPr>
            <a:r>
              <a:rPr lang="en-GB" sz="1600" dirty="0" smtClean="0"/>
              <a:t>The collection of data needs to be </a:t>
            </a:r>
            <a:r>
              <a:rPr lang="en-GB" sz="1600" b="1" dirty="0" smtClean="0"/>
              <a:t>based on Information Technology </a:t>
            </a:r>
            <a:r>
              <a:rPr lang="en-GB" sz="1600" dirty="0" smtClean="0"/>
              <a:t>and electronic medical records. Manual input of the data has proven to be the main reason for failure of diabetes registries.</a:t>
            </a:r>
          </a:p>
          <a:p>
            <a:pPr marL="180000" indent="-180000" algn="just">
              <a:lnSpc>
                <a:spcPct val="80000"/>
              </a:lnSpc>
              <a:spcAft>
                <a:spcPts val="600"/>
              </a:spcAft>
              <a:defRPr/>
            </a:pPr>
            <a:r>
              <a:rPr lang="en-GB" sz="1600" dirty="0" smtClean="0"/>
              <a:t>The diabetes registry needs to be based on </a:t>
            </a:r>
            <a:r>
              <a:rPr lang="en-GB" sz="1600" b="1" dirty="0" smtClean="0"/>
              <a:t>perspective information</a:t>
            </a:r>
            <a:r>
              <a:rPr lang="en-GB" sz="1600" dirty="0" smtClean="0"/>
              <a:t>. The download of already existing information has proven to be ineffective due to lack both of standardization and finalisation</a:t>
            </a:r>
          </a:p>
          <a:p>
            <a:pPr marL="180000" indent="-180000" algn="just">
              <a:lnSpc>
                <a:spcPct val="80000"/>
              </a:lnSpc>
              <a:spcAft>
                <a:spcPts val="600"/>
              </a:spcAft>
              <a:defRPr/>
            </a:pPr>
            <a:r>
              <a:rPr lang="en-GB" sz="1600" dirty="0" smtClean="0"/>
              <a:t>The collection of data needs to be </a:t>
            </a:r>
            <a:r>
              <a:rPr lang="en-GB" sz="1600" b="1" dirty="0" smtClean="0"/>
              <a:t>based on routine clinical practice </a:t>
            </a:r>
            <a:r>
              <a:rPr lang="en-GB" sz="1600" dirty="0" smtClean="0"/>
              <a:t>and to be done </a:t>
            </a:r>
            <a:r>
              <a:rPr lang="en-GB" sz="1600" b="1" dirty="0" smtClean="0"/>
              <a:t>automatically </a:t>
            </a:r>
            <a:r>
              <a:rPr lang="en-GB" sz="1600" dirty="0" smtClean="0"/>
              <a:t>without interfering with the usual routine activity nor producing any adjunctive work load to the clinical settings.</a:t>
            </a:r>
          </a:p>
          <a:p>
            <a:pPr marL="180000" indent="-180000" algn="just">
              <a:lnSpc>
                <a:spcPct val="80000"/>
              </a:lnSpc>
              <a:spcAft>
                <a:spcPts val="600"/>
              </a:spcAft>
              <a:defRPr/>
            </a:pPr>
            <a:r>
              <a:rPr lang="en-GB" sz="1600" dirty="0" smtClean="0"/>
              <a:t>The production of data in </a:t>
            </a:r>
            <a:r>
              <a:rPr lang="en-GB" sz="1600" b="1" dirty="0" smtClean="0"/>
              <a:t>standard electronic format</a:t>
            </a:r>
            <a:r>
              <a:rPr lang="en-GB" sz="1600" dirty="0" smtClean="0"/>
              <a:t> is to be adopted for securing effective interfacing of the different electronic medical records with the registry data base</a:t>
            </a:r>
          </a:p>
          <a:p>
            <a:pPr marL="180000" indent="-180000" algn="just">
              <a:lnSpc>
                <a:spcPct val="80000"/>
              </a:lnSpc>
              <a:spcAft>
                <a:spcPts val="600"/>
              </a:spcAft>
              <a:defRPr/>
            </a:pPr>
            <a:r>
              <a:rPr lang="en-GB" sz="1600" dirty="0" smtClean="0"/>
              <a:t>The evolution of the registry and the completeness of the data are directly </a:t>
            </a:r>
            <a:r>
              <a:rPr lang="en-GB" sz="1600" b="1" dirty="0" smtClean="0"/>
              <a:t>dependent by the capacity of the diabetes care network to produce information.</a:t>
            </a:r>
          </a:p>
          <a:p>
            <a:pPr marL="180000" indent="-180000" algn="just">
              <a:lnSpc>
                <a:spcPct val="80000"/>
              </a:lnSpc>
              <a:spcAft>
                <a:spcPts val="600"/>
              </a:spcAft>
              <a:defRPr/>
            </a:pPr>
            <a:r>
              <a:rPr lang="en-GB" sz="1600" dirty="0" smtClean="0"/>
              <a:t>A strong </a:t>
            </a:r>
            <a:r>
              <a:rPr lang="en-GB" sz="1600" b="1" dirty="0" smtClean="0"/>
              <a:t>policy for the adoption of electronic medical records in routine clinical practice </a:t>
            </a:r>
            <a:r>
              <a:rPr lang="en-GB" sz="1600" dirty="0" smtClean="0"/>
              <a:t>in the diabetes care settings is to be heavily promoted and supported.</a:t>
            </a:r>
          </a:p>
          <a:p>
            <a:pPr>
              <a:lnSpc>
                <a:spcPct val="80000"/>
              </a:lnSpc>
              <a:buFontTx/>
              <a:buNone/>
              <a:defRPr/>
            </a:pPr>
            <a:endParaRPr lang="en-GB"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box(in)">
                                      <p:cBhvr>
                                        <p:cTn id="7" dur="500"/>
                                        <p:tgtEl>
                                          <p:spTgt spid="1536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Effect transition="in" filter="box(in)">
                                      <p:cBhvr>
                                        <p:cTn id="12" dur="500"/>
                                        <p:tgtEl>
                                          <p:spTgt spid="153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5363">
                                            <p:txEl>
                                              <p:pRg st="3" end="3"/>
                                            </p:txEl>
                                          </p:spTgt>
                                        </p:tgtEl>
                                        <p:attrNameLst>
                                          <p:attrName>style.visibility</p:attrName>
                                        </p:attrNameLst>
                                      </p:cBhvr>
                                      <p:to>
                                        <p:strVal val="visible"/>
                                      </p:to>
                                    </p:set>
                                    <p:animEffect transition="in" filter="box(in)">
                                      <p:cBhvr>
                                        <p:cTn id="17" dur="500"/>
                                        <p:tgtEl>
                                          <p:spTgt spid="1536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5363">
                                            <p:txEl>
                                              <p:pRg st="4" end="4"/>
                                            </p:txEl>
                                          </p:spTgt>
                                        </p:tgtEl>
                                        <p:attrNameLst>
                                          <p:attrName>style.visibility</p:attrName>
                                        </p:attrNameLst>
                                      </p:cBhvr>
                                      <p:to>
                                        <p:strVal val="visible"/>
                                      </p:to>
                                    </p:set>
                                    <p:animEffect transition="in" filter="box(in)">
                                      <p:cBhvr>
                                        <p:cTn id="22" dur="500"/>
                                        <p:tgtEl>
                                          <p:spTgt spid="1536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5363">
                                            <p:txEl>
                                              <p:pRg st="5" end="5"/>
                                            </p:txEl>
                                          </p:spTgt>
                                        </p:tgtEl>
                                        <p:attrNameLst>
                                          <p:attrName>style.visibility</p:attrName>
                                        </p:attrNameLst>
                                      </p:cBhvr>
                                      <p:to>
                                        <p:strVal val="visible"/>
                                      </p:to>
                                    </p:set>
                                    <p:animEffect transition="in" filter="box(in)">
                                      <p:cBhvr>
                                        <p:cTn id="27"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14290"/>
            <a:ext cx="8229600" cy="738188"/>
          </a:xfrm>
        </p:spPr>
        <p:txBody>
          <a:bodyPr/>
          <a:lstStyle/>
          <a:p>
            <a:r>
              <a:rPr lang="en-GB" sz="3200" b="1" dirty="0" smtClean="0">
                <a:solidFill>
                  <a:schemeClr val="tx1"/>
                </a:solidFill>
              </a:rPr>
              <a:t>Diabetes Registry: </a:t>
            </a:r>
            <a:r>
              <a:rPr lang="en-GB" sz="2400" b="1" dirty="0" smtClean="0">
                <a:solidFill>
                  <a:schemeClr val="tx1"/>
                </a:solidFill>
              </a:rPr>
              <a:t>Strategy (5)</a:t>
            </a:r>
          </a:p>
        </p:txBody>
      </p:sp>
      <p:sp>
        <p:nvSpPr>
          <p:cNvPr id="12291" name="Rectangle 3"/>
          <p:cNvSpPr>
            <a:spLocks noGrp="1" noChangeArrowheads="1"/>
          </p:cNvSpPr>
          <p:nvPr>
            <p:ph type="body" idx="1"/>
          </p:nvPr>
        </p:nvSpPr>
        <p:spPr>
          <a:xfrm>
            <a:off x="500063" y="2643188"/>
            <a:ext cx="8229600" cy="2597150"/>
          </a:xfrm>
        </p:spPr>
        <p:txBody>
          <a:bodyPr/>
          <a:lstStyle/>
          <a:p>
            <a:pPr marL="179388" indent="-179388" algn="just">
              <a:lnSpc>
                <a:spcPct val="90000"/>
              </a:lnSpc>
              <a:spcAft>
                <a:spcPts val="1200"/>
              </a:spcAft>
            </a:pPr>
            <a:r>
              <a:rPr lang="en-GB" sz="1800" dirty="0" smtClean="0"/>
              <a:t>The diabetes registry needs to be </a:t>
            </a:r>
            <a:r>
              <a:rPr lang="en-GB" sz="1800" b="1" dirty="0" smtClean="0"/>
              <a:t>able to accept data produced by the different electronic medical records</a:t>
            </a:r>
            <a:r>
              <a:rPr lang="en-GB" sz="1800" dirty="0" smtClean="0"/>
              <a:t> adopted in the various public and private clinical settings</a:t>
            </a:r>
          </a:p>
          <a:p>
            <a:pPr marL="179388" indent="-179388" algn="just">
              <a:lnSpc>
                <a:spcPct val="90000"/>
              </a:lnSpc>
              <a:spcAft>
                <a:spcPts val="1200"/>
              </a:spcAft>
            </a:pPr>
            <a:r>
              <a:rPr lang="en-GB" sz="1800" dirty="0" smtClean="0"/>
              <a:t>Provided that the adoption of identical medical electronic records in the different settings is a non viable option, </a:t>
            </a:r>
            <a:r>
              <a:rPr lang="en-GB" sz="1800" b="1" dirty="0" smtClean="0"/>
              <a:t>standardization of the communication procedures</a:t>
            </a:r>
            <a:r>
              <a:rPr lang="en-GB" sz="1800" dirty="0" smtClean="0"/>
              <a:t> is a must. </a:t>
            </a:r>
          </a:p>
          <a:p>
            <a:pPr marL="179388" indent="-179388" algn="just">
              <a:lnSpc>
                <a:spcPct val="90000"/>
              </a:lnSpc>
              <a:spcAft>
                <a:spcPts val="1200"/>
              </a:spcAft>
            </a:pPr>
            <a:r>
              <a:rPr lang="en-GB" sz="1800" dirty="0" smtClean="0"/>
              <a:t>Relevant data resident in </a:t>
            </a:r>
            <a:r>
              <a:rPr lang="en-GB" sz="1800" b="1" dirty="0" smtClean="0"/>
              <a:t>administrative data bases</a:t>
            </a:r>
            <a:r>
              <a:rPr lang="en-GB" sz="1800" dirty="0" smtClean="0"/>
              <a:t> are to be considered for transfer and inclusion in the diabetes registry.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diamond(in)">
                                      <p:cBhvr>
                                        <p:cTn id="7" dur="500"/>
                                        <p:tgtEl>
                                          <p:spTgt spid="122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diamond(in)">
                                      <p:cBhvr>
                                        <p:cTn id="12"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42875"/>
            <a:ext cx="8229600" cy="642938"/>
          </a:xfrm>
        </p:spPr>
        <p:txBody>
          <a:bodyPr/>
          <a:lstStyle/>
          <a:p>
            <a:r>
              <a:rPr lang="en-GB" sz="3200" b="1" dirty="0" smtClean="0">
                <a:solidFill>
                  <a:schemeClr val="tx1"/>
                </a:solidFill>
              </a:rPr>
              <a:t>Diabetes Registry: </a:t>
            </a:r>
            <a:r>
              <a:rPr lang="en-GB" sz="2400" b="1" dirty="0" smtClean="0">
                <a:solidFill>
                  <a:schemeClr val="tx1"/>
                </a:solidFill>
              </a:rPr>
              <a:t>Strategy (6)</a:t>
            </a:r>
          </a:p>
        </p:txBody>
      </p:sp>
      <p:sp>
        <p:nvSpPr>
          <p:cNvPr id="13315" name="Rectangle 3"/>
          <p:cNvSpPr>
            <a:spLocks noGrp="1" noChangeArrowheads="1"/>
          </p:cNvSpPr>
          <p:nvPr>
            <p:ph type="body" idx="1"/>
          </p:nvPr>
        </p:nvSpPr>
        <p:spPr>
          <a:xfrm>
            <a:off x="500063" y="2286000"/>
            <a:ext cx="8213725" cy="3109913"/>
          </a:xfrm>
        </p:spPr>
        <p:txBody>
          <a:bodyPr/>
          <a:lstStyle/>
          <a:p>
            <a:pPr marL="179388" indent="-179388" algn="just">
              <a:lnSpc>
                <a:spcPct val="90000"/>
              </a:lnSpc>
              <a:spcAft>
                <a:spcPts val="1200"/>
              </a:spcAft>
            </a:pPr>
            <a:r>
              <a:rPr lang="en-GB" sz="2000" dirty="0" smtClean="0"/>
              <a:t>A comprehensive and specific system for the </a:t>
            </a:r>
            <a:r>
              <a:rPr lang="en-GB" sz="2000" b="1" dirty="0" smtClean="0"/>
              <a:t>analysis of the information</a:t>
            </a:r>
            <a:r>
              <a:rPr lang="en-GB" sz="2000" dirty="0" smtClean="0"/>
              <a:t> is to be tailored to fulfil the targets of the registry.</a:t>
            </a:r>
          </a:p>
          <a:p>
            <a:pPr marL="179388" indent="-179388" algn="just">
              <a:lnSpc>
                <a:spcPct val="90000"/>
              </a:lnSpc>
              <a:spcAft>
                <a:spcPts val="1200"/>
              </a:spcAft>
            </a:pPr>
            <a:r>
              <a:rPr lang="en-GB" sz="2000" dirty="0" smtClean="0"/>
              <a:t>A precise model to </a:t>
            </a:r>
            <a:r>
              <a:rPr lang="en-GB" sz="2000" b="1" dirty="0" smtClean="0"/>
              <a:t>make the information available</a:t>
            </a:r>
            <a:r>
              <a:rPr lang="en-GB" sz="2000" dirty="0" smtClean="0"/>
              <a:t> to the interested constituencies, as appropriate, is to be defined and implemented taking advantage of advanced communication technologies.</a:t>
            </a:r>
          </a:p>
          <a:p>
            <a:pPr marL="179388" indent="-179388" algn="just">
              <a:lnSpc>
                <a:spcPct val="90000"/>
              </a:lnSpc>
              <a:spcAft>
                <a:spcPts val="1200"/>
              </a:spcAft>
            </a:pPr>
            <a:r>
              <a:rPr lang="en-GB" sz="2000" dirty="0" smtClean="0"/>
              <a:t>An explicit policy for </a:t>
            </a:r>
            <a:r>
              <a:rPr lang="en-GB" sz="2000" b="1" dirty="0" smtClean="0"/>
              <a:t>structured data protection</a:t>
            </a:r>
            <a:r>
              <a:rPr lang="en-GB" sz="2000" dirty="0" smtClean="0"/>
              <a:t> is to be adopted and implemented since the beginning.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Effect transition="in" filter="checkerboard(across)">
                                      <p:cBhvr>
                                        <p:cTn id="7" dur="500"/>
                                        <p:tgtEl>
                                          <p:spTgt spid="133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Effect transition="in" filter="checkerboard(across)">
                                      <p:cBhvr>
                                        <p:cTn id="12" dur="5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it-IT" smtClean="0"/>
              <a:t>Design for Multilevel outputs</a:t>
            </a:r>
            <a:endParaRPr lang="en-US" smtClean="0"/>
          </a:p>
        </p:txBody>
      </p:sp>
      <p:grpSp>
        <p:nvGrpSpPr>
          <p:cNvPr id="14339" name="Group 3"/>
          <p:cNvGrpSpPr>
            <a:grpSpLocks/>
          </p:cNvGrpSpPr>
          <p:nvPr/>
        </p:nvGrpSpPr>
        <p:grpSpPr bwMode="auto">
          <a:xfrm>
            <a:off x="665163" y="1489075"/>
            <a:ext cx="7867650" cy="5254625"/>
            <a:chOff x="690" y="553"/>
            <a:chExt cx="4956" cy="3310"/>
          </a:xfrm>
        </p:grpSpPr>
        <p:sp>
          <p:nvSpPr>
            <p:cNvPr id="14340" name="Freeform 4"/>
            <p:cNvSpPr>
              <a:spLocks noChangeArrowheads="1"/>
            </p:cNvSpPr>
            <p:nvPr/>
          </p:nvSpPr>
          <p:spPr bwMode="auto">
            <a:xfrm>
              <a:off x="690" y="553"/>
              <a:ext cx="4866" cy="2290"/>
            </a:xfrm>
            <a:custGeom>
              <a:avLst/>
              <a:gdLst>
                <a:gd name="T0" fmla="*/ 0 w 12165"/>
                <a:gd name="T1" fmla="*/ 0 h 5727"/>
                <a:gd name="T2" fmla="*/ 309 w 12165"/>
                <a:gd name="T3" fmla="*/ 366 h 5727"/>
                <a:gd name="T4" fmla="*/ 778 w 12165"/>
                <a:gd name="T5" fmla="*/ 366 h 5727"/>
                <a:gd name="T6" fmla="*/ 497 w 12165"/>
                <a:gd name="T7" fmla="*/ 0 h 5727"/>
                <a:gd name="T8" fmla="*/ 0 w 12165"/>
                <a:gd name="T9" fmla="*/ 0 h 5727"/>
                <a:gd name="T10" fmla="*/ 0 60000 65536"/>
                <a:gd name="T11" fmla="*/ 0 60000 65536"/>
                <a:gd name="T12" fmla="*/ 0 60000 65536"/>
                <a:gd name="T13" fmla="*/ 0 60000 65536"/>
                <a:gd name="T14" fmla="*/ 0 60000 65536"/>
                <a:gd name="T15" fmla="*/ 0 w 12165"/>
                <a:gd name="T16" fmla="*/ 0 h 5727"/>
                <a:gd name="T17" fmla="*/ 12165 w 12165"/>
                <a:gd name="T18" fmla="*/ 5727 h 5727"/>
              </a:gdLst>
              <a:ahLst/>
              <a:cxnLst>
                <a:cxn ang="T10">
                  <a:pos x="T0" y="T1"/>
                </a:cxn>
                <a:cxn ang="T11">
                  <a:pos x="T2" y="T3"/>
                </a:cxn>
                <a:cxn ang="T12">
                  <a:pos x="T4" y="T5"/>
                </a:cxn>
                <a:cxn ang="T13">
                  <a:pos x="T6" y="T7"/>
                </a:cxn>
                <a:cxn ang="T14">
                  <a:pos x="T8" y="T9"/>
                </a:cxn>
              </a:cxnLst>
              <a:rect l="T15" t="T16" r="T17" b="T18"/>
              <a:pathLst>
                <a:path w="12165" h="5727">
                  <a:moveTo>
                    <a:pt x="0" y="0"/>
                  </a:moveTo>
                  <a:lnTo>
                    <a:pt x="4823" y="5726"/>
                  </a:lnTo>
                  <a:lnTo>
                    <a:pt x="12164" y="5726"/>
                  </a:lnTo>
                  <a:lnTo>
                    <a:pt x="7759" y="0"/>
                  </a:lnTo>
                  <a:lnTo>
                    <a:pt x="0" y="0"/>
                  </a:lnTo>
                </a:path>
              </a:pathLst>
            </a:custGeom>
            <a:solidFill>
              <a:srgbClr val="DDDDDD"/>
            </a:solidFill>
            <a:ln w="9360">
              <a:solidFill>
                <a:srgbClr val="000000"/>
              </a:solidFill>
              <a:round/>
              <a:headEnd/>
              <a:tailEnd/>
            </a:ln>
          </p:spPr>
          <p:txBody>
            <a:bodyPr wrap="none" anchor="ctr"/>
            <a:lstStyle/>
            <a:p>
              <a:endParaRPr lang="en-US"/>
            </a:p>
          </p:txBody>
        </p:sp>
        <p:sp>
          <p:nvSpPr>
            <p:cNvPr id="14341" name="Freeform 5"/>
            <p:cNvSpPr>
              <a:spLocks noChangeArrowheads="1"/>
            </p:cNvSpPr>
            <p:nvPr/>
          </p:nvSpPr>
          <p:spPr bwMode="auto">
            <a:xfrm>
              <a:off x="3805" y="623"/>
              <a:ext cx="6" cy="1"/>
            </a:xfrm>
            <a:custGeom>
              <a:avLst/>
              <a:gdLst>
                <a:gd name="T0" fmla="*/ 1 w 17"/>
                <a:gd name="T1" fmla="*/ 0 h 4"/>
                <a:gd name="T2" fmla="*/ 1 w 17"/>
                <a:gd name="T3" fmla="*/ 0 h 4"/>
                <a:gd name="T4" fmla="*/ 0 w 17"/>
                <a:gd name="T5" fmla="*/ 0 h 4"/>
                <a:gd name="T6" fmla="*/ 1 w 17"/>
                <a:gd name="T7" fmla="*/ 0 h 4"/>
                <a:gd name="T8" fmla="*/ 0 60000 65536"/>
                <a:gd name="T9" fmla="*/ 0 60000 65536"/>
                <a:gd name="T10" fmla="*/ 0 60000 65536"/>
                <a:gd name="T11" fmla="*/ 0 60000 65536"/>
                <a:gd name="T12" fmla="*/ 0 w 17"/>
                <a:gd name="T13" fmla="*/ 0 h 4"/>
                <a:gd name="T14" fmla="*/ 17 w 17"/>
                <a:gd name="T15" fmla="*/ 4 h 4"/>
              </a:gdLst>
              <a:ahLst/>
              <a:cxnLst>
                <a:cxn ang="T8">
                  <a:pos x="T0" y="T1"/>
                </a:cxn>
                <a:cxn ang="T9">
                  <a:pos x="T2" y="T3"/>
                </a:cxn>
                <a:cxn ang="T10">
                  <a:pos x="T4" y="T5"/>
                </a:cxn>
                <a:cxn ang="T11">
                  <a:pos x="T6" y="T7"/>
                </a:cxn>
              </a:cxnLst>
              <a:rect l="T12" t="T13" r="T14" b="T15"/>
              <a:pathLst>
                <a:path w="17" h="4">
                  <a:moveTo>
                    <a:pt x="16" y="0"/>
                  </a:moveTo>
                  <a:lnTo>
                    <a:pt x="13" y="3"/>
                  </a:lnTo>
                  <a:lnTo>
                    <a:pt x="0" y="2"/>
                  </a:lnTo>
                  <a:lnTo>
                    <a:pt x="16" y="0"/>
                  </a:lnTo>
                </a:path>
              </a:pathLst>
            </a:custGeom>
            <a:solidFill>
              <a:srgbClr val="000000"/>
            </a:solidFill>
            <a:ln w="9525">
              <a:noFill/>
              <a:round/>
              <a:headEnd/>
              <a:tailEnd/>
            </a:ln>
          </p:spPr>
          <p:txBody>
            <a:bodyPr wrap="none" anchor="ctr"/>
            <a:lstStyle/>
            <a:p>
              <a:endParaRPr lang="en-US"/>
            </a:p>
          </p:txBody>
        </p:sp>
        <p:sp>
          <p:nvSpPr>
            <p:cNvPr id="14342" name="Text Box 6"/>
            <p:cNvSpPr txBox="1">
              <a:spLocks noChangeArrowheads="1"/>
            </p:cNvSpPr>
            <p:nvPr/>
          </p:nvSpPr>
          <p:spPr bwMode="auto">
            <a:xfrm>
              <a:off x="2598" y="2843"/>
              <a:ext cx="2946" cy="1020"/>
            </a:xfrm>
            <a:prstGeom prst="rect">
              <a:avLst/>
            </a:prstGeom>
            <a:solidFill>
              <a:srgbClr val="C0C0C0"/>
            </a:solidFill>
            <a:ln w="635">
              <a:solidFill>
                <a:srgbClr val="000000"/>
              </a:solidFill>
              <a:miter lim="800000"/>
              <a:headEnd/>
              <a:tailEnd/>
            </a:ln>
          </p:spPr>
          <p:txBody>
            <a:bodyPr lIns="100330" tIns="54610" rIns="100330" bIns="54610"/>
            <a:lstStyle/>
            <a:p>
              <a:pPr indent="36513">
                <a:tabLst>
                  <a:tab pos="228600" algn="l"/>
                </a:tabLst>
              </a:pPr>
              <a:r>
                <a:rPr lang="en-GB" sz="1400" b="1" u="sng">
                  <a:solidFill>
                    <a:srgbClr val="000000"/>
                  </a:solidFill>
                  <a:ea typeface="Times New Roman" pitchFamily="16" charset="0"/>
                  <a:cs typeface="Arial" charset="0"/>
                </a:rPr>
                <a:t>Citizens</a:t>
              </a:r>
              <a:endParaRPr lang="en-GB" sz="1400">
                <a:ea typeface="Times New Roman" pitchFamily="16" charset="0"/>
                <a:cs typeface="Arial" charset="0"/>
              </a:endParaRPr>
            </a:p>
            <a:p>
              <a:pPr indent="36513" eaLnBrk="0" hangingPunct="0">
                <a:tabLst>
                  <a:tab pos="228600" algn="l"/>
                </a:tabLst>
              </a:pPr>
              <a:r>
                <a:rPr lang="en-GB" sz="1400" b="1">
                  <a:solidFill>
                    <a:srgbClr val="000000"/>
                  </a:solidFill>
                  <a:ea typeface="Times New Roman" pitchFamily="16" charset="0"/>
                  <a:cs typeface="Arial" charset="0"/>
                </a:rPr>
                <a:t>Shared Care</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Risk factors</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Diagnosis</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Procedures </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Treatments </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Outcomes</a:t>
              </a:r>
              <a:endParaRPr lang="en-GB" sz="1400">
                <a:ea typeface="Times New Roman" pitchFamily="16" charset="0"/>
                <a:cs typeface="Arial" charset="0"/>
              </a:endParaRPr>
            </a:p>
          </p:txBody>
        </p:sp>
        <p:sp>
          <p:nvSpPr>
            <p:cNvPr id="14343" name="Freeform 7"/>
            <p:cNvSpPr>
              <a:spLocks noChangeArrowheads="1"/>
            </p:cNvSpPr>
            <p:nvPr/>
          </p:nvSpPr>
          <p:spPr bwMode="auto">
            <a:xfrm>
              <a:off x="716" y="2365"/>
              <a:ext cx="1892" cy="1498"/>
            </a:xfrm>
            <a:custGeom>
              <a:avLst/>
              <a:gdLst>
                <a:gd name="T0" fmla="*/ 0 w 4732"/>
                <a:gd name="T1" fmla="*/ 0 h 3746"/>
                <a:gd name="T2" fmla="*/ 0 w 4732"/>
                <a:gd name="T3" fmla="*/ 163 h 3746"/>
                <a:gd name="T4" fmla="*/ 302 w 4732"/>
                <a:gd name="T5" fmla="*/ 240 h 3746"/>
                <a:gd name="T6" fmla="*/ 302 w 4732"/>
                <a:gd name="T7" fmla="*/ 76 h 3746"/>
                <a:gd name="T8" fmla="*/ 0 w 4732"/>
                <a:gd name="T9" fmla="*/ 0 h 3746"/>
                <a:gd name="T10" fmla="*/ 0 60000 65536"/>
                <a:gd name="T11" fmla="*/ 0 60000 65536"/>
                <a:gd name="T12" fmla="*/ 0 60000 65536"/>
                <a:gd name="T13" fmla="*/ 0 60000 65536"/>
                <a:gd name="T14" fmla="*/ 0 60000 65536"/>
                <a:gd name="T15" fmla="*/ 0 w 4732"/>
                <a:gd name="T16" fmla="*/ 0 h 3746"/>
                <a:gd name="T17" fmla="*/ 4732 w 4732"/>
                <a:gd name="T18" fmla="*/ 3746 h 3746"/>
              </a:gdLst>
              <a:ahLst/>
              <a:cxnLst>
                <a:cxn ang="T10">
                  <a:pos x="T0" y="T1"/>
                </a:cxn>
                <a:cxn ang="T11">
                  <a:pos x="T2" y="T3"/>
                </a:cxn>
                <a:cxn ang="T12">
                  <a:pos x="T4" y="T5"/>
                </a:cxn>
                <a:cxn ang="T13">
                  <a:pos x="T6" y="T7"/>
                </a:cxn>
                <a:cxn ang="T14">
                  <a:pos x="T8" y="T9"/>
                </a:cxn>
              </a:cxnLst>
              <a:rect l="T15" t="T16" r="T17" b="T18"/>
              <a:pathLst>
                <a:path w="4732" h="3746">
                  <a:moveTo>
                    <a:pt x="0" y="0"/>
                  </a:moveTo>
                  <a:lnTo>
                    <a:pt x="0" y="2548"/>
                  </a:lnTo>
                  <a:lnTo>
                    <a:pt x="4731" y="3745"/>
                  </a:lnTo>
                  <a:lnTo>
                    <a:pt x="4731" y="1195"/>
                  </a:lnTo>
                  <a:lnTo>
                    <a:pt x="0" y="0"/>
                  </a:lnTo>
                </a:path>
              </a:pathLst>
            </a:custGeom>
            <a:solidFill>
              <a:srgbClr val="969696"/>
            </a:solidFill>
            <a:ln w="9360">
              <a:solidFill>
                <a:srgbClr val="000000"/>
              </a:solidFill>
              <a:round/>
              <a:headEnd/>
              <a:tailEnd/>
            </a:ln>
          </p:spPr>
          <p:txBody>
            <a:bodyPr wrap="none" anchor="ctr"/>
            <a:lstStyle/>
            <a:p>
              <a:endParaRPr lang="en-US"/>
            </a:p>
          </p:txBody>
        </p:sp>
        <p:sp>
          <p:nvSpPr>
            <p:cNvPr id="14344" name="Text Box 8"/>
            <p:cNvSpPr txBox="1">
              <a:spLocks noChangeArrowheads="1"/>
            </p:cNvSpPr>
            <p:nvPr/>
          </p:nvSpPr>
          <p:spPr bwMode="auto">
            <a:xfrm>
              <a:off x="796" y="2690"/>
              <a:ext cx="1268" cy="701"/>
            </a:xfrm>
            <a:prstGeom prst="rect">
              <a:avLst/>
            </a:prstGeom>
            <a:solidFill>
              <a:srgbClr val="969696"/>
            </a:solidFill>
            <a:ln w="9525">
              <a:noFill/>
              <a:miter lim="800000"/>
              <a:headEnd/>
              <a:tailEnd/>
            </a:ln>
          </p:spPr>
          <p:txBody>
            <a:bodyPr lIns="0" tIns="0" rIns="0" bIns="0"/>
            <a:lstStyle/>
            <a:p>
              <a:pPr indent="36513"/>
              <a:r>
                <a:rPr lang="en-GB" sz="1400" b="1" u="sng">
                  <a:solidFill>
                    <a:srgbClr val="000000"/>
                  </a:solidFill>
                  <a:ea typeface="Times New Roman" pitchFamily="16" charset="0"/>
                  <a:cs typeface="Arial" charset="0"/>
                </a:rPr>
                <a:t>Administration</a:t>
              </a:r>
              <a:endParaRPr lang="en-GB" sz="1400">
                <a:ea typeface="Times New Roman" pitchFamily="16" charset="0"/>
                <a:cs typeface="Arial" charset="0"/>
              </a:endParaRPr>
            </a:p>
            <a:p>
              <a:pPr indent="36513" eaLnBrk="0" hangingPunct="0"/>
              <a:r>
                <a:rPr lang="en-GB" sz="1400" b="1">
                  <a:solidFill>
                    <a:srgbClr val="000000"/>
                  </a:solidFill>
                  <a:ea typeface="Times New Roman" pitchFamily="16" charset="0"/>
                  <a:cs typeface="Arial" charset="0"/>
                </a:rPr>
                <a:t>System for analysis</a:t>
              </a:r>
              <a:endParaRPr lang="en-GB" sz="1400">
                <a:ea typeface="Times New Roman" pitchFamily="16" charset="0"/>
                <a:cs typeface="Arial" charset="0"/>
              </a:endParaRPr>
            </a:p>
            <a:p>
              <a:pPr indent="36513" eaLnBrk="0" hangingPunct="0"/>
              <a:r>
                <a:rPr lang="en-GB" sz="1400">
                  <a:solidFill>
                    <a:srgbClr val="000000"/>
                  </a:solidFill>
                  <a:ea typeface="Times New Roman" pitchFamily="16" charset="0"/>
                  <a:cs typeface="Arial" charset="0"/>
                </a:rPr>
                <a:t>Reports</a:t>
              </a:r>
              <a:endParaRPr lang="en-GB" sz="1400">
                <a:ea typeface="Times New Roman" pitchFamily="16" charset="0"/>
                <a:cs typeface="Arial" charset="0"/>
              </a:endParaRPr>
            </a:p>
            <a:p>
              <a:pPr indent="36513" eaLnBrk="0" hangingPunct="0"/>
              <a:r>
                <a:rPr lang="en-GB" sz="1400">
                  <a:solidFill>
                    <a:srgbClr val="000000"/>
                  </a:solidFill>
                  <a:ea typeface="Times New Roman" pitchFamily="16" charset="0"/>
                  <a:cs typeface="Arial" charset="0"/>
                </a:rPr>
                <a:t>Statistical models   </a:t>
              </a:r>
              <a:endParaRPr lang="en-GB" sz="1400">
                <a:ea typeface="Times New Roman" pitchFamily="16" charset="0"/>
                <a:cs typeface="Arial" charset="0"/>
              </a:endParaRPr>
            </a:p>
            <a:p>
              <a:pPr indent="36513" eaLnBrk="0" hangingPunct="0"/>
              <a:endParaRPr lang="en-GB" sz="1400">
                <a:ea typeface="Times New Roman" pitchFamily="16" charset="0"/>
                <a:cs typeface="Arial" charset="0"/>
              </a:endParaRPr>
            </a:p>
          </p:txBody>
        </p:sp>
        <p:pic>
          <p:nvPicPr>
            <p:cNvPr id="14345" name="Picture 9"/>
            <p:cNvPicPr>
              <a:picLocks noChangeAspect="1" noChangeArrowheads="1"/>
            </p:cNvPicPr>
            <p:nvPr/>
          </p:nvPicPr>
          <p:blipFill>
            <a:blip r:embed="rId2"/>
            <a:srcRect/>
            <a:stretch>
              <a:fillRect/>
            </a:stretch>
          </p:blipFill>
          <p:spPr bwMode="auto">
            <a:xfrm>
              <a:off x="3868" y="621"/>
              <a:ext cx="1778" cy="934"/>
            </a:xfrm>
            <a:prstGeom prst="rect">
              <a:avLst/>
            </a:prstGeom>
            <a:noFill/>
            <a:ln w="9525">
              <a:noFill/>
              <a:miter lim="800000"/>
              <a:headEnd/>
              <a:tailEnd/>
            </a:ln>
          </p:spPr>
        </p:pic>
        <p:grpSp>
          <p:nvGrpSpPr>
            <p:cNvPr id="14346" name="Group 10"/>
            <p:cNvGrpSpPr>
              <a:grpSpLocks/>
            </p:cNvGrpSpPr>
            <p:nvPr/>
          </p:nvGrpSpPr>
          <p:grpSpPr bwMode="auto">
            <a:xfrm>
              <a:off x="4473" y="771"/>
              <a:ext cx="846" cy="364"/>
              <a:chOff x="11807" y="785"/>
              <a:chExt cx="2116" cy="909"/>
            </a:xfrm>
          </p:grpSpPr>
          <p:sp>
            <p:nvSpPr>
              <p:cNvPr id="15112" name="Freeform 11"/>
              <p:cNvSpPr>
                <a:spLocks noChangeArrowheads="1"/>
              </p:cNvSpPr>
              <p:nvPr/>
            </p:nvSpPr>
            <p:spPr bwMode="auto">
              <a:xfrm>
                <a:off x="12809" y="785"/>
                <a:ext cx="263" cy="293"/>
              </a:xfrm>
              <a:custGeom>
                <a:avLst/>
                <a:gdLst>
                  <a:gd name="T0" fmla="*/ 116 w 264"/>
                  <a:gd name="T1" fmla="*/ 0 h 294"/>
                  <a:gd name="T2" fmla="*/ 98 w 264"/>
                  <a:gd name="T3" fmla="*/ 5 h 294"/>
                  <a:gd name="T4" fmla="*/ 89 w 264"/>
                  <a:gd name="T5" fmla="*/ 23 h 294"/>
                  <a:gd name="T6" fmla="*/ 89 w 264"/>
                  <a:gd name="T7" fmla="*/ 37 h 294"/>
                  <a:gd name="T8" fmla="*/ 98 w 264"/>
                  <a:gd name="T9" fmla="*/ 48 h 294"/>
                  <a:gd name="T10" fmla="*/ 107 w 264"/>
                  <a:gd name="T11" fmla="*/ 57 h 294"/>
                  <a:gd name="T12" fmla="*/ 102 w 264"/>
                  <a:gd name="T13" fmla="*/ 66 h 294"/>
                  <a:gd name="T14" fmla="*/ 61 w 264"/>
                  <a:gd name="T15" fmla="*/ 89 h 294"/>
                  <a:gd name="T16" fmla="*/ 14 w 264"/>
                  <a:gd name="T17" fmla="*/ 118 h 294"/>
                  <a:gd name="T18" fmla="*/ 0 w 264"/>
                  <a:gd name="T19" fmla="*/ 144 h 294"/>
                  <a:gd name="T20" fmla="*/ 14 w 264"/>
                  <a:gd name="T21" fmla="*/ 150 h 294"/>
                  <a:gd name="T22" fmla="*/ 34 w 264"/>
                  <a:gd name="T23" fmla="*/ 140 h 294"/>
                  <a:gd name="T24" fmla="*/ 72 w 264"/>
                  <a:gd name="T25" fmla="*/ 113 h 294"/>
                  <a:gd name="T26" fmla="*/ 102 w 264"/>
                  <a:gd name="T27" fmla="*/ 116 h 294"/>
                  <a:gd name="T28" fmla="*/ 100 w 264"/>
                  <a:gd name="T29" fmla="*/ 138 h 294"/>
                  <a:gd name="T30" fmla="*/ 86 w 264"/>
                  <a:gd name="T31" fmla="*/ 182 h 294"/>
                  <a:gd name="T32" fmla="*/ 65 w 264"/>
                  <a:gd name="T33" fmla="*/ 251 h 294"/>
                  <a:gd name="T34" fmla="*/ 59 w 264"/>
                  <a:gd name="T35" fmla="*/ 275 h 294"/>
                  <a:gd name="T36" fmla="*/ 83 w 264"/>
                  <a:gd name="T37" fmla="*/ 281 h 294"/>
                  <a:gd name="T38" fmla="*/ 123 w 264"/>
                  <a:gd name="T39" fmla="*/ 289 h 294"/>
                  <a:gd name="T40" fmla="*/ 155 w 264"/>
                  <a:gd name="T41" fmla="*/ 290 h 294"/>
                  <a:gd name="T42" fmla="*/ 181 w 264"/>
                  <a:gd name="T43" fmla="*/ 285 h 294"/>
                  <a:gd name="T44" fmla="*/ 211 w 264"/>
                  <a:gd name="T45" fmla="*/ 277 h 294"/>
                  <a:gd name="T46" fmla="*/ 195 w 264"/>
                  <a:gd name="T47" fmla="*/ 230 h 294"/>
                  <a:gd name="T48" fmla="*/ 167 w 264"/>
                  <a:gd name="T49" fmla="*/ 150 h 294"/>
                  <a:gd name="T50" fmla="*/ 157 w 264"/>
                  <a:gd name="T51" fmla="*/ 127 h 294"/>
                  <a:gd name="T52" fmla="*/ 157 w 264"/>
                  <a:gd name="T53" fmla="*/ 100 h 294"/>
                  <a:gd name="T54" fmla="*/ 172 w 264"/>
                  <a:gd name="T55" fmla="*/ 106 h 294"/>
                  <a:gd name="T56" fmla="*/ 188 w 264"/>
                  <a:gd name="T57" fmla="*/ 116 h 294"/>
                  <a:gd name="T58" fmla="*/ 200 w 264"/>
                  <a:gd name="T59" fmla="*/ 124 h 294"/>
                  <a:gd name="T60" fmla="*/ 233 w 264"/>
                  <a:gd name="T61" fmla="*/ 138 h 294"/>
                  <a:gd name="T62" fmla="*/ 255 w 264"/>
                  <a:gd name="T63" fmla="*/ 143 h 294"/>
                  <a:gd name="T64" fmla="*/ 254 w 264"/>
                  <a:gd name="T65" fmla="*/ 125 h 294"/>
                  <a:gd name="T66" fmla="*/ 227 w 264"/>
                  <a:gd name="T67" fmla="*/ 104 h 294"/>
                  <a:gd name="T68" fmla="*/ 198 w 264"/>
                  <a:gd name="T69" fmla="*/ 87 h 294"/>
                  <a:gd name="T70" fmla="*/ 169 w 264"/>
                  <a:gd name="T71" fmla="*/ 72 h 294"/>
                  <a:gd name="T72" fmla="*/ 149 w 264"/>
                  <a:gd name="T73" fmla="*/ 62 h 294"/>
                  <a:gd name="T74" fmla="*/ 146 w 264"/>
                  <a:gd name="T75" fmla="*/ 50 h 294"/>
                  <a:gd name="T76" fmla="*/ 157 w 264"/>
                  <a:gd name="T77" fmla="*/ 44 h 294"/>
                  <a:gd name="T78" fmla="*/ 162 w 264"/>
                  <a:gd name="T79" fmla="*/ 29 h 294"/>
                  <a:gd name="T80" fmla="*/ 155 w 264"/>
                  <a:gd name="T81" fmla="*/ 9 h 294"/>
                  <a:gd name="T82" fmla="*/ 142 w 264"/>
                  <a:gd name="T83" fmla="*/ 3 h 294"/>
                  <a:gd name="T84" fmla="*/ 131 w 264"/>
                  <a:gd name="T85" fmla="*/ 0 h 29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4"/>
                  <a:gd name="T130" fmla="*/ 0 h 294"/>
                  <a:gd name="T131" fmla="*/ 264 w 264"/>
                  <a:gd name="T132" fmla="*/ 294 h 29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4" h="294">
                    <a:moveTo>
                      <a:pt x="131" y="0"/>
                    </a:moveTo>
                    <a:lnTo>
                      <a:pt x="123" y="0"/>
                    </a:lnTo>
                    <a:lnTo>
                      <a:pt x="116" y="0"/>
                    </a:lnTo>
                    <a:lnTo>
                      <a:pt x="110" y="0"/>
                    </a:lnTo>
                    <a:lnTo>
                      <a:pt x="105" y="3"/>
                    </a:lnTo>
                    <a:lnTo>
                      <a:pt x="98" y="5"/>
                    </a:lnTo>
                    <a:lnTo>
                      <a:pt x="96" y="9"/>
                    </a:lnTo>
                    <a:lnTo>
                      <a:pt x="90" y="16"/>
                    </a:lnTo>
                    <a:lnTo>
                      <a:pt x="89" y="23"/>
                    </a:lnTo>
                    <a:lnTo>
                      <a:pt x="86" y="29"/>
                    </a:lnTo>
                    <a:lnTo>
                      <a:pt x="86" y="34"/>
                    </a:lnTo>
                    <a:lnTo>
                      <a:pt x="89" y="37"/>
                    </a:lnTo>
                    <a:lnTo>
                      <a:pt x="90" y="41"/>
                    </a:lnTo>
                    <a:lnTo>
                      <a:pt x="94" y="45"/>
                    </a:lnTo>
                    <a:lnTo>
                      <a:pt x="98" y="48"/>
                    </a:lnTo>
                    <a:lnTo>
                      <a:pt x="102" y="49"/>
                    </a:lnTo>
                    <a:lnTo>
                      <a:pt x="105" y="50"/>
                    </a:lnTo>
                    <a:lnTo>
                      <a:pt x="107" y="57"/>
                    </a:lnTo>
                    <a:lnTo>
                      <a:pt x="110" y="58"/>
                    </a:lnTo>
                    <a:lnTo>
                      <a:pt x="107" y="62"/>
                    </a:lnTo>
                    <a:lnTo>
                      <a:pt x="102" y="66"/>
                    </a:lnTo>
                    <a:lnTo>
                      <a:pt x="90" y="74"/>
                    </a:lnTo>
                    <a:lnTo>
                      <a:pt x="78" y="81"/>
                    </a:lnTo>
                    <a:lnTo>
                      <a:pt x="61" y="89"/>
                    </a:lnTo>
                    <a:lnTo>
                      <a:pt x="42" y="98"/>
                    </a:lnTo>
                    <a:lnTo>
                      <a:pt x="28" y="108"/>
                    </a:lnTo>
                    <a:lnTo>
                      <a:pt x="14" y="118"/>
                    </a:lnTo>
                    <a:lnTo>
                      <a:pt x="5" y="127"/>
                    </a:lnTo>
                    <a:lnTo>
                      <a:pt x="0" y="136"/>
                    </a:lnTo>
                    <a:lnTo>
                      <a:pt x="0" y="144"/>
                    </a:lnTo>
                    <a:lnTo>
                      <a:pt x="2" y="149"/>
                    </a:lnTo>
                    <a:lnTo>
                      <a:pt x="7" y="152"/>
                    </a:lnTo>
                    <a:lnTo>
                      <a:pt x="14" y="153"/>
                    </a:lnTo>
                    <a:lnTo>
                      <a:pt x="18" y="152"/>
                    </a:lnTo>
                    <a:lnTo>
                      <a:pt x="26" y="145"/>
                    </a:lnTo>
                    <a:lnTo>
                      <a:pt x="34" y="140"/>
                    </a:lnTo>
                    <a:lnTo>
                      <a:pt x="46" y="130"/>
                    </a:lnTo>
                    <a:lnTo>
                      <a:pt x="59" y="121"/>
                    </a:lnTo>
                    <a:lnTo>
                      <a:pt x="72" y="113"/>
                    </a:lnTo>
                    <a:lnTo>
                      <a:pt x="83" y="106"/>
                    </a:lnTo>
                    <a:lnTo>
                      <a:pt x="96" y="102"/>
                    </a:lnTo>
                    <a:lnTo>
                      <a:pt x="102" y="116"/>
                    </a:lnTo>
                    <a:lnTo>
                      <a:pt x="105" y="124"/>
                    </a:lnTo>
                    <a:lnTo>
                      <a:pt x="100" y="129"/>
                    </a:lnTo>
                    <a:lnTo>
                      <a:pt x="100" y="138"/>
                    </a:lnTo>
                    <a:lnTo>
                      <a:pt x="98" y="148"/>
                    </a:lnTo>
                    <a:lnTo>
                      <a:pt x="94" y="164"/>
                    </a:lnTo>
                    <a:lnTo>
                      <a:pt x="86" y="185"/>
                    </a:lnTo>
                    <a:lnTo>
                      <a:pt x="79" y="210"/>
                    </a:lnTo>
                    <a:lnTo>
                      <a:pt x="72" y="233"/>
                    </a:lnTo>
                    <a:lnTo>
                      <a:pt x="65" y="254"/>
                    </a:lnTo>
                    <a:lnTo>
                      <a:pt x="61" y="270"/>
                    </a:lnTo>
                    <a:lnTo>
                      <a:pt x="56" y="276"/>
                    </a:lnTo>
                    <a:lnTo>
                      <a:pt x="59" y="278"/>
                    </a:lnTo>
                    <a:lnTo>
                      <a:pt x="65" y="279"/>
                    </a:lnTo>
                    <a:lnTo>
                      <a:pt x="75" y="281"/>
                    </a:lnTo>
                    <a:lnTo>
                      <a:pt x="83" y="284"/>
                    </a:lnTo>
                    <a:lnTo>
                      <a:pt x="96" y="287"/>
                    </a:lnTo>
                    <a:lnTo>
                      <a:pt x="110" y="289"/>
                    </a:lnTo>
                    <a:lnTo>
                      <a:pt x="123" y="292"/>
                    </a:lnTo>
                    <a:lnTo>
                      <a:pt x="135" y="293"/>
                    </a:lnTo>
                    <a:lnTo>
                      <a:pt x="147" y="293"/>
                    </a:lnTo>
                    <a:lnTo>
                      <a:pt x="158" y="293"/>
                    </a:lnTo>
                    <a:lnTo>
                      <a:pt x="168" y="292"/>
                    </a:lnTo>
                    <a:lnTo>
                      <a:pt x="175" y="289"/>
                    </a:lnTo>
                    <a:lnTo>
                      <a:pt x="184" y="288"/>
                    </a:lnTo>
                    <a:lnTo>
                      <a:pt x="193" y="287"/>
                    </a:lnTo>
                    <a:lnTo>
                      <a:pt x="203" y="284"/>
                    </a:lnTo>
                    <a:lnTo>
                      <a:pt x="214" y="280"/>
                    </a:lnTo>
                    <a:lnTo>
                      <a:pt x="212" y="272"/>
                    </a:lnTo>
                    <a:lnTo>
                      <a:pt x="207" y="256"/>
                    </a:lnTo>
                    <a:lnTo>
                      <a:pt x="198" y="233"/>
                    </a:lnTo>
                    <a:lnTo>
                      <a:pt x="189" y="205"/>
                    </a:lnTo>
                    <a:lnTo>
                      <a:pt x="180" y="177"/>
                    </a:lnTo>
                    <a:lnTo>
                      <a:pt x="170" y="153"/>
                    </a:lnTo>
                    <a:lnTo>
                      <a:pt x="164" y="136"/>
                    </a:lnTo>
                    <a:lnTo>
                      <a:pt x="160" y="130"/>
                    </a:lnTo>
                    <a:lnTo>
                      <a:pt x="160" y="127"/>
                    </a:lnTo>
                    <a:lnTo>
                      <a:pt x="158" y="120"/>
                    </a:lnTo>
                    <a:lnTo>
                      <a:pt x="158" y="109"/>
                    </a:lnTo>
                    <a:lnTo>
                      <a:pt x="160" y="100"/>
                    </a:lnTo>
                    <a:lnTo>
                      <a:pt x="165" y="100"/>
                    </a:lnTo>
                    <a:lnTo>
                      <a:pt x="170" y="103"/>
                    </a:lnTo>
                    <a:lnTo>
                      <a:pt x="175" y="106"/>
                    </a:lnTo>
                    <a:lnTo>
                      <a:pt x="182" y="109"/>
                    </a:lnTo>
                    <a:lnTo>
                      <a:pt x="187" y="112"/>
                    </a:lnTo>
                    <a:lnTo>
                      <a:pt x="191" y="116"/>
                    </a:lnTo>
                    <a:lnTo>
                      <a:pt x="193" y="117"/>
                    </a:lnTo>
                    <a:lnTo>
                      <a:pt x="193" y="118"/>
                    </a:lnTo>
                    <a:lnTo>
                      <a:pt x="203" y="124"/>
                    </a:lnTo>
                    <a:lnTo>
                      <a:pt x="214" y="127"/>
                    </a:lnTo>
                    <a:lnTo>
                      <a:pt x="226" y="134"/>
                    </a:lnTo>
                    <a:lnTo>
                      <a:pt x="236" y="138"/>
                    </a:lnTo>
                    <a:lnTo>
                      <a:pt x="245" y="142"/>
                    </a:lnTo>
                    <a:lnTo>
                      <a:pt x="254" y="143"/>
                    </a:lnTo>
                    <a:lnTo>
                      <a:pt x="258" y="143"/>
                    </a:lnTo>
                    <a:lnTo>
                      <a:pt x="263" y="140"/>
                    </a:lnTo>
                    <a:lnTo>
                      <a:pt x="261" y="133"/>
                    </a:lnTo>
                    <a:lnTo>
                      <a:pt x="257" y="125"/>
                    </a:lnTo>
                    <a:lnTo>
                      <a:pt x="246" y="118"/>
                    </a:lnTo>
                    <a:lnTo>
                      <a:pt x="240" y="111"/>
                    </a:lnTo>
                    <a:lnTo>
                      <a:pt x="230" y="104"/>
                    </a:lnTo>
                    <a:lnTo>
                      <a:pt x="221" y="98"/>
                    </a:lnTo>
                    <a:lnTo>
                      <a:pt x="212" y="93"/>
                    </a:lnTo>
                    <a:lnTo>
                      <a:pt x="201" y="87"/>
                    </a:lnTo>
                    <a:lnTo>
                      <a:pt x="191" y="81"/>
                    </a:lnTo>
                    <a:lnTo>
                      <a:pt x="180" y="77"/>
                    </a:lnTo>
                    <a:lnTo>
                      <a:pt x="172" y="72"/>
                    </a:lnTo>
                    <a:lnTo>
                      <a:pt x="164" y="69"/>
                    </a:lnTo>
                    <a:lnTo>
                      <a:pt x="158" y="65"/>
                    </a:lnTo>
                    <a:lnTo>
                      <a:pt x="152" y="62"/>
                    </a:lnTo>
                    <a:lnTo>
                      <a:pt x="149" y="60"/>
                    </a:lnTo>
                    <a:lnTo>
                      <a:pt x="147" y="57"/>
                    </a:lnTo>
                    <a:lnTo>
                      <a:pt x="149" y="50"/>
                    </a:lnTo>
                    <a:lnTo>
                      <a:pt x="152" y="48"/>
                    </a:lnTo>
                    <a:lnTo>
                      <a:pt x="158" y="46"/>
                    </a:lnTo>
                    <a:lnTo>
                      <a:pt x="160" y="44"/>
                    </a:lnTo>
                    <a:lnTo>
                      <a:pt x="165" y="40"/>
                    </a:lnTo>
                    <a:lnTo>
                      <a:pt x="168" y="36"/>
                    </a:lnTo>
                    <a:lnTo>
                      <a:pt x="165" y="29"/>
                    </a:lnTo>
                    <a:lnTo>
                      <a:pt x="164" y="17"/>
                    </a:lnTo>
                    <a:lnTo>
                      <a:pt x="160" y="13"/>
                    </a:lnTo>
                    <a:lnTo>
                      <a:pt x="158" y="9"/>
                    </a:lnTo>
                    <a:lnTo>
                      <a:pt x="154" y="7"/>
                    </a:lnTo>
                    <a:lnTo>
                      <a:pt x="149" y="5"/>
                    </a:lnTo>
                    <a:lnTo>
                      <a:pt x="145" y="3"/>
                    </a:lnTo>
                    <a:lnTo>
                      <a:pt x="139" y="1"/>
                    </a:lnTo>
                    <a:lnTo>
                      <a:pt x="135" y="0"/>
                    </a:lnTo>
                    <a:lnTo>
                      <a:pt x="131" y="0"/>
                    </a:lnTo>
                  </a:path>
                </a:pathLst>
              </a:custGeom>
              <a:solidFill>
                <a:srgbClr val="000000"/>
              </a:solidFill>
              <a:ln w="9525">
                <a:noFill/>
                <a:round/>
                <a:headEnd/>
                <a:tailEnd/>
              </a:ln>
            </p:spPr>
            <p:txBody>
              <a:bodyPr wrap="none" anchor="ctr"/>
              <a:lstStyle/>
              <a:p>
                <a:endParaRPr lang="en-US"/>
              </a:p>
            </p:txBody>
          </p:sp>
          <p:sp>
            <p:nvSpPr>
              <p:cNvPr id="15113" name="Freeform 12"/>
              <p:cNvSpPr>
                <a:spLocks noChangeArrowheads="1"/>
              </p:cNvSpPr>
              <p:nvPr/>
            </p:nvSpPr>
            <p:spPr bwMode="auto">
              <a:xfrm>
                <a:off x="12576" y="821"/>
                <a:ext cx="249" cy="289"/>
              </a:xfrm>
              <a:custGeom>
                <a:avLst/>
                <a:gdLst>
                  <a:gd name="T0" fmla="*/ 99 w 250"/>
                  <a:gd name="T1" fmla="*/ 0 h 290"/>
                  <a:gd name="T2" fmla="*/ 84 w 250"/>
                  <a:gd name="T3" fmla="*/ 1 h 290"/>
                  <a:gd name="T4" fmla="*/ 74 w 250"/>
                  <a:gd name="T5" fmla="*/ 5 h 290"/>
                  <a:gd name="T6" fmla="*/ 68 w 250"/>
                  <a:gd name="T7" fmla="*/ 17 h 290"/>
                  <a:gd name="T8" fmla="*/ 70 w 250"/>
                  <a:gd name="T9" fmla="*/ 33 h 290"/>
                  <a:gd name="T10" fmla="*/ 79 w 250"/>
                  <a:gd name="T11" fmla="*/ 44 h 290"/>
                  <a:gd name="T12" fmla="*/ 91 w 250"/>
                  <a:gd name="T13" fmla="*/ 51 h 290"/>
                  <a:gd name="T14" fmla="*/ 91 w 250"/>
                  <a:gd name="T15" fmla="*/ 59 h 290"/>
                  <a:gd name="T16" fmla="*/ 74 w 250"/>
                  <a:gd name="T17" fmla="*/ 73 h 290"/>
                  <a:gd name="T18" fmla="*/ 47 w 250"/>
                  <a:gd name="T19" fmla="*/ 91 h 290"/>
                  <a:gd name="T20" fmla="*/ 19 w 250"/>
                  <a:gd name="T21" fmla="*/ 112 h 290"/>
                  <a:gd name="T22" fmla="*/ 0 w 250"/>
                  <a:gd name="T23" fmla="*/ 130 h 290"/>
                  <a:gd name="T24" fmla="*/ 0 w 250"/>
                  <a:gd name="T25" fmla="*/ 141 h 290"/>
                  <a:gd name="T26" fmla="*/ 9 w 250"/>
                  <a:gd name="T27" fmla="*/ 145 h 290"/>
                  <a:gd name="T28" fmla="*/ 19 w 250"/>
                  <a:gd name="T29" fmla="*/ 141 h 290"/>
                  <a:gd name="T30" fmla="*/ 37 w 250"/>
                  <a:gd name="T31" fmla="*/ 131 h 290"/>
                  <a:gd name="T32" fmla="*/ 56 w 250"/>
                  <a:gd name="T33" fmla="*/ 116 h 290"/>
                  <a:gd name="T34" fmla="*/ 76 w 250"/>
                  <a:gd name="T35" fmla="*/ 99 h 290"/>
                  <a:gd name="T36" fmla="*/ 91 w 250"/>
                  <a:gd name="T37" fmla="*/ 108 h 290"/>
                  <a:gd name="T38" fmla="*/ 91 w 250"/>
                  <a:gd name="T39" fmla="*/ 122 h 290"/>
                  <a:gd name="T40" fmla="*/ 95 w 250"/>
                  <a:gd name="T41" fmla="*/ 157 h 290"/>
                  <a:gd name="T42" fmla="*/ 103 w 250"/>
                  <a:gd name="T43" fmla="*/ 237 h 290"/>
                  <a:gd name="T44" fmla="*/ 103 w 250"/>
                  <a:gd name="T45" fmla="*/ 260 h 290"/>
                  <a:gd name="T46" fmla="*/ 93 w 250"/>
                  <a:gd name="T47" fmla="*/ 268 h 290"/>
                  <a:gd name="T48" fmla="*/ 82 w 250"/>
                  <a:gd name="T49" fmla="*/ 277 h 290"/>
                  <a:gd name="T50" fmla="*/ 72 w 250"/>
                  <a:gd name="T51" fmla="*/ 284 h 290"/>
                  <a:gd name="T52" fmla="*/ 134 w 250"/>
                  <a:gd name="T53" fmla="*/ 268 h 290"/>
                  <a:gd name="T54" fmla="*/ 133 w 250"/>
                  <a:gd name="T55" fmla="*/ 215 h 290"/>
                  <a:gd name="T56" fmla="*/ 127 w 250"/>
                  <a:gd name="T57" fmla="*/ 160 h 290"/>
                  <a:gd name="T58" fmla="*/ 139 w 250"/>
                  <a:gd name="T59" fmla="*/ 186 h 290"/>
                  <a:gd name="T60" fmla="*/ 151 w 250"/>
                  <a:gd name="T61" fmla="*/ 218 h 290"/>
                  <a:gd name="T62" fmla="*/ 160 w 250"/>
                  <a:gd name="T63" fmla="*/ 246 h 290"/>
                  <a:gd name="T64" fmla="*/ 171 w 250"/>
                  <a:gd name="T65" fmla="*/ 263 h 290"/>
                  <a:gd name="T66" fmla="*/ 188 w 250"/>
                  <a:gd name="T67" fmla="*/ 262 h 290"/>
                  <a:gd name="T68" fmla="*/ 211 w 250"/>
                  <a:gd name="T69" fmla="*/ 260 h 290"/>
                  <a:gd name="T70" fmla="*/ 235 w 250"/>
                  <a:gd name="T71" fmla="*/ 258 h 290"/>
                  <a:gd name="T72" fmla="*/ 244 w 250"/>
                  <a:gd name="T73" fmla="*/ 255 h 290"/>
                  <a:gd name="T74" fmla="*/ 235 w 250"/>
                  <a:gd name="T75" fmla="*/ 254 h 290"/>
                  <a:gd name="T76" fmla="*/ 226 w 250"/>
                  <a:gd name="T77" fmla="*/ 250 h 290"/>
                  <a:gd name="T78" fmla="*/ 214 w 250"/>
                  <a:gd name="T79" fmla="*/ 246 h 290"/>
                  <a:gd name="T80" fmla="*/ 197 w 250"/>
                  <a:gd name="T81" fmla="*/ 240 h 290"/>
                  <a:gd name="T82" fmla="*/ 137 w 250"/>
                  <a:gd name="T83" fmla="*/ 85 h 290"/>
                  <a:gd name="T84" fmla="*/ 190 w 250"/>
                  <a:gd name="T85" fmla="*/ 104 h 290"/>
                  <a:gd name="T86" fmla="*/ 211 w 250"/>
                  <a:gd name="T87" fmla="*/ 113 h 290"/>
                  <a:gd name="T88" fmla="*/ 230 w 250"/>
                  <a:gd name="T89" fmla="*/ 117 h 290"/>
                  <a:gd name="T90" fmla="*/ 244 w 250"/>
                  <a:gd name="T91" fmla="*/ 117 h 290"/>
                  <a:gd name="T92" fmla="*/ 244 w 250"/>
                  <a:gd name="T93" fmla="*/ 109 h 290"/>
                  <a:gd name="T94" fmla="*/ 235 w 250"/>
                  <a:gd name="T95" fmla="*/ 100 h 290"/>
                  <a:gd name="T96" fmla="*/ 219 w 250"/>
                  <a:gd name="T97" fmla="*/ 91 h 290"/>
                  <a:gd name="T98" fmla="*/ 197 w 250"/>
                  <a:gd name="T99" fmla="*/ 82 h 290"/>
                  <a:gd name="T100" fmla="*/ 178 w 250"/>
                  <a:gd name="T101" fmla="*/ 75 h 290"/>
                  <a:gd name="T102" fmla="*/ 158 w 250"/>
                  <a:gd name="T103" fmla="*/ 67 h 290"/>
                  <a:gd name="T104" fmla="*/ 141 w 250"/>
                  <a:gd name="T105" fmla="*/ 59 h 290"/>
                  <a:gd name="T106" fmla="*/ 129 w 250"/>
                  <a:gd name="T107" fmla="*/ 53 h 290"/>
                  <a:gd name="T108" fmla="*/ 125 w 250"/>
                  <a:gd name="T109" fmla="*/ 48 h 290"/>
                  <a:gd name="T110" fmla="*/ 125 w 250"/>
                  <a:gd name="T111" fmla="*/ 42 h 290"/>
                  <a:gd name="T112" fmla="*/ 134 w 250"/>
                  <a:gd name="T113" fmla="*/ 36 h 290"/>
                  <a:gd name="T114" fmla="*/ 141 w 250"/>
                  <a:gd name="T115" fmla="*/ 22 h 290"/>
                  <a:gd name="T116" fmla="*/ 134 w 250"/>
                  <a:gd name="T117" fmla="*/ 10 h 290"/>
                  <a:gd name="T118" fmla="*/ 129 w 250"/>
                  <a:gd name="T119" fmla="*/ 4 h 290"/>
                  <a:gd name="T120" fmla="*/ 124 w 250"/>
                  <a:gd name="T121" fmla="*/ 1 h 290"/>
                  <a:gd name="T122" fmla="*/ 111 w 250"/>
                  <a:gd name="T123" fmla="*/ 0 h 29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50"/>
                  <a:gd name="T187" fmla="*/ 0 h 290"/>
                  <a:gd name="T188" fmla="*/ 250 w 250"/>
                  <a:gd name="T189" fmla="*/ 290 h 29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50" h="290">
                    <a:moveTo>
                      <a:pt x="107" y="0"/>
                    </a:moveTo>
                    <a:lnTo>
                      <a:pt x="99" y="0"/>
                    </a:lnTo>
                    <a:lnTo>
                      <a:pt x="91" y="0"/>
                    </a:lnTo>
                    <a:lnTo>
                      <a:pt x="84" y="1"/>
                    </a:lnTo>
                    <a:lnTo>
                      <a:pt x="79" y="4"/>
                    </a:lnTo>
                    <a:lnTo>
                      <a:pt x="74" y="5"/>
                    </a:lnTo>
                    <a:lnTo>
                      <a:pt x="70" y="10"/>
                    </a:lnTo>
                    <a:lnTo>
                      <a:pt x="68" y="17"/>
                    </a:lnTo>
                    <a:lnTo>
                      <a:pt x="68" y="24"/>
                    </a:lnTo>
                    <a:lnTo>
                      <a:pt x="70" y="33"/>
                    </a:lnTo>
                    <a:lnTo>
                      <a:pt x="74" y="40"/>
                    </a:lnTo>
                    <a:lnTo>
                      <a:pt x="79" y="44"/>
                    </a:lnTo>
                    <a:lnTo>
                      <a:pt x="87" y="48"/>
                    </a:lnTo>
                    <a:lnTo>
                      <a:pt x="91" y="51"/>
                    </a:lnTo>
                    <a:lnTo>
                      <a:pt x="93" y="54"/>
                    </a:lnTo>
                    <a:lnTo>
                      <a:pt x="91" y="59"/>
                    </a:lnTo>
                    <a:lnTo>
                      <a:pt x="84" y="66"/>
                    </a:lnTo>
                    <a:lnTo>
                      <a:pt x="74" y="73"/>
                    </a:lnTo>
                    <a:lnTo>
                      <a:pt x="60" y="82"/>
                    </a:lnTo>
                    <a:lnTo>
                      <a:pt x="47" y="91"/>
                    </a:lnTo>
                    <a:lnTo>
                      <a:pt x="31" y="102"/>
                    </a:lnTo>
                    <a:lnTo>
                      <a:pt x="19" y="112"/>
                    </a:lnTo>
                    <a:lnTo>
                      <a:pt x="9" y="122"/>
                    </a:lnTo>
                    <a:lnTo>
                      <a:pt x="0" y="130"/>
                    </a:lnTo>
                    <a:lnTo>
                      <a:pt x="0" y="136"/>
                    </a:lnTo>
                    <a:lnTo>
                      <a:pt x="0" y="141"/>
                    </a:lnTo>
                    <a:lnTo>
                      <a:pt x="2" y="144"/>
                    </a:lnTo>
                    <a:lnTo>
                      <a:pt x="9" y="145"/>
                    </a:lnTo>
                    <a:lnTo>
                      <a:pt x="14" y="144"/>
                    </a:lnTo>
                    <a:lnTo>
                      <a:pt x="19" y="141"/>
                    </a:lnTo>
                    <a:lnTo>
                      <a:pt x="27" y="138"/>
                    </a:lnTo>
                    <a:lnTo>
                      <a:pt x="37" y="131"/>
                    </a:lnTo>
                    <a:lnTo>
                      <a:pt x="47" y="123"/>
                    </a:lnTo>
                    <a:lnTo>
                      <a:pt x="56" y="116"/>
                    </a:lnTo>
                    <a:lnTo>
                      <a:pt x="68" y="107"/>
                    </a:lnTo>
                    <a:lnTo>
                      <a:pt x="76" y="99"/>
                    </a:lnTo>
                    <a:lnTo>
                      <a:pt x="87" y="91"/>
                    </a:lnTo>
                    <a:lnTo>
                      <a:pt x="91" y="108"/>
                    </a:lnTo>
                    <a:lnTo>
                      <a:pt x="91" y="116"/>
                    </a:lnTo>
                    <a:lnTo>
                      <a:pt x="91" y="122"/>
                    </a:lnTo>
                    <a:lnTo>
                      <a:pt x="93" y="138"/>
                    </a:lnTo>
                    <a:lnTo>
                      <a:pt x="95" y="160"/>
                    </a:lnTo>
                    <a:lnTo>
                      <a:pt x="100" y="200"/>
                    </a:lnTo>
                    <a:lnTo>
                      <a:pt x="103" y="240"/>
                    </a:lnTo>
                    <a:lnTo>
                      <a:pt x="103" y="261"/>
                    </a:lnTo>
                    <a:lnTo>
                      <a:pt x="103" y="263"/>
                    </a:lnTo>
                    <a:lnTo>
                      <a:pt x="99" y="267"/>
                    </a:lnTo>
                    <a:lnTo>
                      <a:pt x="93" y="271"/>
                    </a:lnTo>
                    <a:lnTo>
                      <a:pt x="88" y="275"/>
                    </a:lnTo>
                    <a:lnTo>
                      <a:pt x="82" y="280"/>
                    </a:lnTo>
                    <a:lnTo>
                      <a:pt x="76" y="284"/>
                    </a:lnTo>
                    <a:lnTo>
                      <a:pt x="72" y="287"/>
                    </a:lnTo>
                    <a:lnTo>
                      <a:pt x="70" y="289"/>
                    </a:lnTo>
                    <a:lnTo>
                      <a:pt x="137" y="271"/>
                    </a:lnTo>
                    <a:lnTo>
                      <a:pt x="137" y="245"/>
                    </a:lnTo>
                    <a:lnTo>
                      <a:pt x="136" y="218"/>
                    </a:lnTo>
                    <a:lnTo>
                      <a:pt x="132" y="189"/>
                    </a:lnTo>
                    <a:lnTo>
                      <a:pt x="130" y="163"/>
                    </a:lnTo>
                    <a:lnTo>
                      <a:pt x="136" y="176"/>
                    </a:lnTo>
                    <a:lnTo>
                      <a:pt x="142" y="189"/>
                    </a:lnTo>
                    <a:lnTo>
                      <a:pt x="148" y="205"/>
                    </a:lnTo>
                    <a:lnTo>
                      <a:pt x="154" y="221"/>
                    </a:lnTo>
                    <a:lnTo>
                      <a:pt x="158" y="235"/>
                    </a:lnTo>
                    <a:lnTo>
                      <a:pt x="163" y="249"/>
                    </a:lnTo>
                    <a:lnTo>
                      <a:pt x="170" y="258"/>
                    </a:lnTo>
                    <a:lnTo>
                      <a:pt x="174" y="266"/>
                    </a:lnTo>
                    <a:lnTo>
                      <a:pt x="181" y="266"/>
                    </a:lnTo>
                    <a:lnTo>
                      <a:pt x="191" y="265"/>
                    </a:lnTo>
                    <a:lnTo>
                      <a:pt x="203" y="265"/>
                    </a:lnTo>
                    <a:lnTo>
                      <a:pt x="214" y="263"/>
                    </a:lnTo>
                    <a:lnTo>
                      <a:pt x="226" y="263"/>
                    </a:lnTo>
                    <a:lnTo>
                      <a:pt x="238" y="261"/>
                    </a:lnTo>
                    <a:lnTo>
                      <a:pt x="242" y="261"/>
                    </a:lnTo>
                    <a:lnTo>
                      <a:pt x="247" y="258"/>
                    </a:lnTo>
                    <a:lnTo>
                      <a:pt x="242" y="257"/>
                    </a:lnTo>
                    <a:lnTo>
                      <a:pt x="238" y="257"/>
                    </a:lnTo>
                    <a:lnTo>
                      <a:pt x="233" y="256"/>
                    </a:lnTo>
                    <a:lnTo>
                      <a:pt x="229" y="253"/>
                    </a:lnTo>
                    <a:lnTo>
                      <a:pt x="224" y="252"/>
                    </a:lnTo>
                    <a:lnTo>
                      <a:pt x="217" y="249"/>
                    </a:lnTo>
                    <a:lnTo>
                      <a:pt x="210" y="245"/>
                    </a:lnTo>
                    <a:lnTo>
                      <a:pt x="200" y="243"/>
                    </a:lnTo>
                    <a:lnTo>
                      <a:pt x="148" y="126"/>
                    </a:lnTo>
                    <a:lnTo>
                      <a:pt x="140" y="85"/>
                    </a:lnTo>
                    <a:lnTo>
                      <a:pt x="184" y="100"/>
                    </a:lnTo>
                    <a:lnTo>
                      <a:pt x="193" y="104"/>
                    </a:lnTo>
                    <a:lnTo>
                      <a:pt x="203" y="109"/>
                    </a:lnTo>
                    <a:lnTo>
                      <a:pt x="214" y="113"/>
                    </a:lnTo>
                    <a:lnTo>
                      <a:pt x="224" y="116"/>
                    </a:lnTo>
                    <a:lnTo>
                      <a:pt x="233" y="117"/>
                    </a:lnTo>
                    <a:lnTo>
                      <a:pt x="240" y="118"/>
                    </a:lnTo>
                    <a:lnTo>
                      <a:pt x="247" y="117"/>
                    </a:lnTo>
                    <a:lnTo>
                      <a:pt x="249" y="116"/>
                    </a:lnTo>
                    <a:lnTo>
                      <a:pt x="247" y="109"/>
                    </a:lnTo>
                    <a:lnTo>
                      <a:pt x="242" y="106"/>
                    </a:lnTo>
                    <a:lnTo>
                      <a:pt x="238" y="100"/>
                    </a:lnTo>
                    <a:lnTo>
                      <a:pt x="229" y="97"/>
                    </a:lnTo>
                    <a:lnTo>
                      <a:pt x="222" y="91"/>
                    </a:lnTo>
                    <a:lnTo>
                      <a:pt x="212" y="88"/>
                    </a:lnTo>
                    <a:lnTo>
                      <a:pt x="200" y="82"/>
                    </a:lnTo>
                    <a:lnTo>
                      <a:pt x="191" y="80"/>
                    </a:lnTo>
                    <a:lnTo>
                      <a:pt x="181" y="75"/>
                    </a:lnTo>
                    <a:lnTo>
                      <a:pt x="173" y="70"/>
                    </a:lnTo>
                    <a:lnTo>
                      <a:pt x="161" y="67"/>
                    </a:lnTo>
                    <a:lnTo>
                      <a:pt x="152" y="62"/>
                    </a:lnTo>
                    <a:lnTo>
                      <a:pt x="144" y="59"/>
                    </a:lnTo>
                    <a:lnTo>
                      <a:pt x="137" y="57"/>
                    </a:lnTo>
                    <a:lnTo>
                      <a:pt x="132" y="53"/>
                    </a:lnTo>
                    <a:lnTo>
                      <a:pt x="128" y="50"/>
                    </a:lnTo>
                    <a:lnTo>
                      <a:pt x="125" y="48"/>
                    </a:lnTo>
                    <a:lnTo>
                      <a:pt x="125" y="45"/>
                    </a:lnTo>
                    <a:lnTo>
                      <a:pt x="128" y="42"/>
                    </a:lnTo>
                    <a:lnTo>
                      <a:pt x="130" y="41"/>
                    </a:lnTo>
                    <a:lnTo>
                      <a:pt x="137" y="36"/>
                    </a:lnTo>
                    <a:lnTo>
                      <a:pt x="142" y="30"/>
                    </a:lnTo>
                    <a:lnTo>
                      <a:pt x="144" y="22"/>
                    </a:lnTo>
                    <a:lnTo>
                      <a:pt x="140" y="14"/>
                    </a:lnTo>
                    <a:lnTo>
                      <a:pt x="137" y="10"/>
                    </a:lnTo>
                    <a:lnTo>
                      <a:pt x="136" y="8"/>
                    </a:lnTo>
                    <a:lnTo>
                      <a:pt x="132" y="4"/>
                    </a:lnTo>
                    <a:lnTo>
                      <a:pt x="128" y="3"/>
                    </a:lnTo>
                    <a:lnTo>
                      <a:pt x="124" y="1"/>
                    </a:lnTo>
                    <a:lnTo>
                      <a:pt x="119" y="0"/>
                    </a:lnTo>
                    <a:lnTo>
                      <a:pt x="111" y="0"/>
                    </a:lnTo>
                    <a:lnTo>
                      <a:pt x="107" y="0"/>
                    </a:lnTo>
                  </a:path>
                </a:pathLst>
              </a:custGeom>
              <a:solidFill>
                <a:srgbClr val="000000"/>
              </a:solidFill>
              <a:ln w="9525">
                <a:noFill/>
                <a:round/>
                <a:headEnd/>
                <a:tailEnd/>
              </a:ln>
            </p:spPr>
            <p:txBody>
              <a:bodyPr wrap="none" anchor="ctr"/>
              <a:lstStyle/>
              <a:p>
                <a:endParaRPr lang="en-US"/>
              </a:p>
            </p:txBody>
          </p:sp>
          <p:sp>
            <p:nvSpPr>
              <p:cNvPr id="15114" name="Freeform 13"/>
              <p:cNvSpPr>
                <a:spLocks noChangeArrowheads="1"/>
              </p:cNvSpPr>
              <p:nvPr/>
            </p:nvSpPr>
            <p:spPr bwMode="auto">
              <a:xfrm>
                <a:off x="12675" y="949"/>
                <a:ext cx="62" cy="92"/>
              </a:xfrm>
              <a:custGeom>
                <a:avLst/>
                <a:gdLst>
                  <a:gd name="T0" fmla="*/ 45 w 63"/>
                  <a:gd name="T1" fmla="*/ 0 h 93"/>
                  <a:gd name="T2" fmla="*/ 59 w 63"/>
                  <a:gd name="T3" fmla="*/ 30 h 93"/>
                  <a:gd name="T4" fmla="*/ 42 w 63"/>
                  <a:gd name="T5" fmla="*/ 47 h 93"/>
                  <a:gd name="T6" fmla="*/ 29 w 63"/>
                  <a:gd name="T7" fmla="*/ 29 h 93"/>
                  <a:gd name="T8" fmla="*/ 31 w 63"/>
                  <a:gd name="T9" fmla="*/ 89 h 93"/>
                  <a:gd name="T10" fmla="*/ 4 w 63"/>
                  <a:gd name="T11" fmla="*/ 78 h 93"/>
                  <a:gd name="T12" fmla="*/ 0 w 63"/>
                  <a:gd name="T13" fmla="*/ 8 h 93"/>
                  <a:gd name="T14" fmla="*/ 45 w 63"/>
                  <a:gd name="T15" fmla="*/ 0 h 93"/>
                  <a:gd name="T16" fmla="*/ 0 60000 65536"/>
                  <a:gd name="T17" fmla="*/ 0 60000 65536"/>
                  <a:gd name="T18" fmla="*/ 0 60000 65536"/>
                  <a:gd name="T19" fmla="*/ 0 60000 65536"/>
                  <a:gd name="T20" fmla="*/ 0 60000 65536"/>
                  <a:gd name="T21" fmla="*/ 0 60000 65536"/>
                  <a:gd name="T22" fmla="*/ 0 60000 65536"/>
                  <a:gd name="T23" fmla="*/ 0 60000 65536"/>
                  <a:gd name="T24" fmla="*/ 0 w 63"/>
                  <a:gd name="T25" fmla="*/ 0 h 93"/>
                  <a:gd name="T26" fmla="*/ 63 w 63"/>
                  <a:gd name="T27" fmla="*/ 93 h 9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3" h="93">
                    <a:moveTo>
                      <a:pt x="48" y="0"/>
                    </a:moveTo>
                    <a:lnTo>
                      <a:pt x="62" y="30"/>
                    </a:lnTo>
                    <a:lnTo>
                      <a:pt x="45" y="50"/>
                    </a:lnTo>
                    <a:lnTo>
                      <a:pt x="29" y="29"/>
                    </a:lnTo>
                    <a:lnTo>
                      <a:pt x="31" y="92"/>
                    </a:lnTo>
                    <a:lnTo>
                      <a:pt x="4" y="81"/>
                    </a:lnTo>
                    <a:lnTo>
                      <a:pt x="0" y="8"/>
                    </a:lnTo>
                    <a:lnTo>
                      <a:pt x="48" y="0"/>
                    </a:lnTo>
                  </a:path>
                </a:pathLst>
              </a:custGeom>
              <a:solidFill>
                <a:srgbClr val="823838"/>
              </a:solidFill>
              <a:ln w="9525">
                <a:noFill/>
                <a:round/>
                <a:headEnd/>
                <a:tailEnd/>
              </a:ln>
            </p:spPr>
            <p:txBody>
              <a:bodyPr wrap="none" anchor="ctr"/>
              <a:lstStyle/>
              <a:p>
                <a:endParaRPr lang="en-US"/>
              </a:p>
            </p:txBody>
          </p:sp>
          <p:sp>
            <p:nvSpPr>
              <p:cNvPr id="15115" name="Freeform 14"/>
              <p:cNvSpPr>
                <a:spLocks noChangeArrowheads="1"/>
              </p:cNvSpPr>
              <p:nvPr/>
            </p:nvSpPr>
            <p:spPr bwMode="auto">
              <a:xfrm>
                <a:off x="12667" y="880"/>
                <a:ext cx="16" cy="73"/>
              </a:xfrm>
              <a:custGeom>
                <a:avLst/>
                <a:gdLst>
                  <a:gd name="T0" fmla="*/ 0 w 17"/>
                  <a:gd name="T1" fmla="*/ 5 h 74"/>
                  <a:gd name="T2" fmla="*/ 9 w 17"/>
                  <a:gd name="T3" fmla="*/ 70 h 74"/>
                  <a:gd name="T4" fmla="*/ 13 w 17"/>
                  <a:gd name="T5" fmla="*/ 70 h 74"/>
                  <a:gd name="T6" fmla="*/ 4 w 17"/>
                  <a:gd name="T7" fmla="*/ 0 h 74"/>
                  <a:gd name="T8" fmla="*/ 0 w 17"/>
                  <a:gd name="T9" fmla="*/ 5 h 74"/>
                  <a:gd name="T10" fmla="*/ 0 60000 65536"/>
                  <a:gd name="T11" fmla="*/ 0 60000 65536"/>
                  <a:gd name="T12" fmla="*/ 0 60000 65536"/>
                  <a:gd name="T13" fmla="*/ 0 60000 65536"/>
                  <a:gd name="T14" fmla="*/ 0 60000 65536"/>
                  <a:gd name="T15" fmla="*/ 0 w 17"/>
                  <a:gd name="T16" fmla="*/ 0 h 74"/>
                  <a:gd name="T17" fmla="*/ 17 w 17"/>
                  <a:gd name="T18" fmla="*/ 74 h 74"/>
                </a:gdLst>
                <a:ahLst/>
                <a:cxnLst>
                  <a:cxn ang="T10">
                    <a:pos x="T0" y="T1"/>
                  </a:cxn>
                  <a:cxn ang="T11">
                    <a:pos x="T2" y="T3"/>
                  </a:cxn>
                  <a:cxn ang="T12">
                    <a:pos x="T4" y="T5"/>
                  </a:cxn>
                  <a:cxn ang="T13">
                    <a:pos x="T6" y="T7"/>
                  </a:cxn>
                  <a:cxn ang="T14">
                    <a:pos x="T8" y="T9"/>
                  </a:cxn>
                </a:cxnLst>
                <a:rect l="T15" t="T16" r="T17" b="T18"/>
                <a:pathLst>
                  <a:path w="17" h="74">
                    <a:moveTo>
                      <a:pt x="0" y="5"/>
                    </a:moveTo>
                    <a:lnTo>
                      <a:pt x="12" y="73"/>
                    </a:lnTo>
                    <a:lnTo>
                      <a:pt x="16" y="73"/>
                    </a:lnTo>
                    <a:lnTo>
                      <a:pt x="4" y="0"/>
                    </a:lnTo>
                    <a:lnTo>
                      <a:pt x="0" y="5"/>
                    </a:lnTo>
                  </a:path>
                </a:pathLst>
              </a:custGeom>
              <a:solidFill>
                <a:srgbClr val="823838"/>
              </a:solidFill>
              <a:ln w="9525">
                <a:noFill/>
                <a:round/>
                <a:headEnd/>
                <a:tailEnd/>
              </a:ln>
            </p:spPr>
            <p:txBody>
              <a:bodyPr wrap="none" anchor="ctr"/>
              <a:lstStyle/>
              <a:p>
                <a:endParaRPr lang="en-US"/>
              </a:p>
            </p:txBody>
          </p:sp>
          <p:sp>
            <p:nvSpPr>
              <p:cNvPr id="15116" name="Freeform 15"/>
              <p:cNvSpPr>
                <a:spLocks noChangeArrowheads="1"/>
              </p:cNvSpPr>
              <p:nvPr/>
            </p:nvSpPr>
            <p:spPr bwMode="auto">
              <a:xfrm>
                <a:off x="12679" y="879"/>
                <a:ext cx="14" cy="74"/>
              </a:xfrm>
              <a:custGeom>
                <a:avLst/>
                <a:gdLst>
                  <a:gd name="T0" fmla="*/ 0 w 15"/>
                  <a:gd name="T1" fmla="*/ 4 h 75"/>
                  <a:gd name="T2" fmla="*/ 8 w 15"/>
                  <a:gd name="T3" fmla="*/ 71 h 75"/>
                  <a:gd name="T4" fmla="*/ 11 w 15"/>
                  <a:gd name="T5" fmla="*/ 71 h 75"/>
                  <a:gd name="T6" fmla="*/ 4 w 15"/>
                  <a:gd name="T7" fmla="*/ 0 h 75"/>
                  <a:gd name="T8" fmla="*/ 0 w 15"/>
                  <a:gd name="T9" fmla="*/ 4 h 75"/>
                  <a:gd name="T10" fmla="*/ 0 60000 65536"/>
                  <a:gd name="T11" fmla="*/ 0 60000 65536"/>
                  <a:gd name="T12" fmla="*/ 0 60000 65536"/>
                  <a:gd name="T13" fmla="*/ 0 60000 65536"/>
                  <a:gd name="T14" fmla="*/ 0 60000 65536"/>
                  <a:gd name="T15" fmla="*/ 0 w 15"/>
                  <a:gd name="T16" fmla="*/ 0 h 75"/>
                  <a:gd name="T17" fmla="*/ 15 w 15"/>
                  <a:gd name="T18" fmla="*/ 75 h 75"/>
                </a:gdLst>
                <a:ahLst/>
                <a:cxnLst>
                  <a:cxn ang="T10">
                    <a:pos x="T0" y="T1"/>
                  </a:cxn>
                  <a:cxn ang="T11">
                    <a:pos x="T2" y="T3"/>
                  </a:cxn>
                  <a:cxn ang="T12">
                    <a:pos x="T4" y="T5"/>
                  </a:cxn>
                  <a:cxn ang="T13">
                    <a:pos x="T6" y="T7"/>
                  </a:cxn>
                  <a:cxn ang="T14">
                    <a:pos x="T8" y="T9"/>
                  </a:cxn>
                </a:cxnLst>
                <a:rect l="T15" t="T16" r="T17" b="T18"/>
                <a:pathLst>
                  <a:path w="15" h="75">
                    <a:moveTo>
                      <a:pt x="0" y="4"/>
                    </a:moveTo>
                    <a:lnTo>
                      <a:pt x="11" y="74"/>
                    </a:lnTo>
                    <a:lnTo>
                      <a:pt x="14" y="74"/>
                    </a:lnTo>
                    <a:lnTo>
                      <a:pt x="4" y="0"/>
                    </a:lnTo>
                    <a:lnTo>
                      <a:pt x="0" y="4"/>
                    </a:lnTo>
                  </a:path>
                </a:pathLst>
              </a:custGeom>
              <a:solidFill>
                <a:srgbClr val="823838"/>
              </a:solidFill>
              <a:ln w="9525">
                <a:noFill/>
                <a:round/>
                <a:headEnd/>
                <a:tailEnd/>
              </a:ln>
            </p:spPr>
            <p:txBody>
              <a:bodyPr wrap="none" anchor="ctr"/>
              <a:lstStyle/>
              <a:p>
                <a:endParaRPr lang="en-US"/>
              </a:p>
            </p:txBody>
          </p:sp>
          <p:sp>
            <p:nvSpPr>
              <p:cNvPr id="15117" name="Freeform 16"/>
              <p:cNvSpPr>
                <a:spLocks noChangeArrowheads="1"/>
              </p:cNvSpPr>
              <p:nvPr/>
            </p:nvSpPr>
            <p:spPr bwMode="auto">
              <a:xfrm>
                <a:off x="12690" y="878"/>
                <a:ext cx="14" cy="73"/>
              </a:xfrm>
              <a:custGeom>
                <a:avLst/>
                <a:gdLst>
                  <a:gd name="T0" fmla="*/ 0 w 15"/>
                  <a:gd name="T1" fmla="*/ 3 h 74"/>
                  <a:gd name="T2" fmla="*/ 8 w 15"/>
                  <a:gd name="T3" fmla="*/ 70 h 74"/>
                  <a:gd name="T4" fmla="*/ 11 w 15"/>
                  <a:gd name="T5" fmla="*/ 70 h 74"/>
                  <a:gd name="T6" fmla="*/ 5 w 15"/>
                  <a:gd name="T7" fmla="*/ 0 h 74"/>
                  <a:gd name="T8" fmla="*/ 0 w 15"/>
                  <a:gd name="T9" fmla="*/ 3 h 74"/>
                  <a:gd name="T10" fmla="*/ 0 60000 65536"/>
                  <a:gd name="T11" fmla="*/ 0 60000 65536"/>
                  <a:gd name="T12" fmla="*/ 0 60000 65536"/>
                  <a:gd name="T13" fmla="*/ 0 60000 65536"/>
                  <a:gd name="T14" fmla="*/ 0 60000 65536"/>
                  <a:gd name="T15" fmla="*/ 0 w 15"/>
                  <a:gd name="T16" fmla="*/ 0 h 74"/>
                  <a:gd name="T17" fmla="*/ 15 w 15"/>
                  <a:gd name="T18" fmla="*/ 74 h 74"/>
                </a:gdLst>
                <a:ahLst/>
                <a:cxnLst>
                  <a:cxn ang="T10">
                    <a:pos x="T0" y="T1"/>
                  </a:cxn>
                  <a:cxn ang="T11">
                    <a:pos x="T2" y="T3"/>
                  </a:cxn>
                  <a:cxn ang="T12">
                    <a:pos x="T4" y="T5"/>
                  </a:cxn>
                  <a:cxn ang="T13">
                    <a:pos x="T6" y="T7"/>
                  </a:cxn>
                  <a:cxn ang="T14">
                    <a:pos x="T8" y="T9"/>
                  </a:cxn>
                </a:cxnLst>
                <a:rect l="T15" t="T16" r="T17" b="T18"/>
                <a:pathLst>
                  <a:path w="15" h="74">
                    <a:moveTo>
                      <a:pt x="0" y="3"/>
                    </a:moveTo>
                    <a:lnTo>
                      <a:pt x="11" y="73"/>
                    </a:lnTo>
                    <a:lnTo>
                      <a:pt x="14" y="73"/>
                    </a:lnTo>
                    <a:lnTo>
                      <a:pt x="5" y="0"/>
                    </a:lnTo>
                    <a:lnTo>
                      <a:pt x="0" y="3"/>
                    </a:lnTo>
                  </a:path>
                </a:pathLst>
              </a:custGeom>
              <a:solidFill>
                <a:srgbClr val="823838"/>
              </a:solidFill>
              <a:ln w="9525">
                <a:noFill/>
                <a:round/>
                <a:headEnd/>
                <a:tailEnd/>
              </a:ln>
            </p:spPr>
            <p:txBody>
              <a:bodyPr wrap="none" anchor="ctr"/>
              <a:lstStyle/>
              <a:p>
                <a:endParaRPr lang="en-US"/>
              </a:p>
            </p:txBody>
          </p:sp>
          <p:sp>
            <p:nvSpPr>
              <p:cNvPr id="15118" name="Freeform 17"/>
              <p:cNvSpPr>
                <a:spLocks noChangeArrowheads="1"/>
              </p:cNvSpPr>
              <p:nvPr/>
            </p:nvSpPr>
            <p:spPr bwMode="auto">
              <a:xfrm>
                <a:off x="12701" y="875"/>
                <a:ext cx="17" cy="76"/>
              </a:xfrm>
              <a:custGeom>
                <a:avLst/>
                <a:gdLst>
                  <a:gd name="T0" fmla="*/ 0 w 18"/>
                  <a:gd name="T1" fmla="*/ 5 h 77"/>
                  <a:gd name="T2" fmla="*/ 9 w 18"/>
                  <a:gd name="T3" fmla="*/ 73 h 77"/>
                  <a:gd name="T4" fmla="*/ 14 w 18"/>
                  <a:gd name="T5" fmla="*/ 73 h 77"/>
                  <a:gd name="T6" fmla="*/ 5 w 18"/>
                  <a:gd name="T7" fmla="*/ 0 h 77"/>
                  <a:gd name="T8" fmla="*/ 0 w 18"/>
                  <a:gd name="T9" fmla="*/ 5 h 77"/>
                  <a:gd name="T10" fmla="*/ 0 60000 65536"/>
                  <a:gd name="T11" fmla="*/ 0 60000 65536"/>
                  <a:gd name="T12" fmla="*/ 0 60000 65536"/>
                  <a:gd name="T13" fmla="*/ 0 60000 65536"/>
                  <a:gd name="T14" fmla="*/ 0 60000 65536"/>
                  <a:gd name="T15" fmla="*/ 0 w 18"/>
                  <a:gd name="T16" fmla="*/ 0 h 77"/>
                  <a:gd name="T17" fmla="*/ 18 w 18"/>
                  <a:gd name="T18" fmla="*/ 77 h 77"/>
                </a:gdLst>
                <a:ahLst/>
                <a:cxnLst>
                  <a:cxn ang="T10">
                    <a:pos x="T0" y="T1"/>
                  </a:cxn>
                  <a:cxn ang="T11">
                    <a:pos x="T2" y="T3"/>
                  </a:cxn>
                  <a:cxn ang="T12">
                    <a:pos x="T4" y="T5"/>
                  </a:cxn>
                  <a:cxn ang="T13">
                    <a:pos x="T6" y="T7"/>
                  </a:cxn>
                  <a:cxn ang="T14">
                    <a:pos x="T8" y="T9"/>
                  </a:cxn>
                </a:cxnLst>
                <a:rect l="T15" t="T16" r="T17" b="T18"/>
                <a:pathLst>
                  <a:path w="18" h="77">
                    <a:moveTo>
                      <a:pt x="0" y="5"/>
                    </a:moveTo>
                    <a:lnTo>
                      <a:pt x="12" y="76"/>
                    </a:lnTo>
                    <a:lnTo>
                      <a:pt x="17" y="76"/>
                    </a:lnTo>
                    <a:lnTo>
                      <a:pt x="5" y="0"/>
                    </a:lnTo>
                    <a:lnTo>
                      <a:pt x="0" y="5"/>
                    </a:lnTo>
                  </a:path>
                </a:pathLst>
              </a:custGeom>
              <a:solidFill>
                <a:srgbClr val="823838"/>
              </a:solidFill>
              <a:ln w="9525">
                <a:noFill/>
                <a:round/>
                <a:headEnd/>
                <a:tailEnd/>
              </a:ln>
            </p:spPr>
            <p:txBody>
              <a:bodyPr wrap="none" anchor="ctr"/>
              <a:lstStyle/>
              <a:p>
                <a:endParaRPr lang="en-US"/>
              </a:p>
            </p:txBody>
          </p:sp>
          <p:sp>
            <p:nvSpPr>
              <p:cNvPr id="15119" name="Freeform 18"/>
              <p:cNvSpPr>
                <a:spLocks noChangeArrowheads="1"/>
              </p:cNvSpPr>
              <p:nvPr/>
            </p:nvSpPr>
            <p:spPr bwMode="auto">
              <a:xfrm>
                <a:off x="12734" y="1026"/>
                <a:ext cx="22" cy="16"/>
              </a:xfrm>
              <a:custGeom>
                <a:avLst/>
                <a:gdLst>
                  <a:gd name="T0" fmla="*/ 0 w 23"/>
                  <a:gd name="T1" fmla="*/ 9 h 17"/>
                  <a:gd name="T2" fmla="*/ 0 w 23"/>
                  <a:gd name="T3" fmla="*/ 13 h 17"/>
                  <a:gd name="T4" fmla="*/ 19 w 23"/>
                  <a:gd name="T5" fmla="*/ 3 h 17"/>
                  <a:gd name="T6" fmla="*/ 16 w 23"/>
                  <a:gd name="T7" fmla="*/ 0 h 17"/>
                  <a:gd name="T8" fmla="*/ 0 w 23"/>
                  <a:gd name="T9" fmla="*/ 9 h 17"/>
                  <a:gd name="T10" fmla="*/ 0 60000 65536"/>
                  <a:gd name="T11" fmla="*/ 0 60000 65536"/>
                  <a:gd name="T12" fmla="*/ 0 60000 65536"/>
                  <a:gd name="T13" fmla="*/ 0 60000 65536"/>
                  <a:gd name="T14" fmla="*/ 0 60000 65536"/>
                  <a:gd name="T15" fmla="*/ 0 w 23"/>
                  <a:gd name="T16" fmla="*/ 0 h 17"/>
                  <a:gd name="T17" fmla="*/ 23 w 23"/>
                  <a:gd name="T18" fmla="*/ 17 h 17"/>
                </a:gdLst>
                <a:ahLst/>
                <a:cxnLst>
                  <a:cxn ang="T10">
                    <a:pos x="T0" y="T1"/>
                  </a:cxn>
                  <a:cxn ang="T11">
                    <a:pos x="T2" y="T3"/>
                  </a:cxn>
                  <a:cxn ang="T12">
                    <a:pos x="T4" y="T5"/>
                  </a:cxn>
                  <a:cxn ang="T13">
                    <a:pos x="T6" y="T7"/>
                  </a:cxn>
                  <a:cxn ang="T14">
                    <a:pos x="T8" y="T9"/>
                  </a:cxn>
                </a:cxnLst>
                <a:rect l="T15" t="T16" r="T17" b="T18"/>
                <a:pathLst>
                  <a:path w="23" h="17">
                    <a:moveTo>
                      <a:pt x="0" y="12"/>
                    </a:moveTo>
                    <a:lnTo>
                      <a:pt x="0" y="16"/>
                    </a:lnTo>
                    <a:lnTo>
                      <a:pt x="22" y="3"/>
                    </a:lnTo>
                    <a:lnTo>
                      <a:pt x="19" y="0"/>
                    </a:lnTo>
                    <a:lnTo>
                      <a:pt x="0" y="12"/>
                    </a:lnTo>
                  </a:path>
                </a:pathLst>
              </a:custGeom>
              <a:solidFill>
                <a:srgbClr val="823838"/>
              </a:solidFill>
              <a:ln w="9525">
                <a:noFill/>
                <a:round/>
                <a:headEnd/>
                <a:tailEnd/>
              </a:ln>
            </p:spPr>
            <p:txBody>
              <a:bodyPr wrap="none" anchor="ctr"/>
              <a:lstStyle/>
              <a:p>
                <a:endParaRPr lang="en-US"/>
              </a:p>
            </p:txBody>
          </p:sp>
          <p:sp>
            <p:nvSpPr>
              <p:cNvPr id="15120" name="Freeform 19"/>
              <p:cNvSpPr>
                <a:spLocks noChangeArrowheads="1"/>
              </p:cNvSpPr>
              <p:nvPr/>
            </p:nvSpPr>
            <p:spPr bwMode="auto">
              <a:xfrm>
                <a:off x="12737" y="1035"/>
                <a:ext cx="26" cy="16"/>
              </a:xfrm>
              <a:custGeom>
                <a:avLst/>
                <a:gdLst>
                  <a:gd name="T0" fmla="*/ 0 w 27"/>
                  <a:gd name="T1" fmla="*/ 10 h 17"/>
                  <a:gd name="T2" fmla="*/ 0 w 27"/>
                  <a:gd name="T3" fmla="*/ 13 h 17"/>
                  <a:gd name="T4" fmla="*/ 23 w 27"/>
                  <a:gd name="T5" fmla="*/ 3 h 17"/>
                  <a:gd name="T6" fmla="*/ 17 w 27"/>
                  <a:gd name="T7" fmla="*/ 0 h 17"/>
                  <a:gd name="T8" fmla="*/ 0 w 27"/>
                  <a:gd name="T9" fmla="*/ 10 h 17"/>
                  <a:gd name="T10" fmla="*/ 0 60000 65536"/>
                  <a:gd name="T11" fmla="*/ 0 60000 65536"/>
                  <a:gd name="T12" fmla="*/ 0 60000 65536"/>
                  <a:gd name="T13" fmla="*/ 0 60000 65536"/>
                  <a:gd name="T14" fmla="*/ 0 60000 65536"/>
                  <a:gd name="T15" fmla="*/ 0 w 27"/>
                  <a:gd name="T16" fmla="*/ 0 h 17"/>
                  <a:gd name="T17" fmla="*/ 27 w 27"/>
                  <a:gd name="T18" fmla="*/ 17 h 17"/>
                </a:gdLst>
                <a:ahLst/>
                <a:cxnLst>
                  <a:cxn ang="T10">
                    <a:pos x="T0" y="T1"/>
                  </a:cxn>
                  <a:cxn ang="T11">
                    <a:pos x="T2" y="T3"/>
                  </a:cxn>
                  <a:cxn ang="T12">
                    <a:pos x="T4" y="T5"/>
                  </a:cxn>
                  <a:cxn ang="T13">
                    <a:pos x="T6" y="T7"/>
                  </a:cxn>
                  <a:cxn ang="T14">
                    <a:pos x="T8" y="T9"/>
                  </a:cxn>
                </a:cxnLst>
                <a:rect l="T15" t="T16" r="T17" b="T18"/>
                <a:pathLst>
                  <a:path w="27" h="17">
                    <a:moveTo>
                      <a:pt x="0" y="13"/>
                    </a:moveTo>
                    <a:lnTo>
                      <a:pt x="0" y="16"/>
                    </a:lnTo>
                    <a:lnTo>
                      <a:pt x="26" y="3"/>
                    </a:lnTo>
                    <a:lnTo>
                      <a:pt x="20" y="0"/>
                    </a:lnTo>
                    <a:lnTo>
                      <a:pt x="0" y="13"/>
                    </a:lnTo>
                  </a:path>
                </a:pathLst>
              </a:custGeom>
              <a:solidFill>
                <a:srgbClr val="823838"/>
              </a:solidFill>
              <a:ln w="9525">
                <a:noFill/>
                <a:round/>
                <a:headEnd/>
                <a:tailEnd/>
              </a:ln>
            </p:spPr>
            <p:txBody>
              <a:bodyPr wrap="none" anchor="ctr"/>
              <a:lstStyle/>
              <a:p>
                <a:endParaRPr lang="en-US"/>
              </a:p>
            </p:txBody>
          </p:sp>
          <p:sp>
            <p:nvSpPr>
              <p:cNvPr id="15121" name="Freeform 20"/>
              <p:cNvSpPr>
                <a:spLocks noChangeArrowheads="1"/>
              </p:cNvSpPr>
              <p:nvPr/>
            </p:nvSpPr>
            <p:spPr bwMode="auto">
              <a:xfrm>
                <a:off x="12739" y="1045"/>
                <a:ext cx="26" cy="16"/>
              </a:xfrm>
              <a:custGeom>
                <a:avLst/>
                <a:gdLst>
                  <a:gd name="T0" fmla="*/ 0 w 27"/>
                  <a:gd name="T1" fmla="*/ 9 h 17"/>
                  <a:gd name="T2" fmla="*/ 0 w 27"/>
                  <a:gd name="T3" fmla="*/ 13 h 17"/>
                  <a:gd name="T4" fmla="*/ 23 w 27"/>
                  <a:gd name="T5" fmla="*/ 2 h 17"/>
                  <a:gd name="T6" fmla="*/ 18 w 27"/>
                  <a:gd name="T7" fmla="*/ 0 h 17"/>
                  <a:gd name="T8" fmla="*/ 0 w 27"/>
                  <a:gd name="T9" fmla="*/ 9 h 17"/>
                  <a:gd name="T10" fmla="*/ 0 60000 65536"/>
                  <a:gd name="T11" fmla="*/ 0 60000 65536"/>
                  <a:gd name="T12" fmla="*/ 0 60000 65536"/>
                  <a:gd name="T13" fmla="*/ 0 60000 65536"/>
                  <a:gd name="T14" fmla="*/ 0 60000 65536"/>
                  <a:gd name="T15" fmla="*/ 0 w 27"/>
                  <a:gd name="T16" fmla="*/ 0 h 17"/>
                  <a:gd name="T17" fmla="*/ 27 w 27"/>
                  <a:gd name="T18" fmla="*/ 17 h 17"/>
                </a:gdLst>
                <a:ahLst/>
                <a:cxnLst>
                  <a:cxn ang="T10">
                    <a:pos x="T0" y="T1"/>
                  </a:cxn>
                  <a:cxn ang="T11">
                    <a:pos x="T2" y="T3"/>
                  </a:cxn>
                  <a:cxn ang="T12">
                    <a:pos x="T4" y="T5"/>
                  </a:cxn>
                  <a:cxn ang="T13">
                    <a:pos x="T6" y="T7"/>
                  </a:cxn>
                  <a:cxn ang="T14">
                    <a:pos x="T8" y="T9"/>
                  </a:cxn>
                </a:cxnLst>
                <a:rect l="T15" t="T16" r="T17" b="T18"/>
                <a:pathLst>
                  <a:path w="27" h="17">
                    <a:moveTo>
                      <a:pt x="0" y="12"/>
                    </a:moveTo>
                    <a:lnTo>
                      <a:pt x="0" y="16"/>
                    </a:lnTo>
                    <a:lnTo>
                      <a:pt x="26" y="2"/>
                    </a:lnTo>
                    <a:lnTo>
                      <a:pt x="21" y="0"/>
                    </a:lnTo>
                    <a:lnTo>
                      <a:pt x="0" y="12"/>
                    </a:lnTo>
                  </a:path>
                </a:pathLst>
              </a:custGeom>
              <a:solidFill>
                <a:srgbClr val="823838"/>
              </a:solidFill>
              <a:ln w="9525">
                <a:noFill/>
                <a:round/>
                <a:headEnd/>
                <a:tailEnd/>
              </a:ln>
            </p:spPr>
            <p:txBody>
              <a:bodyPr wrap="none" anchor="ctr"/>
              <a:lstStyle/>
              <a:p>
                <a:endParaRPr lang="en-US"/>
              </a:p>
            </p:txBody>
          </p:sp>
          <p:sp>
            <p:nvSpPr>
              <p:cNvPr id="15122" name="Freeform 21"/>
              <p:cNvSpPr>
                <a:spLocks noChangeArrowheads="1"/>
              </p:cNvSpPr>
              <p:nvPr/>
            </p:nvSpPr>
            <p:spPr bwMode="auto">
              <a:xfrm>
                <a:off x="12743" y="1054"/>
                <a:ext cx="24" cy="16"/>
              </a:xfrm>
              <a:custGeom>
                <a:avLst/>
                <a:gdLst>
                  <a:gd name="T0" fmla="*/ 0 w 25"/>
                  <a:gd name="T1" fmla="*/ 9 h 17"/>
                  <a:gd name="T2" fmla="*/ 0 w 25"/>
                  <a:gd name="T3" fmla="*/ 13 h 17"/>
                  <a:gd name="T4" fmla="*/ 21 w 25"/>
                  <a:gd name="T5" fmla="*/ 2 h 17"/>
                  <a:gd name="T6" fmla="*/ 19 w 25"/>
                  <a:gd name="T7" fmla="*/ 0 h 17"/>
                  <a:gd name="T8" fmla="*/ 0 w 25"/>
                  <a:gd name="T9" fmla="*/ 9 h 17"/>
                  <a:gd name="T10" fmla="*/ 0 60000 65536"/>
                  <a:gd name="T11" fmla="*/ 0 60000 65536"/>
                  <a:gd name="T12" fmla="*/ 0 60000 65536"/>
                  <a:gd name="T13" fmla="*/ 0 60000 65536"/>
                  <a:gd name="T14" fmla="*/ 0 60000 65536"/>
                  <a:gd name="T15" fmla="*/ 0 w 25"/>
                  <a:gd name="T16" fmla="*/ 0 h 17"/>
                  <a:gd name="T17" fmla="*/ 25 w 25"/>
                  <a:gd name="T18" fmla="*/ 17 h 17"/>
                </a:gdLst>
                <a:ahLst/>
                <a:cxnLst>
                  <a:cxn ang="T10">
                    <a:pos x="T0" y="T1"/>
                  </a:cxn>
                  <a:cxn ang="T11">
                    <a:pos x="T2" y="T3"/>
                  </a:cxn>
                  <a:cxn ang="T12">
                    <a:pos x="T4" y="T5"/>
                  </a:cxn>
                  <a:cxn ang="T13">
                    <a:pos x="T6" y="T7"/>
                  </a:cxn>
                  <a:cxn ang="T14">
                    <a:pos x="T8" y="T9"/>
                  </a:cxn>
                </a:cxnLst>
                <a:rect l="T15" t="T16" r="T17" b="T18"/>
                <a:pathLst>
                  <a:path w="25" h="17">
                    <a:moveTo>
                      <a:pt x="0" y="12"/>
                    </a:moveTo>
                    <a:lnTo>
                      <a:pt x="0" y="16"/>
                    </a:lnTo>
                    <a:lnTo>
                      <a:pt x="24" y="2"/>
                    </a:lnTo>
                    <a:lnTo>
                      <a:pt x="22" y="0"/>
                    </a:lnTo>
                    <a:lnTo>
                      <a:pt x="0" y="12"/>
                    </a:lnTo>
                  </a:path>
                </a:pathLst>
              </a:custGeom>
              <a:solidFill>
                <a:srgbClr val="823838"/>
              </a:solidFill>
              <a:ln w="9525">
                <a:noFill/>
                <a:round/>
                <a:headEnd/>
                <a:tailEnd/>
              </a:ln>
            </p:spPr>
            <p:txBody>
              <a:bodyPr wrap="none" anchor="ctr"/>
              <a:lstStyle/>
              <a:p>
                <a:endParaRPr lang="en-US"/>
              </a:p>
            </p:txBody>
          </p:sp>
          <p:sp>
            <p:nvSpPr>
              <p:cNvPr id="15123" name="Freeform 22"/>
              <p:cNvSpPr>
                <a:spLocks noChangeArrowheads="1"/>
              </p:cNvSpPr>
              <p:nvPr/>
            </p:nvSpPr>
            <p:spPr bwMode="auto">
              <a:xfrm>
                <a:off x="12746" y="1064"/>
                <a:ext cx="26" cy="17"/>
              </a:xfrm>
              <a:custGeom>
                <a:avLst/>
                <a:gdLst>
                  <a:gd name="T0" fmla="*/ 0 w 27"/>
                  <a:gd name="T1" fmla="*/ 10 h 18"/>
                  <a:gd name="T2" fmla="*/ 0 w 27"/>
                  <a:gd name="T3" fmla="*/ 14 h 18"/>
                  <a:gd name="T4" fmla="*/ 23 w 27"/>
                  <a:gd name="T5" fmla="*/ 2 h 18"/>
                  <a:gd name="T6" fmla="*/ 18 w 27"/>
                  <a:gd name="T7" fmla="*/ 0 h 18"/>
                  <a:gd name="T8" fmla="*/ 0 w 27"/>
                  <a:gd name="T9" fmla="*/ 10 h 18"/>
                  <a:gd name="T10" fmla="*/ 0 60000 65536"/>
                  <a:gd name="T11" fmla="*/ 0 60000 65536"/>
                  <a:gd name="T12" fmla="*/ 0 60000 65536"/>
                  <a:gd name="T13" fmla="*/ 0 60000 65536"/>
                  <a:gd name="T14" fmla="*/ 0 60000 65536"/>
                  <a:gd name="T15" fmla="*/ 0 w 27"/>
                  <a:gd name="T16" fmla="*/ 0 h 18"/>
                  <a:gd name="T17" fmla="*/ 27 w 27"/>
                  <a:gd name="T18" fmla="*/ 18 h 18"/>
                </a:gdLst>
                <a:ahLst/>
                <a:cxnLst>
                  <a:cxn ang="T10">
                    <a:pos x="T0" y="T1"/>
                  </a:cxn>
                  <a:cxn ang="T11">
                    <a:pos x="T2" y="T3"/>
                  </a:cxn>
                  <a:cxn ang="T12">
                    <a:pos x="T4" y="T5"/>
                  </a:cxn>
                  <a:cxn ang="T13">
                    <a:pos x="T6" y="T7"/>
                  </a:cxn>
                  <a:cxn ang="T14">
                    <a:pos x="T8" y="T9"/>
                  </a:cxn>
                </a:cxnLst>
                <a:rect l="T15" t="T16" r="T17" b="T18"/>
                <a:pathLst>
                  <a:path w="27" h="18">
                    <a:moveTo>
                      <a:pt x="0" y="13"/>
                    </a:moveTo>
                    <a:lnTo>
                      <a:pt x="0" y="17"/>
                    </a:lnTo>
                    <a:lnTo>
                      <a:pt x="26" y="2"/>
                    </a:lnTo>
                    <a:lnTo>
                      <a:pt x="21" y="0"/>
                    </a:lnTo>
                    <a:lnTo>
                      <a:pt x="0" y="13"/>
                    </a:lnTo>
                  </a:path>
                </a:pathLst>
              </a:custGeom>
              <a:solidFill>
                <a:srgbClr val="823838"/>
              </a:solidFill>
              <a:ln w="9525">
                <a:noFill/>
                <a:round/>
                <a:headEnd/>
                <a:tailEnd/>
              </a:ln>
            </p:spPr>
            <p:txBody>
              <a:bodyPr wrap="none" anchor="ctr"/>
              <a:lstStyle/>
              <a:p>
                <a:endParaRPr lang="en-US"/>
              </a:p>
            </p:txBody>
          </p:sp>
          <p:sp>
            <p:nvSpPr>
              <p:cNvPr id="15124" name="Freeform 23"/>
              <p:cNvSpPr>
                <a:spLocks noChangeArrowheads="1"/>
              </p:cNvSpPr>
              <p:nvPr/>
            </p:nvSpPr>
            <p:spPr bwMode="auto">
              <a:xfrm>
                <a:off x="12876" y="920"/>
                <a:ext cx="48" cy="143"/>
              </a:xfrm>
              <a:custGeom>
                <a:avLst/>
                <a:gdLst>
                  <a:gd name="T0" fmla="*/ 37 w 49"/>
                  <a:gd name="T1" fmla="*/ 0 h 144"/>
                  <a:gd name="T2" fmla="*/ 0 w 49"/>
                  <a:gd name="T3" fmla="*/ 138 h 144"/>
                  <a:gd name="T4" fmla="*/ 5 w 49"/>
                  <a:gd name="T5" fmla="*/ 140 h 144"/>
                  <a:gd name="T6" fmla="*/ 45 w 49"/>
                  <a:gd name="T7" fmla="*/ 1 h 144"/>
                  <a:gd name="T8" fmla="*/ 37 w 49"/>
                  <a:gd name="T9" fmla="*/ 0 h 144"/>
                  <a:gd name="T10" fmla="*/ 0 60000 65536"/>
                  <a:gd name="T11" fmla="*/ 0 60000 65536"/>
                  <a:gd name="T12" fmla="*/ 0 60000 65536"/>
                  <a:gd name="T13" fmla="*/ 0 60000 65536"/>
                  <a:gd name="T14" fmla="*/ 0 60000 65536"/>
                  <a:gd name="T15" fmla="*/ 0 w 49"/>
                  <a:gd name="T16" fmla="*/ 0 h 144"/>
                  <a:gd name="T17" fmla="*/ 49 w 49"/>
                  <a:gd name="T18" fmla="*/ 144 h 144"/>
                </a:gdLst>
                <a:ahLst/>
                <a:cxnLst>
                  <a:cxn ang="T10">
                    <a:pos x="T0" y="T1"/>
                  </a:cxn>
                  <a:cxn ang="T11">
                    <a:pos x="T2" y="T3"/>
                  </a:cxn>
                  <a:cxn ang="T12">
                    <a:pos x="T4" y="T5"/>
                  </a:cxn>
                  <a:cxn ang="T13">
                    <a:pos x="T6" y="T7"/>
                  </a:cxn>
                  <a:cxn ang="T14">
                    <a:pos x="T8" y="T9"/>
                  </a:cxn>
                </a:cxnLst>
                <a:rect l="T15" t="T16" r="T17" b="T18"/>
                <a:pathLst>
                  <a:path w="49" h="144">
                    <a:moveTo>
                      <a:pt x="40" y="0"/>
                    </a:moveTo>
                    <a:lnTo>
                      <a:pt x="0" y="141"/>
                    </a:lnTo>
                    <a:lnTo>
                      <a:pt x="5" y="143"/>
                    </a:lnTo>
                    <a:lnTo>
                      <a:pt x="48" y="1"/>
                    </a:lnTo>
                    <a:lnTo>
                      <a:pt x="40" y="0"/>
                    </a:lnTo>
                  </a:path>
                </a:pathLst>
              </a:custGeom>
              <a:solidFill>
                <a:srgbClr val="823838"/>
              </a:solidFill>
              <a:ln w="9525">
                <a:noFill/>
                <a:round/>
                <a:headEnd/>
                <a:tailEnd/>
              </a:ln>
            </p:spPr>
            <p:txBody>
              <a:bodyPr wrap="none" anchor="ctr"/>
              <a:lstStyle/>
              <a:p>
                <a:endParaRPr lang="en-US"/>
              </a:p>
            </p:txBody>
          </p:sp>
          <p:sp>
            <p:nvSpPr>
              <p:cNvPr id="15125" name="Freeform 24"/>
              <p:cNvSpPr>
                <a:spLocks noChangeArrowheads="1"/>
              </p:cNvSpPr>
              <p:nvPr/>
            </p:nvSpPr>
            <p:spPr bwMode="auto">
              <a:xfrm>
                <a:off x="12961" y="920"/>
                <a:ext cx="55" cy="145"/>
              </a:xfrm>
              <a:custGeom>
                <a:avLst/>
                <a:gdLst>
                  <a:gd name="T0" fmla="*/ 4 w 56"/>
                  <a:gd name="T1" fmla="*/ 0 h 146"/>
                  <a:gd name="T2" fmla="*/ 52 w 56"/>
                  <a:gd name="T3" fmla="*/ 140 h 146"/>
                  <a:gd name="T4" fmla="*/ 46 w 56"/>
                  <a:gd name="T5" fmla="*/ 142 h 146"/>
                  <a:gd name="T6" fmla="*/ 0 w 56"/>
                  <a:gd name="T7" fmla="*/ 1 h 146"/>
                  <a:gd name="T8" fmla="*/ 4 w 56"/>
                  <a:gd name="T9" fmla="*/ 0 h 146"/>
                  <a:gd name="T10" fmla="*/ 0 60000 65536"/>
                  <a:gd name="T11" fmla="*/ 0 60000 65536"/>
                  <a:gd name="T12" fmla="*/ 0 60000 65536"/>
                  <a:gd name="T13" fmla="*/ 0 60000 65536"/>
                  <a:gd name="T14" fmla="*/ 0 60000 65536"/>
                  <a:gd name="T15" fmla="*/ 0 w 56"/>
                  <a:gd name="T16" fmla="*/ 0 h 146"/>
                  <a:gd name="T17" fmla="*/ 56 w 56"/>
                  <a:gd name="T18" fmla="*/ 146 h 146"/>
                </a:gdLst>
                <a:ahLst/>
                <a:cxnLst>
                  <a:cxn ang="T10">
                    <a:pos x="T0" y="T1"/>
                  </a:cxn>
                  <a:cxn ang="T11">
                    <a:pos x="T2" y="T3"/>
                  </a:cxn>
                  <a:cxn ang="T12">
                    <a:pos x="T4" y="T5"/>
                  </a:cxn>
                  <a:cxn ang="T13">
                    <a:pos x="T6" y="T7"/>
                  </a:cxn>
                  <a:cxn ang="T14">
                    <a:pos x="T8" y="T9"/>
                  </a:cxn>
                </a:cxnLst>
                <a:rect l="T15" t="T16" r="T17" b="T18"/>
                <a:pathLst>
                  <a:path w="56" h="146">
                    <a:moveTo>
                      <a:pt x="4" y="0"/>
                    </a:moveTo>
                    <a:lnTo>
                      <a:pt x="55" y="143"/>
                    </a:lnTo>
                    <a:lnTo>
                      <a:pt x="49" y="145"/>
                    </a:lnTo>
                    <a:lnTo>
                      <a:pt x="0" y="1"/>
                    </a:lnTo>
                    <a:lnTo>
                      <a:pt x="4" y="0"/>
                    </a:lnTo>
                  </a:path>
                </a:pathLst>
              </a:custGeom>
              <a:solidFill>
                <a:srgbClr val="823838"/>
              </a:solidFill>
              <a:ln w="9525">
                <a:noFill/>
                <a:round/>
                <a:headEnd/>
                <a:tailEnd/>
              </a:ln>
            </p:spPr>
            <p:txBody>
              <a:bodyPr wrap="none" anchor="ctr"/>
              <a:lstStyle/>
              <a:p>
                <a:endParaRPr lang="en-US"/>
              </a:p>
            </p:txBody>
          </p:sp>
          <p:sp>
            <p:nvSpPr>
              <p:cNvPr id="15126" name="Freeform 25"/>
              <p:cNvSpPr>
                <a:spLocks noChangeArrowheads="1"/>
              </p:cNvSpPr>
              <p:nvPr/>
            </p:nvSpPr>
            <p:spPr bwMode="auto">
              <a:xfrm>
                <a:off x="12914" y="912"/>
                <a:ext cx="51" cy="9"/>
              </a:xfrm>
              <a:custGeom>
                <a:avLst/>
                <a:gdLst>
                  <a:gd name="T0" fmla="*/ 0 w 52"/>
                  <a:gd name="T1" fmla="*/ 0 h 10"/>
                  <a:gd name="T2" fmla="*/ 0 w 52"/>
                  <a:gd name="T3" fmla="*/ 5 h 10"/>
                  <a:gd name="T4" fmla="*/ 0 w 52"/>
                  <a:gd name="T5" fmla="*/ 5 h 10"/>
                  <a:gd name="T6" fmla="*/ 0 w 52"/>
                  <a:gd name="T7" fmla="*/ 5 h 10"/>
                  <a:gd name="T8" fmla="*/ 2 w 52"/>
                  <a:gd name="T9" fmla="*/ 5 h 10"/>
                  <a:gd name="T10" fmla="*/ 2 w 52"/>
                  <a:gd name="T11" fmla="*/ 5 h 10"/>
                  <a:gd name="T12" fmla="*/ 7 w 52"/>
                  <a:gd name="T13" fmla="*/ 5 h 10"/>
                  <a:gd name="T14" fmla="*/ 11 w 52"/>
                  <a:gd name="T15" fmla="*/ 5 h 10"/>
                  <a:gd name="T16" fmla="*/ 16 w 52"/>
                  <a:gd name="T17" fmla="*/ 6 h 10"/>
                  <a:gd name="T18" fmla="*/ 23 w 52"/>
                  <a:gd name="T19" fmla="*/ 6 h 10"/>
                  <a:gd name="T20" fmla="*/ 26 w 52"/>
                  <a:gd name="T21" fmla="*/ 6 h 10"/>
                  <a:gd name="T22" fmla="*/ 31 w 52"/>
                  <a:gd name="T23" fmla="*/ 5 h 10"/>
                  <a:gd name="T24" fmla="*/ 37 w 52"/>
                  <a:gd name="T25" fmla="*/ 5 h 10"/>
                  <a:gd name="T26" fmla="*/ 41 w 52"/>
                  <a:gd name="T27" fmla="*/ 5 h 10"/>
                  <a:gd name="T28" fmla="*/ 44 w 52"/>
                  <a:gd name="T29" fmla="*/ 5 h 10"/>
                  <a:gd name="T30" fmla="*/ 48 w 52"/>
                  <a:gd name="T31" fmla="*/ 5 h 10"/>
                  <a:gd name="T32" fmla="*/ 48 w 52"/>
                  <a:gd name="T33" fmla="*/ 5 h 10"/>
                  <a:gd name="T34" fmla="*/ 48 w 52"/>
                  <a:gd name="T35" fmla="*/ 5 h 10"/>
                  <a:gd name="T36" fmla="*/ 48 w 52"/>
                  <a:gd name="T37" fmla="*/ 0 h 10"/>
                  <a:gd name="T38" fmla="*/ 48 w 52"/>
                  <a:gd name="T39" fmla="*/ 0 h 10"/>
                  <a:gd name="T40" fmla="*/ 46 w 52"/>
                  <a:gd name="T41" fmla="*/ 0 h 10"/>
                  <a:gd name="T42" fmla="*/ 44 w 52"/>
                  <a:gd name="T43" fmla="*/ 0 h 10"/>
                  <a:gd name="T44" fmla="*/ 39 w 52"/>
                  <a:gd name="T45" fmla="*/ 2 h 10"/>
                  <a:gd name="T46" fmla="*/ 34 w 52"/>
                  <a:gd name="T47" fmla="*/ 3 h 10"/>
                  <a:gd name="T48" fmla="*/ 30 w 52"/>
                  <a:gd name="T49" fmla="*/ 3 h 10"/>
                  <a:gd name="T50" fmla="*/ 26 w 52"/>
                  <a:gd name="T51" fmla="*/ 5 h 10"/>
                  <a:gd name="T52" fmla="*/ 23 w 52"/>
                  <a:gd name="T53" fmla="*/ 5 h 10"/>
                  <a:gd name="T54" fmla="*/ 18 w 52"/>
                  <a:gd name="T55" fmla="*/ 3 h 10"/>
                  <a:gd name="T56" fmla="*/ 14 w 52"/>
                  <a:gd name="T57" fmla="*/ 3 h 10"/>
                  <a:gd name="T58" fmla="*/ 10 w 52"/>
                  <a:gd name="T59" fmla="*/ 2 h 10"/>
                  <a:gd name="T60" fmla="*/ 7 w 52"/>
                  <a:gd name="T61" fmla="*/ 2 h 10"/>
                  <a:gd name="T62" fmla="*/ 2 w 52"/>
                  <a:gd name="T63" fmla="*/ 0 h 10"/>
                  <a:gd name="T64" fmla="*/ 2 w 52"/>
                  <a:gd name="T65" fmla="*/ 0 h 10"/>
                  <a:gd name="T66" fmla="*/ 0 w 52"/>
                  <a:gd name="T67" fmla="*/ 0 h 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2"/>
                  <a:gd name="T103" fmla="*/ 0 h 10"/>
                  <a:gd name="T104" fmla="*/ 52 w 52"/>
                  <a:gd name="T105" fmla="*/ 10 h 1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2" h="10">
                    <a:moveTo>
                      <a:pt x="0" y="0"/>
                    </a:moveTo>
                    <a:lnTo>
                      <a:pt x="0" y="6"/>
                    </a:lnTo>
                    <a:lnTo>
                      <a:pt x="2" y="6"/>
                    </a:lnTo>
                    <a:lnTo>
                      <a:pt x="2" y="7"/>
                    </a:lnTo>
                    <a:lnTo>
                      <a:pt x="7" y="8"/>
                    </a:lnTo>
                    <a:lnTo>
                      <a:pt x="11" y="8"/>
                    </a:lnTo>
                    <a:lnTo>
                      <a:pt x="16" y="9"/>
                    </a:lnTo>
                    <a:lnTo>
                      <a:pt x="23" y="9"/>
                    </a:lnTo>
                    <a:lnTo>
                      <a:pt x="28" y="9"/>
                    </a:lnTo>
                    <a:lnTo>
                      <a:pt x="34" y="8"/>
                    </a:lnTo>
                    <a:lnTo>
                      <a:pt x="40" y="8"/>
                    </a:lnTo>
                    <a:lnTo>
                      <a:pt x="44" y="7"/>
                    </a:lnTo>
                    <a:lnTo>
                      <a:pt x="47" y="6"/>
                    </a:lnTo>
                    <a:lnTo>
                      <a:pt x="51" y="6"/>
                    </a:lnTo>
                    <a:lnTo>
                      <a:pt x="51" y="0"/>
                    </a:lnTo>
                    <a:lnTo>
                      <a:pt x="49" y="0"/>
                    </a:lnTo>
                    <a:lnTo>
                      <a:pt x="47" y="0"/>
                    </a:lnTo>
                    <a:lnTo>
                      <a:pt x="42" y="2"/>
                    </a:lnTo>
                    <a:lnTo>
                      <a:pt x="37" y="3"/>
                    </a:lnTo>
                    <a:lnTo>
                      <a:pt x="33" y="3"/>
                    </a:lnTo>
                    <a:lnTo>
                      <a:pt x="28" y="6"/>
                    </a:lnTo>
                    <a:lnTo>
                      <a:pt x="23" y="6"/>
                    </a:lnTo>
                    <a:lnTo>
                      <a:pt x="18" y="3"/>
                    </a:lnTo>
                    <a:lnTo>
                      <a:pt x="14" y="3"/>
                    </a:lnTo>
                    <a:lnTo>
                      <a:pt x="10" y="2"/>
                    </a:lnTo>
                    <a:lnTo>
                      <a:pt x="7" y="2"/>
                    </a:lnTo>
                    <a:lnTo>
                      <a:pt x="2" y="0"/>
                    </a:lnTo>
                    <a:lnTo>
                      <a:pt x="0" y="0"/>
                    </a:lnTo>
                  </a:path>
                </a:pathLst>
              </a:custGeom>
              <a:solidFill>
                <a:srgbClr val="823838"/>
              </a:solidFill>
              <a:ln w="9525">
                <a:noFill/>
                <a:round/>
                <a:headEnd/>
                <a:tailEnd/>
              </a:ln>
            </p:spPr>
            <p:txBody>
              <a:bodyPr wrap="none" anchor="ctr"/>
              <a:lstStyle/>
              <a:p>
                <a:endParaRPr lang="en-US"/>
              </a:p>
            </p:txBody>
          </p:sp>
          <p:sp>
            <p:nvSpPr>
              <p:cNvPr id="15127" name="Freeform 26"/>
              <p:cNvSpPr>
                <a:spLocks noChangeArrowheads="1"/>
              </p:cNvSpPr>
              <p:nvPr/>
            </p:nvSpPr>
            <p:spPr bwMode="auto">
              <a:xfrm>
                <a:off x="12899" y="921"/>
                <a:ext cx="33" cy="124"/>
              </a:xfrm>
              <a:custGeom>
                <a:avLst/>
                <a:gdLst>
                  <a:gd name="T0" fmla="*/ 23 w 34"/>
                  <a:gd name="T1" fmla="*/ 0 h 125"/>
                  <a:gd name="T2" fmla="*/ 0 w 34"/>
                  <a:gd name="T3" fmla="*/ 117 h 125"/>
                  <a:gd name="T4" fmla="*/ 6 w 34"/>
                  <a:gd name="T5" fmla="*/ 121 h 125"/>
                  <a:gd name="T6" fmla="*/ 30 w 34"/>
                  <a:gd name="T7" fmla="*/ 2 h 125"/>
                  <a:gd name="T8" fmla="*/ 23 w 34"/>
                  <a:gd name="T9" fmla="*/ 0 h 125"/>
                  <a:gd name="T10" fmla="*/ 0 60000 65536"/>
                  <a:gd name="T11" fmla="*/ 0 60000 65536"/>
                  <a:gd name="T12" fmla="*/ 0 60000 65536"/>
                  <a:gd name="T13" fmla="*/ 0 60000 65536"/>
                  <a:gd name="T14" fmla="*/ 0 60000 65536"/>
                  <a:gd name="T15" fmla="*/ 0 w 34"/>
                  <a:gd name="T16" fmla="*/ 0 h 125"/>
                  <a:gd name="T17" fmla="*/ 34 w 34"/>
                  <a:gd name="T18" fmla="*/ 125 h 125"/>
                </a:gdLst>
                <a:ahLst/>
                <a:cxnLst>
                  <a:cxn ang="T10">
                    <a:pos x="T0" y="T1"/>
                  </a:cxn>
                  <a:cxn ang="T11">
                    <a:pos x="T2" y="T3"/>
                  </a:cxn>
                  <a:cxn ang="T12">
                    <a:pos x="T4" y="T5"/>
                  </a:cxn>
                  <a:cxn ang="T13">
                    <a:pos x="T6" y="T7"/>
                  </a:cxn>
                  <a:cxn ang="T14">
                    <a:pos x="T8" y="T9"/>
                  </a:cxn>
                </a:cxnLst>
                <a:rect l="T15" t="T16" r="T17" b="T18"/>
                <a:pathLst>
                  <a:path w="34" h="125">
                    <a:moveTo>
                      <a:pt x="26" y="0"/>
                    </a:moveTo>
                    <a:lnTo>
                      <a:pt x="0" y="120"/>
                    </a:lnTo>
                    <a:lnTo>
                      <a:pt x="6" y="124"/>
                    </a:lnTo>
                    <a:lnTo>
                      <a:pt x="33" y="2"/>
                    </a:lnTo>
                    <a:lnTo>
                      <a:pt x="26" y="0"/>
                    </a:lnTo>
                  </a:path>
                </a:pathLst>
              </a:custGeom>
              <a:solidFill>
                <a:srgbClr val="823838"/>
              </a:solidFill>
              <a:ln w="9525">
                <a:noFill/>
                <a:round/>
                <a:headEnd/>
                <a:tailEnd/>
              </a:ln>
            </p:spPr>
            <p:txBody>
              <a:bodyPr wrap="none" anchor="ctr"/>
              <a:lstStyle/>
              <a:p>
                <a:endParaRPr lang="en-US"/>
              </a:p>
            </p:txBody>
          </p:sp>
          <p:sp>
            <p:nvSpPr>
              <p:cNvPr id="15128" name="Freeform 27"/>
              <p:cNvSpPr>
                <a:spLocks noChangeArrowheads="1"/>
              </p:cNvSpPr>
              <p:nvPr/>
            </p:nvSpPr>
            <p:spPr bwMode="auto">
              <a:xfrm>
                <a:off x="12911" y="925"/>
                <a:ext cx="29" cy="144"/>
              </a:xfrm>
              <a:custGeom>
                <a:avLst/>
                <a:gdLst>
                  <a:gd name="T0" fmla="*/ 22 w 30"/>
                  <a:gd name="T1" fmla="*/ 0 h 145"/>
                  <a:gd name="T2" fmla="*/ 0 w 30"/>
                  <a:gd name="T3" fmla="*/ 138 h 145"/>
                  <a:gd name="T4" fmla="*/ 5 w 30"/>
                  <a:gd name="T5" fmla="*/ 141 h 145"/>
                  <a:gd name="T6" fmla="*/ 26 w 30"/>
                  <a:gd name="T7" fmla="*/ 2 h 145"/>
                  <a:gd name="T8" fmla="*/ 22 w 30"/>
                  <a:gd name="T9" fmla="*/ 0 h 145"/>
                  <a:gd name="T10" fmla="*/ 0 60000 65536"/>
                  <a:gd name="T11" fmla="*/ 0 60000 65536"/>
                  <a:gd name="T12" fmla="*/ 0 60000 65536"/>
                  <a:gd name="T13" fmla="*/ 0 60000 65536"/>
                  <a:gd name="T14" fmla="*/ 0 60000 65536"/>
                  <a:gd name="T15" fmla="*/ 0 w 30"/>
                  <a:gd name="T16" fmla="*/ 0 h 145"/>
                  <a:gd name="T17" fmla="*/ 30 w 30"/>
                  <a:gd name="T18" fmla="*/ 145 h 145"/>
                </a:gdLst>
                <a:ahLst/>
                <a:cxnLst>
                  <a:cxn ang="T10">
                    <a:pos x="T0" y="T1"/>
                  </a:cxn>
                  <a:cxn ang="T11">
                    <a:pos x="T2" y="T3"/>
                  </a:cxn>
                  <a:cxn ang="T12">
                    <a:pos x="T4" y="T5"/>
                  </a:cxn>
                  <a:cxn ang="T13">
                    <a:pos x="T6" y="T7"/>
                  </a:cxn>
                  <a:cxn ang="T14">
                    <a:pos x="T8" y="T9"/>
                  </a:cxn>
                </a:cxnLst>
                <a:rect l="T15" t="T16" r="T17" b="T18"/>
                <a:pathLst>
                  <a:path w="30" h="145">
                    <a:moveTo>
                      <a:pt x="25" y="0"/>
                    </a:moveTo>
                    <a:lnTo>
                      <a:pt x="0" y="141"/>
                    </a:lnTo>
                    <a:lnTo>
                      <a:pt x="5" y="144"/>
                    </a:lnTo>
                    <a:lnTo>
                      <a:pt x="29" y="2"/>
                    </a:lnTo>
                    <a:lnTo>
                      <a:pt x="25" y="0"/>
                    </a:lnTo>
                  </a:path>
                </a:pathLst>
              </a:custGeom>
              <a:solidFill>
                <a:srgbClr val="823838"/>
              </a:solidFill>
              <a:ln w="9525">
                <a:noFill/>
                <a:round/>
                <a:headEnd/>
                <a:tailEnd/>
              </a:ln>
            </p:spPr>
            <p:txBody>
              <a:bodyPr wrap="none" anchor="ctr"/>
              <a:lstStyle/>
              <a:p>
                <a:endParaRPr lang="en-US"/>
              </a:p>
            </p:txBody>
          </p:sp>
          <p:sp>
            <p:nvSpPr>
              <p:cNvPr id="15129" name="Freeform 28"/>
              <p:cNvSpPr>
                <a:spLocks noChangeArrowheads="1"/>
              </p:cNvSpPr>
              <p:nvPr/>
            </p:nvSpPr>
            <p:spPr bwMode="auto">
              <a:xfrm>
                <a:off x="12954" y="921"/>
                <a:ext cx="35" cy="126"/>
              </a:xfrm>
              <a:custGeom>
                <a:avLst/>
                <a:gdLst>
                  <a:gd name="T0" fmla="*/ 4 w 36"/>
                  <a:gd name="T1" fmla="*/ 0 h 127"/>
                  <a:gd name="T2" fmla="*/ 32 w 36"/>
                  <a:gd name="T3" fmla="*/ 122 h 127"/>
                  <a:gd name="T4" fmla="*/ 24 w 36"/>
                  <a:gd name="T5" fmla="*/ 123 h 127"/>
                  <a:gd name="T6" fmla="*/ 0 w 36"/>
                  <a:gd name="T7" fmla="*/ 2 h 127"/>
                  <a:gd name="T8" fmla="*/ 4 w 36"/>
                  <a:gd name="T9" fmla="*/ 0 h 127"/>
                  <a:gd name="T10" fmla="*/ 0 60000 65536"/>
                  <a:gd name="T11" fmla="*/ 0 60000 65536"/>
                  <a:gd name="T12" fmla="*/ 0 60000 65536"/>
                  <a:gd name="T13" fmla="*/ 0 60000 65536"/>
                  <a:gd name="T14" fmla="*/ 0 60000 65536"/>
                  <a:gd name="T15" fmla="*/ 0 w 36"/>
                  <a:gd name="T16" fmla="*/ 0 h 127"/>
                  <a:gd name="T17" fmla="*/ 36 w 36"/>
                  <a:gd name="T18" fmla="*/ 127 h 127"/>
                </a:gdLst>
                <a:ahLst/>
                <a:cxnLst>
                  <a:cxn ang="T10">
                    <a:pos x="T0" y="T1"/>
                  </a:cxn>
                  <a:cxn ang="T11">
                    <a:pos x="T2" y="T3"/>
                  </a:cxn>
                  <a:cxn ang="T12">
                    <a:pos x="T4" y="T5"/>
                  </a:cxn>
                  <a:cxn ang="T13">
                    <a:pos x="T6" y="T7"/>
                  </a:cxn>
                  <a:cxn ang="T14">
                    <a:pos x="T8" y="T9"/>
                  </a:cxn>
                </a:cxnLst>
                <a:rect l="T15" t="T16" r="T17" b="T18"/>
                <a:pathLst>
                  <a:path w="36" h="127">
                    <a:moveTo>
                      <a:pt x="4" y="0"/>
                    </a:moveTo>
                    <a:lnTo>
                      <a:pt x="35" y="125"/>
                    </a:lnTo>
                    <a:lnTo>
                      <a:pt x="27" y="126"/>
                    </a:lnTo>
                    <a:lnTo>
                      <a:pt x="0" y="2"/>
                    </a:lnTo>
                    <a:lnTo>
                      <a:pt x="4" y="0"/>
                    </a:lnTo>
                  </a:path>
                </a:pathLst>
              </a:custGeom>
              <a:solidFill>
                <a:srgbClr val="823838"/>
              </a:solidFill>
              <a:ln w="9525">
                <a:noFill/>
                <a:round/>
                <a:headEnd/>
                <a:tailEnd/>
              </a:ln>
            </p:spPr>
            <p:txBody>
              <a:bodyPr wrap="none" anchor="ctr"/>
              <a:lstStyle/>
              <a:p>
                <a:endParaRPr lang="en-US"/>
              </a:p>
            </p:txBody>
          </p:sp>
          <p:sp>
            <p:nvSpPr>
              <p:cNvPr id="15130" name="Freeform 29"/>
              <p:cNvSpPr>
                <a:spLocks noChangeArrowheads="1"/>
              </p:cNvSpPr>
              <p:nvPr/>
            </p:nvSpPr>
            <p:spPr bwMode="auto">
              <a:xfrm>
                <a:off x="12944" y="925"/>
                <a:ext cx="30" cy="147"/>
              </a:xfrm>
              <a:custGeom>
                <a:avLst/>
                <a:gdLst>
                  <a:gd name="T0" fmla="*/ 4 w 31"/>
                  <a:gd name="T1" fmla="*/ 0 h 148"/>
                  <a:gd name="T2" fmla="*/ 27 w 31"/>
                  <a:gd name="T3" fmla="*/ 142 h 148"/>
                  <a:gd name="T4" fmla="*/ 22 w 31"/>
                  <a:gd name="T5" fmla="*/ 144 h 148"/>
                  <a:gd name="T6" fmla="*/ 0 w 31"/>
                  <a:gd name="T7" fmla="*/ 2 h 148"/>
                  <a:gd name="T8" fmla="*/ 4 w 31"/>
                  <a:gd name="T9" fmla="*/ 0 h 148"/>
                  <a:gd name="T10" fmla="*/ 0 60000 65536"/>
                  <a:gd name="T11" fmla="*/ 0 60000 65536"/>
                  <a:gd name="T12" fmla="*/ 0 60000 65536"/>
                  <a:gd name="T13" fmla="*/ 0 60000 65536"/>
                  <a:gd name="T14" fmla="*/ 0 60000 65536"/>
                  <a:gd name="T15" fmla="*/ 0 w 31"/>
                  <a:gd name="T16" fmla="*/ 0 h 148"/>
                  <a:gd name="T17" fmla="*/ 31 w 31"/>
                  <a:gd name="T18" fmla="*/ 148 h 148"/>
                </a:gdLst>
                <a:ahLst/>
                <a:cxnLst>
                  <a:cxn ang="T10">
                    <a:pos x="T0" y="T1"/>
                  </a:cxn>
                  <a:cxn ang="T11">
                    <a:pos x="T2" y="T3"/>
                  </a:cxn>
                  <a:cxn ang="T12">
                    <a:pos x="T4" y="T5"/>
                  </a:cxn>
                  <a:cxn ang="T13">
                    <a:pos x="T6" y="T7"/>
                  </a:cxn>
                  <a:cxn ang="T14">
                    <a:pos x="T8" y="T9"/>
                  </a:cxn>
                </a:cxnLst>
                <a:rect l="T15" t="T16" r="T17" b="T18"/>
                <a:pathLst>
                  <a:path w="31" h="148">
                    <a:moveTo>
                      <a:pt x="4" y="0"/>
                    </a:moveTo>
                    <a:lnTo>
                      <a:pt x="30" y="145"/>
                    </a:lnTo>
                    <a:lnTo>
                      <a:pt x="25" y="147"/>
                    </a:lnTo>
                    <a:lnTo>
                      <a:pt x="0" y="2"/>
                    </a:lnTo>
                    <a:lnTo>
                      <a:pt x="4" y="0"/>
                    </a:lnTo>
                  </a:path>
                </a:pathLst>
              </a:custGeom>
              <a:solidFill>
                <a:srgbClr val="823838"/>
              </a:solidFill>
              <a:ln w="9525">
                <a:noFill/>
                <a:round/>
                <a:headEnd/>
                <a:tailEnd/>
              </a:ln>
            </p:spPr>
            <p:txBody>
              <a:bodyPr wrap="none" anchor="ctr"/>
              <a:lstStyle/>
              <a:p>
                <a:endParaRPr lang="en-US"/>
              </a:p>
            </p:txBody>
          </p:sp>
          <p:sp>
            <p:nvSpPr>
              <p:cNvPr id="15131" name="Freeform 30"/>
              <p:cNvSpPr>
                <a:spLocks noChangeArrowheads="1"/>
              </p:cNvSpPr>
              <p:nvPr/>
            </p:nvSpPr>
            <p:spPr bwMode="auto">
              <a:xfrm>
                <a:off x="12928" y="946"/>
                <a:ext cx="33" cy="108"/>
              </a:xfrm>
              <a:custGeom>
                <a:avLst/>
                <a:gdLst>
                  <a:gd name="T0" fmla="*/ 16 w 34"/>
                  <a:gd name="T1" fmla="*/ 0 h 109"/>
                  <a:gd name="T2" fmla="*/ 0 w 34"/>
                  <a:gd name="T3" fmla="*/ 105 h 109"/>
                  <a:gd name="T4" fmla="*/ 30 w 34"/>
                  <a:gd name="T5" fmla="*/ 105 h 109"/>
                  <a:gd name="T6" fmla="*/ 16 w 34"/>
                  <a:gd name="T7" fmla="*/ 0 h 109"/>
                  <a:gd name="T8" fmla="*/ 0 60000 65536"/>
                  <a:gd name="T9" fmla="*/ 0 60000 65536"/>
                  <a:gd name="T10" fmla="*/ 0 60000 65536"/>
                  <a:gd name="T11" fmla="*/ 0 60000 65536"/>
                  <a:gd name="T12" fmla="*/ 0 w 34"/>
                  <a:gd name="T13" fmla="*/ 0 h 109"/>
                  <a:gd name="T14" fmla="*/ 34 w 34"/>
                  <a:gd name="T15" fmla="*/ 109 h 109"/>
                </a:gdLst>
                <a:ahLst/>
                <a:cxnLst>
                  <a:cxn ang="T8">
                    <a:pos x="T0" y="T1"/>
                  </a:cxn>
                  <a:cxn ang="T9">
                    <a:pos x="T2" y="T3"/>
                  </a:cxn>
                  <a:cxn ang="T10">
                    <a:pos x="T4" y="T5"/>
                  </a:cxn>
                  <a:cxn ang="T11">
                    <a:pos x="T6" y="T7"/>
                  </a:cxn>
                </a:cxnLst>
                <a:rect l="T12" t="T13" r="T14" b="T15"/>
                <a:pathLst>
                  <a:path w="34" h="109">
                    <a:moveTo>
                      <a:pt x="16" y="0"/>
                    </a:moveTo>
                    <a:lnTo>
                      <a:pt x="0" y="108"/>
                    </a:lnTo>
                    <a:lnTo>
                      <a:pt x="33" y="108"/>
                    </a:lnTo>
                    <a:lnTo>
                      <a:pt x="16" y="0"/>
                    </a:lnTo>
                  </a:path>
                </a:pathLst>
              </a:custGeom>
              <a:solidFill>
                <a:srgbClr val="823838"/>
              </a:solidFill>
              <a:ln w="9525">
                <a:noFill/>
                <a:round/>
                <a:headEnd/>
                <a:tailEnd/>
              </a:ln>
            </p:spPr>
            <p:txBody>
              <a:bodyPr wrap="none" anchor="ctr"/>
              <a:lstStyle/>
              <a:p>
                <a:endParaRPr lang="en-US"/>
              </a:p>
            </p:txBody>
          </p:sp>
          <p:sp>
            <p:nvSpPr>
              <p:cNvPr id="15132" name="Freeform 31"/>
              <p:cNvSpPr>
                <a:spLocks noChangeArrowheads="1"/>
              </p:cNvSpPr>
              <p:nvPr/>
            </p:nvSpPr>
            <p:spPr bwMode="auto">
              <a:xfrm>
                <a:off x="12876" y="874"/>
                <a:ext cx="23" cy="17"/>
              </a:xfrm>
              <a:custGeom>
                <a:avLst/>
                <a:gdLst>
                  <a:gd name="T0" fmla="*/ 0 w 24"/>
                  <a:gd name="T1" fmla="*/ 1 h 18"/>
                  <a:gd name="T2" fmla="*/ 13 w 24"/>
                  <a:gd name="T3" fmla="*/ 14 h 18"/>
                  <a:gd name="T4" fmla="*/ 20 w 24"/>
                  <a:gd name="T5" fmla="*/ 11 h 18"/>
                  <a:gd name="T6" fmla="*/ 3 w 24"/>
                  <a:gd name="T7" fmla="*/ 0 h 18"/>
                  <a:gd name="T8" fmla="*/ 0 w 24"/>
                  <a:gd name="T9" fmla="*/ 1 h 18"/>
                  <a:gd name="T10" fmla="*/ 0 60000 65536"/>
                  <a:gd name="T11" fmla="*/ 0 60000 65536"/>
                  <a:gd name="T12" fmla="*/ 0 60000 65536"/>
                  <a:gd name="T13" fmla="*/ 0 60000 65536"/>
                  <a:gd name="T14" fmla="*/ 0 60000 65536"/>
                  <a:gd name="T15" fmla="*/ 0 w 24"/>
                  <a:gd name="T16" fmla="*/ 0 h 18"/>
                  <a:gd name="T17" fmla="*/ 24 w 24"/>
                  <a:gd name="T18" fmla="*/ 18 h 18"/>
                </a:gdLst>
                <a:ahLst/>
                <a:cxnLst>
                  <a:cxn ang="T10">
                    <a:pos x="T0" y="T1"/>
                  </a:cxn>
                  <a:cxn ang="T11">
                    <a:pos x="T2" y="T3"/>
                  </a:cxn>
                  <a:cxn ang="T12">
                    <a:pos x="T4" y="T5"/>
                  </a:cxn>
                  <a:cxn ang="T13">
                    <a:pos x="T6" y="T7"/>
                  </a:cxn>
                  <a:cxn ang="T14">
                    <a:pos x="T8" y="T9"/>
                  </a:cxn>
                </a:cxnLst>
                <a:rect l="T15" t="T16" r="T17" b="T18"/>
                <a:pathLst>
                  <a:path w="24" h="18">
                    <a:moveTo>
                      <a:pt x="0" y="1"/>
                    </a:moveTo>
                    <a:lnTo>
                      <a:pt x="16" y="17"/>
                    </a:lnTo>
                    <a:lnTo>
                      <a:pt x="23" y="14"/>
                    </a:lnTo>
                    <a:lnTo>
                      <a:pt x="3" y="0"/>
                    </a:lnTo>
                    <a:lnTo>
                      <a:pt x="0" y="1"/>
                    </a:lnTo>
                  </a:path>
                </a:pathLst>
              </a:custGeom>
              <a:solidFill>
                <a:srgbClr val="823838"/>
              </a:solidFill>
              <a:ln w="9525">
                <a:noFill/>
                <a:round/>
                <a:headEnd/>
                <a:tailEnd/>
              </a:ln>
            </p:spPr>
            <p:txBody>
              <a:bodyPr wrap="none" anchor="ctr"/>
              <a:lstStyle/>
              <a:p>
                <a:endParaRPr lang="en-US"/>
              </a:p>
            </p:txBody>
          </p:sp>
          <p:sp>
            <p:nvSpPr>
              <p:cNvPr id="15133" name="Freeform 32"/>
              <p:cNvSpPr>
                <a:spLocks noChangeArrowheads="1"/>
              </p:cNvSpPr>
              <p:nvPr/>
            </p:nvSpPr>
            <p:spPr bwMode="auto">
              <a:xfrm>
                <a:off x="12870" y="879"/>
                <a:ext cx="21" cy="17"/>
              </a:xfrm>
              <a:custGeom>
                <a:avLst/>
                <a:gdLst>
                  <a:gd name="T0" fmla="*/ 0 w 22"/>
                  <a:gd name="T1" fmla="*/ 2 h 18"/>
                  <a:gd name="T2" fmla="*/ 15 w 22"/>
                  <a:gd name="T3" fmla="*/ 14 h 18"/>
                  <a:gd name="T4" fmla="*/ 18 w 22"/>
                  <a:gd name="T5" fmla="*/ 11 h 18"/>
                  <a:gd name="T6" fmla="*/ 2 w 22"/>
                  <a:gd name="T7" fmla="*/ 0 h 18"/>
                  <a:gd name="T8" fmla="*/ 0 w 22"/>
                  <a:gd name="T9" fmla="*/ 2 h 18"/>
                  <a:gd name="T10" fmla="*/ 0 60000 65536"/>
                  <a:gd name="T11" fmla="*/ 0 60000 65536"/>
                  <a:gd name="T12" fmla="*/ 0 60000 65536"/>
                  <a:gd name="T13" fmla="*/ 0 60000 65536"/>
                  <a:gd name="T14" fmla="*/ 0 60000 65536"/>
                  <a:gd name="T15" fmla="*/ 0 w 22"/>
                  <a:gd name="T16" fmla="*/ 0 h 18"/>
                  <a:gd name="T17" fmla="*/ 22 w 22"/>
                  <a:gd name="T18" fmla="*/ 18 h 18"/>
                </a:gdLst>
                <a:ahLst/>
                <a:cxnLst>
                  <a:cxn ang="T10">
                    <a:pos x="T0" y="T1"/>
                  </a:cxn>
                  <a:cxn ang="T11">
                    <a:pos x="T2" y="T3"/>
                  </a:cxn>
                  <a:cxn ang="T12">
                    <a:pos x="T4" y="T5"/>
                  </a:cxn>
                  <a:cxn ang="T13">
                    <a:pos x="T6" y="T7"/>
                  </a:cxn>
                  <a:cxn ang="T14">
                    <a:pos x="T8" y="T9"/>
                  </a:cxn>
                </a:cxnLst>
                <a:rect l="T15" t="T16" r="T17" b="T18"/>
                <a:pathLst>
                  <a:path w="22" h="18">
                    <a:moveTo>
                      <a:pt x="0" y="2"/>
                    </a:moveTo>
                    <a:lnTo>
                      <a:pt x="18" y="17"/>
                    </a:lnTo>
                    <a:lnTo>
                      <a:pt x="21" y="14"/>
                    </a:lnTo>
                    <a:lnTo>
                      <a:pt x="2" y="0"/>
                    </a:lnTo>
                    <a:lnTo>
                      <a:pt x="0" y="2"/>
                    </a:lnTo>
                  </a:path>
                </a:pathLst>
              </a:custGeom>
              <a:solidFill>
                <a:srgbClr val="823838"/>
              </a:solidFill>
              <a:ln w="9525">
                <a:noFill/>
                <a:round/>
                <a:headEnd/>
                <a:tailEnd/>
              </a:ln>
            </p:spPr>
            <p:txBody>
              <a:bodyPr wrap="none" anchor="ctr"/>
              <a:lstStyle/>
              <a:p>
                <a:endParaRPr lang="en-US"/>
              </a:p>
            </p:txBody>
          </p:sp>
          <p:sp>
            <p:nvSpPr>
              <p:cNvPr id="15134" name="Freeform 33"/>
              <p:cNvSpPr>
                <a:spLocks noChangeArrowheads="1"/>
              </p:cNvSpPr>
              <p:nvPr/>
            </p:nvSpPr>
            <p:spPr bwMode="auto">
              <a:xfrm>
                <a:off x="12860" y="881"/>
                <a:ext cx="27" cy="17"/>
              </a:xfrm>
              <a:custGeom>
                <a:avLst/>
                <a:gdLst>
                  <a:gd name="T0" fmla="*/ 0 w 28"/>
                  <a:gd name="T1" fmla="*/ 4 h 18"/>
                  <a:gd name="T2" fmla="*/ 16 w 28"/>
                  <a:gd name="T3" fmla="*/ 14 h 18"/>
                  <a:gd name="T4" fmla="*/ 24 w 28"/>
                  <a:gd name="T5" fmla="*/ 13 h 18"/>
                  <a:gd name="T6" fmla="*/ 2 w 28"/>
                  <a:gd name="T7" fmla="*/ 0 h 18"/>
                  <a:gd name="T8" fmla="*/ 0 w 28"/>
                  <a:gd name="T9" fmla="*/ 4 h 18"/>
                  <a:gd name="T10" fmla="*/ 0 60000 65536"/>
                  <a:gd name="T11" fmla="*/ 0 60000 65536"/>
                  <a:gd name="T12" fmla="*/ 0 60000 65536"/>
                  <a:gd name="T13" fmla="*/ 0 60000 65536"/>
                  <a:gd name="T14" fmla="*/ 0 60000 65536"/>
                  <a:gd name="T15" fmla="*/ 0 w 28"/>
                  <a:gd name="T16" fmla="*/ 0 h 18"/>
                  <a:gd name="T17" fmla="*/ 28 w 28"/>
                  <a:gd name="T18" fmla="*/ 18 h 18"/>
                </a:gdLst>
                <a:ahLst/>
                <a:cxnLst>
                  <a:cxn ang="T10">
                    <a:pos x="T0" y="T1"/>
                  </a:cxn>
                  <a:cxn ang="T11">
                    <a:pos x="T2" y="T3"/>
                  </a:cxn>
                  <a:cxn ang="T12">
                    <a:pos x="T4" y="T5"/>
                  </a:cxn>
                  <a:cxn ang="T13">
                    <a:pos x="T6" y="T7"/>
                  </a:cxn>
                  <a:cxn ang="T14">
                    <a:pos x="T8" y="T9"/>
                  </a:cxn>
                </a:cxnLst>
                <a:rect l="T15" t="T16" r="T17" b="T18"/>
                <a:pathLst>
                  <a:path w="28" h="18">
                    <a:moveTo>
                      <a:pt x="0" y="4"/>
                    </a:moveTo>
                    <a:lnTo>
                      <a:pt x="19" y="17"/>
                    </a:lnTo>
                    <a:lnTo>
                      <a:pt x="27" y="16"/>
                    </a:lnTo>
                    <a:lnTo>
                      <a:pt x="2" y="0"/>
                    </a:lnTo>
                    <a:lnTo>
                      <a:pt x="0" y="4"/>
                    </a:lnTo>
                  </a:path>
                </a:pathLst>
              </a:custGeom>
              <a:solidFill>
                <a:srgbClr val="823838"/>
              </a:solidFill>
              <a:ln w="9525">
                <a:noFill/>
                <a:round/>
                <a:headEnd/>
                <a:tailEnd/>
              </a:ln>
            </p:spPr>
            <p:txBody>
              <a:bodyPr wrap="none" anchor="ctr"/>
              <a:lstStyle/>
              <a:p>
                <a:endParaRPr lang="en-US"/>
              </a:p>
            </p:txBody>
          </p:sp>
          <p:sp>
            <p:nvSpPr>
              <p:cNvPr id="15135" name="Freeform 34"/>
              <p:cNvSpPr>
                <a:spLocks noChangeArrowheads="1"/>
              </p:cNvSpPr>
              <p:nvPr/>
            </p:nvSpPr>
            <p:spPr bwMode="auto">
              <a:xfrm>
                <a:off x="12855" y="887"/>
                <a:ext cx="21" cy="16"/>
              </a:xfrm>
              <a:custGeom>
                <a:avLst/>
                <a:gdLst>
                  <a:gd name="T0" fmla="*/ 0 w 22"/>
                  <a:gd name="T1" fmla="*/ 2 h 17"/>
                  <a:gd name="T2" fmla="*/ 16 w 22"/>
                  <a:gd name="T3" fmla="*/ 13 h 17"/>
                  <a:gd name="T4" fmla="*/ 18 w 22"/>
                  <a:gd name="T5" fmla="*/ 12 h 17"/>
                  <a:gd name="T6" fmla="*/ 3 w 22"/>
                  <a:gd name="T7" fmla="*/ 0 h 17"/>
                  <a:gd name="T8" fmla="*/ 0 w 22"/>
                  <a:gd name="T9" fmla="*/ 2 h 17"/>
                  <a:gd name="T10" fmla="*/ 0 60000 65536"/>
                  <a:gd name="T11" fmla="*/ 0 60000 65536"/>
                  <a:gd name="T12" fmla="*/ 0 60000 65536"/>
                  <a:gd name="T13" fmla="*/ 0 60000 65536"/>
                  <a:gd name="T14" fmla="*/ 0 60000 65536"/>
                  <a:gd name="T15" fmla="*/ 0 w 22"/>
                  <a:gd name="T16" fmla="*/ 0 h 17"/>
                  <a:gd name="T17" fmla="*/ 22 w 22"/>
                  <a:gd name="T18" fmla="*/ 17 h 17"/>
                </a:gdLst>
                <a:ahLst/>
                <a:cxnLst>
                  <a:cxn ang="T10">
                    <a:pos x="T0" y="T1"/>
                  </a:cxn>
                  <a:cxn ang="T11">
                    <a:pos x="T2" y="T3"/>
                  </a:cxn>
                  <a:cxn ang="T12">
                    <a:pos x="T4" y="T5"/>
                  </a:cxn>
                  <a:cxn ang="T13">
                    <a:pos x="T6" y="T7"/>
                  </a:cxn>
                  <a:cxn ang="T14">
                    <a:pos x="T8" y="T9"/>
                  </a:cxn>
                </a:cxnLst>
                <a:rect l="T15" t="T16" r="T17" b="T18"/>
                <a:pathLst>
                  <a:path w="22" h="17">
                    <a:moveTo>
                      <a:pt x="0" y="2"/>
                    </a:moveTo>
                    <a:lnTo>
                      <a:pt x="19" y="16"/>
                    </a:lnTo>
                    <a:lnTo>
                      <a:pt x="21" y="15"/>
                    </a:lnTo>
                    <a:lnTo>
                      <a:pt x="3" y="0"/>
                    </a:lnTo>
                    <a:lnTo>
                      <a:pt x="0" y="2"/>
                    </a:lnTo>
                  </a:path>
                </a:pathLst>
              </a:custGeom>
              <a:solidFill>
                <a:srgbClr val="823838"/>
              </a:solidFill>
              <a:ln w="9525">
                <a:noFill/>
                <a:round/>
                <a:headEnd/>
                <a:tailEnd/>
              </a:ln>
            </p:spPr>
            <p:txBody>
              <a:bodyPr wrap="none" anchor="ctr"/>
              <a:lstStyle/>
              <a:p>
                <a:endParaRPr lang="en-US"/>
              </a:p>
            </p:txBody>
          </p:sp>
          <p:sp>
            <p:nvSpPr>
              <p:cNvPr id="15136" name="Freeform 35"/>
              <p:cNvSpPr>
                <a:spLocks noChangeArrowheads="1"/>
              </p:cNvSpPr>
              <p:nvPr/>
            </p:nvSpPr>
            <p:spPr bwMode="auto">
              <a:xfrm>
                <a:off x="12846" y="891"/>
                <a:ext cx="26" cy="15"/>
              </a:xfrm>
              <a:custGeom>
                <a:avLst/>
                <a:gdLst>
                  <a:gd name="T0" fmla="*/ 0 w 27"/>
                  <a:gd name="T1" fmla="*/ 2 h 16"/>
                  <a:gd name="T2" fmla="*/ 16 w 27"/>
                  <a:gd name="T3" fmla="*/ 12 h 16"/>
                  <a:gd name="T4" fmla="*/ 23 w 27"/>
                  <a:gd name="T5" fmla="*/ 11 h 16"/>
                  <a:gd name="T6" fmla="*/ 3 w 27"/>
                  <a:gd name="T7" fmla="*/ 0 h 16"/>
                  <a:gd name="T8" fmla="*/ 0 w 27"/>
                  <a:gd name="T9" fmla="*/ 2 h 16"/>
                  <a:gd name="T10" fmla="*/ 0 60000 65536"/>
                  <a:gd name="T11" fmla="*/ 0 60000 65536"/>
                  <a:gd name="T12" fmla="*/ 0 60000 65536"/>
                  <a:gd name="T13" fmla="*/ 0 60000 65536"/>
                  <a:gd name="T14" fmla="*/ 0 60000 65536"/>
                  <a:gd name="T15" fmla="*/ 0 w 27"/>
                  <a:gd name="T16" fmla="*/ 0 h 16"/>
                  <a:gd name="T17" fmla="*/ 27 w 27"/>
                  <a:gd name="T18" fmla="*/ 16 h 16"/>
                </a:gdLst>
                <a:ahLst/>
                <a:cxnLst>
                  <a:cxn ang="T10">
                    <a:pos x="T0" y="T1"/>
                  </a:cxn>
                  <a:cxn ang="T11">
                    <a:pos x="T2" y="T3"/>
                  </a:cxn>
                  <a:cxn ang="T12">
                    <a:pos x="T4" y="T5"/>
                  </a:cxn>
                  <a:cxn ang="T13">
                    <a:pos x="T6" y="T7"/>
                  </a:cxn>
                  <a:cxn ang="T14">
                    <a:pos x="T8" y="T9"/>
                  </a:cxn>
                </a:cxnLst>
                <a:rect l="T15" t="T16" r="T17" b="T18"/>
                <a:pathLst>
                  <a:path w="27" h="16">
                    <a:moveTo>
                      <a:pt x="0" y="2"/>
                    </a:moveTo>
                    <a:lnTo>
                      <a:pt x="19" y="15"/>
                    </a:lnTo>
                    <a:lnTo>
                      <a:pt x="26" y="14"/>
                    </a:lnTo>
                    <a:lnTo>
                      <a:pt x="3" y="0"/>
                    </a:lnTo>
                    <a:lnTo>
                      <a:pt x="0" y="2"/>
                    </a:lnTo>
                  </a:path>
                </a:pathLst>
              </a:custGeom>
              <a:solidFill>
                <a:srgbClr val="823838"/>
              </a:solidFill>
              <a:ln w="9525">
                <a:noFill/>
                <a:round/>
                <a:headEnd/>
                <a:tailEnd/>
              </a:ln>
            </p:spPr>
            <p:txBody>
              <a:bodyPr wrap="none" anchor="ctr"/>
              <a:lstStyle/>
              <a:p>
                <a:endParaRPr lang="en-US"/>
              </a:p>
            </p:txBody>
          </p:sp>
          <p:sp>
            <p:nvSpPr>
              <p:cNvPr id="15137" name="Freeform 36"/>
              <p:cNvSpPr>
                <a:spLocks noChangeArrowheads="1"/>
              </p:cNvSpPr>
              <p:nvPr/>
            </p:nvSpPr>
            <p:spPr bwMode="auto">
              <a:xfrm>
                <a:off x="12839" y="894"/>
                <a:ext cx="23" cy="17"/>
              </a:xfrm>
              <a:custGeom>
                <a:avLst/>
                <a:gdLst>
                  <a:gd name="T0" fmla="*/ 0 w 24"/>
                  <a:gd name="T1" fmla="*/ 3 h 18"/>
                  <a:gd name="T2" fmla="*/ 13 w 24"/>
                  <a:gd name="T3" fmla="*/ 14 h 18"/>
                  <a:gd name="T4" fmla="*/ 20 w 24"/>
                  <a:gd name="T5" fmla="*/ 13 h 18"/>
                  <a:gd name="T6" fmla="*/ 3 w 24"/>
                  <a:gd name="T7" fmla="*/ 0 h 18"/>
                  <a:gd name="T8" fmla="*/ 0 w 24"/>
                  <a:gd name="T9" fmla="*/ 3 h 18"/>
                  <a:gd name="T10" fmla="*/ 0 60000 65536"/>
                  <a:gd name="T11" fmla="*/ 0 60000 65536"/>
                  <a:gd name="T12" fmla="*/ 0 60000 65536"/>
                  <a:gd name="T13" fmla="*/ 0 60000 65536"/>
                  <a:gd name="T14" fmla="*/ 0 60000 65536"/>
                  <a:gd name="T15" fmla="*/ 0 w 24"/>
                  <a:gd name="T16" fmla="*/ 0 h 18"/>
                  <a:gd name="T17" fmla="*/ 24 w 24"/>
                  <a:gd name="T18" fmla="*/ 18 h 18"/>
                </a:gdLst>
                <a:ahLst/>
                <a:cxnLst>
                  <a:cxn ang="T10">
                    <a:pos x="T0" y="T1"/>
                  </a:cxn>
                  <a:cxn ang="T11">
                    <a:pos x="T2" y="T3"/>
                  </a:cxn>
                  <a:cxn ang="T12">
                    <a:pos x="T4" y="T5"/>
                  </a:cxn>
                  <a:cxn ang="T13">
                    <a:pos x="T6" y="T7"/>
                  </a:cxn>
                  <a:cxn ang="T14">
                    <a:pos x="T8" y="T9"/>
                  </a:cxn>
                </a:cxnLst>
                <a:rect l="T15" t="T16" r="T17" b="T18"/>
                <a:pathLst>
                  <a:path w="24" h="18">
                    <a:moveTo>
                      <a:pt x="0" y="3"/>
                    </a:moveTo>
                    <a:lnTo>
                      <a:pt x="16" y="17"/>
                    </a:lnTo>
                    <a:lnTo>
                      <a:pt x="23" y="16"/>
                    </a:lnTo>
                    <a:lnTo>
                      <a:pt x="3" y="0"/>
                    </a:lnTo>
                    <a:lnTo>
                      <a:pt x="0" y="3"/>
                    </a:lnTo>
                  </a:path>
                </a:pathLst>
              </a:custGeom>
              <a:solidFill>
                <a:srgbClr val="823838"/>
              </a:solidFill>
              <a:ln w="9525">
                <a:noFill/>
                <a:round/>
                <a:headEnd/>
                <a:tailEnd/>
              </a:ln>
            </p:spPr>
            <p:txBody>
              <a:bodyPr wrap="none" anchor="ctr"/>
              <a:lstStyle/>
              <a:p>
                <a:endParaRPr lang="en-US"/>
              </a:p>
            </p:txBody>
          </p:sp>
          <p:sp>
            <p:nvSpPr>
              <p:cNvPr id="15138" name="Freeform 37"/>
              <p:cNvSpPr>
                <a:spLocks noChangeArrowheads="1"/>
              </p:cNvSpPr>
              <p:nvPr/>
            </p:nvSpPr>
            <p:spPr bwMode="auto">
              <a:xfrm>
                <a:off x="12832" y="901"/>
                <a:ext cx="26" cy="14"/>
              </a:xfrm>
              <a:custGeom>
                <a:avLst/>
                <a:gdLst>
                  <a:gd name="T0" fmla="*/ 0 w 27"/>
                  <a:gd name="T1" fmla="*/ 1 h 15"/>
                  <a:gd name="T2" fmla="*/ 16 w 27"/>
                  <a:gd name="T3" fmla="*/ 11 h 15"/>
                  <a:gd name="T4" fmla="*/ 23 w 27"/>
                  <a:gd name="T5" fmla="*/ 10 h 15"/>
                  <a:gd name="T6" fmla="*/ 3 w 27"/>
                  <a:gd name="T7" fmla="*/ 0 h 15"/>
                  <a:gd name="T8" fmla="*/ 0 w 27"/>
                  <a:gd name="T9" fmla="*/ 1 h 15"/>
                  <a:gd name="T10" fmla="*/ 0 60000 65536"/>
                  <a:gd name="T11" fmla="*/ 0 60000 65536"/>
                  <a:gd name="T12" fmla="*/ 0 60000 65536"/>
                  <a:gd name="T13" fmla="*/ 0 60000 65536"/>
                  <a:gd name="T14" fmla="*/ 0 60000 65536"/>
                  <a:gd name="T15" fmla="*/ 0 w 27"/>
                  <a:gd name="T16" fmla="*/ 0 h 15"/>
                  <a:gd name="T17" fmla="*/ 27 w 27"/>
                  <a:gd name="T18" fmla="*/ 15 h 15"/>
                </a:gdLst>
                <a:ahLst/>
                <a:cxnLst>
                  <a:cxn ang="T10">
                    <a:pos x="T0" y="T1"/>
                  </a:cxn>
                  <a:cxn ang="T11">
                    <a:pos x="T2" y="T3"/>
                  </a:cxn>
                  <a:cxn ang="T12">
                    <a:pos x="T4" y="T5"/>
                  </a:cxn>
                  <a:cxn ang="T13">
                    <a:pos x="T6" y="T7"/>
                  </a:cxn>
                  <a:cxn ang="T14">
                    <a:pos x="T8" y="T9"/>
                  </a:cxn>
                </a:cxnLst>
                <a:rect l="T15" t="T16" r="T17" b="T18"/>
                <a:pathLst>
                  <a:path w="27" h="15">
                    <a:moveTo>
                      <a:pt x="0" y="1"/>
                    </a:moveTo>
                    <a:lnTo>
                      <a:pt x="19" y="14"/>
                    </a:lnTo>
                    <a:lnTo>
                      <a:pt x="26" y="13"/>
                    </a:lnTo>
                    <a:lnTo>
                      <a:pt x="3" y="0"/>
                    </a:lnTo>
                    <a:lnTo>
                      <a:pt x="0" y="1"/>
                    </a:lnTo>
                  </a:path>
                </a:pathLst>
              </a:custGeom>
              <a:solidFill>
                <a:srgbClr val="823838"/>
              </a:solidFill>
              <a:ln w="9525">
                <a:noFill/>
                <a:round/>
                <a:headEnd/>
                <a:tailEnd/>
              </a:ln>
            </p:spPr>
            <p:txBody>
              <a:bodyPr wrap="none" anchor="ctr"/>
              <a:lstStyle/>
              <a:p>
                <a:endParaRPr lang="en-US"/>
              </a:p>
            </p:txBody>
          </p:sp>
          <p:sp>
            <p:nvSpPr>
              <p:cNvPr id="15139" name="Freeform 38"/>
              <p:cNvSpPr>
                <a:spLocks noChangeArrowheads="1"/>
              </p:cNvSpPr>
              <p:nvPr/>
            </p:nvSpPr>
            <p:spPr bwMode="auto">
              <a:xfrm>
                <a:off x="12825" y="903"/>
                <a:ext cx="24" cy="18"/>
              </a:xfrm>
              <a:custGeom>
                <a:avLst/>
                <a:gdLst>
                  <a:gd name="T0" fmla="*/ 0 w 25"/>
                  <a:gd name="T1" fmla="*/ 3 h 19"/>
                  <a:gd name="T2" fmla="*/ 14 w 25"/>
                  <a:gd name="T3" fmla="*/ 15 h 19"/>
                  <a:gd name="T4" fmla="*/ 21 w 25"/>
                  <a:gd name="T5" fmla="*/ 14 h 19"/>
                  <a:gd name="T6" fmla="*/ 2 w 25"/>
                  <a:gd name="T7" fmla="*/ 0 h 19"/>
                  <a:gd name="T8" fmla="*/ 0 w 25"/>
                  <a:gd name="T9" fmla="*/ 3 h 19"/>
                  <a:gd name="T10" fmla="*/ 0 60000 65536"/>
                  <a:gd name="T11" fmla="*/ 0 60000 65536"/>
                  <a:gd name="T12" fmla="*/ 0 60000 65536"/>
                  <a:gd name="T13" fmla="*/ 0 60000 65536"/>
                  <a:gd name="T14" fmla="*/ 0 60000 65536"/>
                  <a:gd name="T15" fmla="*/ 0 w 25"/>
                  <a:gd name="T16" fmla="*/ 0 h 19"/>
                  <a:gd name="T17" fmla="*/ 25 w 25"/>
                  <a:gd name="T18" fmla="*/ 19 h 19"/>
                </a:gdLst>
                <a:ahLst/>
                <a:cxnLst>
                  <a:cxn ang="T10">
                    <a:pos x="T0" y="T1"/>
                  </a:cxn>
                  <a:cxn ang="T11">
                    <a:pos x="T2" y="T3"/>
                  </a:cxn>
                  <a:cxn ang="T12">
                    <a:pos x="T4" y="T5"/>
                  </a:cxn>
                  <a:cxn ang="T13">
                    <a:pos x="T6" y="T7"/>
                  </a:cxn>
                  <a:cxn ang="T14">
                    <a:pos x="T8" y="T9"/>
                  </a:cxn>
                </a:cxnLst>
                <a:rect l="T15" t="T16" r="T17" b="T18"/>
                <a:pathLst>
                  <a:path w="25" h="19">
                    <a:moveTo>
                      <a:pt x="0" y="3"/>
                    </a:moveTo>
                    <a:lnTo>
                      <a:pt x="17" y="18"/>
                    </a:lnTo>
                    <a:lnTo>
                      <a:pt x="24" y="17"/>
                    </a:lnTo>
                    <a:lnTo>
                      <a:pt x="2" y="0"/>
                    </a:lnTo>
                    <a:lnTo>
                      <a:pt x="0" y="3"/>
                    </a:lnTo>
                  </a:path>
                </a:pathLst>
              </a:custGeom>
              <a:solidFill>
                <a:srgbClr val="823838"/>
              </a:solidFill>
              <a:ln w="9525">
                <a:noFill/>
                <a:round/>
                <a:headEnd/>
                <a:tailEnd/>
              </a:ln>
            </p:spPr>
            <p:txBody>
              <a:bodyPr wrap="none" anchor="ctr"/>
              <a:lstStyle/>
              <a:p>
                <a:endParaRPr lang="en-US"/>
              </a:p>
            </p:txBody>
          </p:sp>
          <p:sp>
            <p:nvSpPr>
              <p:cNvPr id="15140" name="Freeform 39"/>
              <p:cNvSpPr>
                <a:spLocks noChangeArrowheads="1"/>
              </p:cNvSpPr>
              <p:nvPr/>
            </p:nvSpPr>
            <p:spPr bwMode="auto">
              <a:xfrm>
                <a:off x="12973" y="865"/>
                <a:ext cx="25" cy="16"/>
              </a:xfrm>
              <a:custGeom>
                <a:avLst/>
                <a:gdLst>
                  <a:gd name="T0" fmla="*/ 22 w 26"/>
                  <a:gd name="T1" fmla="*/ 4 h 17"/>
                  <a:gd name="T2" fmla="*/ 4 w 26"/>
                  <a:gd name="T3" fmla="*/ 13 h 17"/>
                  <a:gd name="T4" fmla="*/ 0 w 26"/>
                  <a:gd name="T5" fmla="*/ 12 h 17"/>
                  <a:gd name="T6" fmla="*/ 17 w 26"/>
                  <a:gd name="T7" fmla="*/ 0 h 17"/>
                  <a:gd name="T8" fmla="*/ 22 w 26"/>
                  <a:gd name="T9" fmla="*/ 4 h 17"/>
                  <a:gd name="T10" fmla="*/ 0 60000 65536"/>
                  <a:gd name="T11" fmla="*/ 0 60000 65536"/>
                  <a:gd name="T12" fmla="*/ 0 60000 65536"/>
                  <a:gd name="T13" fmla="*/ 0 60000 65536"/>
                  <a:gd name="T14" fmla="*/ 0 60000 65536"/>
                  <a:gd name="T15" fmla="*/ 0 w 26"/>
                  <a:gd name="T16" fmla="*/ 0 h 17"/>
                  <a:gd name="T17" fmla="*/ 26 w 26"/>
                  <a:gd name="T18" fmla="*/ 17 h 17"/>
                </a:gdLst>
                <a:ahLst/>
                <a:cxnLst>
                  <a:cxn ang="T10">
                    <a:pos x="T0" y="T1"/>
                  </a:cxn>
                  <a:cxn ang="T11">
                    <a:pos x="T2" y="T3"/>
                  </a:cxn>
                  <a:cxn ang="T12">
                    <a:pos x="T4" y="T5"/>
                  </a:cxn>
                  <a:cxn ang="T13">
                    <a:pos x="T6" y="T7"/>
                  </a:cxn>
                  <a:cxn ang="T14">
                    <a:pos x="T8" y="T9"/>
                  </a:cxn>
                </a:cxnLst>
                <a:rect l="T15" t="T16" r="T17" b="T18"/>
                <a:pathLst>
                  <a:path w="26" h="17">
                    <a:moveTo>
                      <a:pt x="25" y="4"/>
                    </a:moveTo>
                    <a:lnTo>
                      <a:pt x="4" y="16"/>
                    </a:lnTo>
                    <a:lnTo>
                      <a:pt x="0" y="15"/>
                    </a:lnTo>
                    <a:lnTo>
                      <a:pt x="20" y="0"/>
                    </a:lnTo>
                    <a:lnTo>
                      <a:pt x="25" y="4"/>
                    </a:lnTo>
                  </a:path>
                </a:pathLst>
              </a:custGeom>
              <a:solidFill>
                <a:srgbClr val="823838"/>
              </a:solidFill>
              <a:ln w="9525">
                <a:noFill/>
                <a:round/>
                <a:headEnd/>
                <a:tailEnd/>
              </a:ln>
            </p:spPr>
            <p:txBody>
              <a:bodyPr wrap="none" anchor="ctr"/>
              <a:lstStyle/>
              <a:p>
                <a:endParaRPr lang="en-US"/>
              </a:p>
            </p:txBody>
          </p:sp>
          <p:sp>
            <p:nvSpPr>
              <p:cNvPr id="15141" name="Freeform 40"/>
              <p:cNvSpPr>
                <a:spLocks noChangeArrowheads="1"/>
              </p:cNvSpPr>
              <p:nvPr/>
            </p:nvSpPr>
            <p:spPr bwMode="auto">
              <a:xfrm>
                <a:off x="12979" y="871"/>
                <a:ext cx="25" cy="17"/>
              </a:xfrm>
              <a:custGeom>
                <a:avLst/>
                <a:gdLst>
                  <a:gd name="T0" fmla="*/ 22 w 26"/>
                  <a:gd name="T1" fmla="*/ 1 h 18"/>
                  <a:gd name="T2" fmla="*/ 5 w 26"/>
                  <a:gd name="T3" fmla="*/ 14 h 18"/>
                  <a:gd name="T4" fmla="*/ 0 w 26"/>
                  <a:gd name="T5" fmla="*/ 11 h 18"/>
                  <a:gd name="T6" fmla="*/ 18 w 26"/>
                  <a:gd name="T7" fmla="*/ 0 h 18"/>
                  <a:gd name="T8" fmla="*/ 22 w 26"/>
                  <a:gd name="T9" fmla="*/ 1 h 18"/>
                  <a:gd name="T10" fmla="*/ 0 60000 65536"/>
                  <a:gd name="T11" fmla="*/ 0 60000 65536"/>
                  <a:gd name="T12" fmla="*/ 0 60000 65536"/>
                  <a:gd name="T13" fmla="*/ 0 60000 65536"/>
                  <a:gd name="T14" fmla="*/ 0 60000 65536"/>
                  <a:gd name="T15" fmla="*/ 0 w 26"/>
                  <a:gd name="T16" fmla="*/ 0 h 18"/>
                  <a:gd name="T17" fmla="*/ 26 w 26"/>
                  <a:gd name="T18" fmla="*/ 18 h 18"/>
                </a:gdLst>
                <a:ahLst/>
                <a:cxnLst>
                  <a:cxn ang="T10">
                    <a:pos x="T0" y="T1"/>
                  </a:cxn>
                  <a:cxn ang="T11">
                    <a:pos x="T2" y="T3"/>
                  </a:cxn>
                  <a:cxn ang="T12">
                    <a:pos x="T4" y="T5"/>
                  </a:cxn>
                  <a:cxn ang="T13">
                    <a:pos x="T6" y="T7"/>
                  </a:cxn>
                  <a:cxn ang="T14">
                    <a:pos x="T8" y="T9"/>
                  </a:cxn>
                </a:cxnLst>
                <a:rect l="T15" t="T16" r="T17" b="T18"/>
                <a:pathLst>
                  <a:path w="26" h="18">
                    <a:moveTo>
                      <a:pt x="25" y="1"/>
                    </a:moveTo>
                    <a:lnTo>
                      <a:pt x="5" y="17"/>
                    </a:lnTo>
                    <a:lnTo>
                      <a:pt x="0" y="14"/>
                    </a:lnTo>
                    <a:lnTo>
                      <a:pt x="21" y="0"/>
                    </a:lnTo>
                    <a:lnTo>
                      <a:pt x="25" y="1"/>
                    </a:lnTo>
                  </a:path>
                </a:pathLst>
              </a:custGeom>
              <a:solidFill>
                <a:srgbClr val="823838"/>
              </a:solidFill>
              <a:ln w="9525">
                <a:noFill/>
                <a:round/>
                <a:headEnd/>
                <a:tailEnd/>
              </a:ln>
            </p:spPr>
            <p:txBody>
              <a:bodyPr wrap="none" anchor="ctr"/>
              <a:lstStyle/>
              <a:p>
                <a:endParaRPr lang="en-US"/>
              </a:p>
            </p:txBody>
          </p:sp>
          <p:sp>
            <p:nvSpPr>
              <p:cNvPr id="15142" name="Freeform 41"/>
              <p:cNvSpPr>
                <a:spLocks noChangeArrowheads="1"/>
              </p:cNvSpPr>
              <p:nvPr/>
            </p:nvSpPr>
            <p:spPr bwMode="auto">
              <a:xfrm>
                <a:off x="12989" y="875"/>
                <a:ext cx="21" cy="16"/>
              </a:xfrm>
              <a:custGeom>
                <a:avLst/>
                <a:gdLst>
                  <a:gd name="T0" fmla="*/ 18 w 22"/>
                  <a:gd name="T1" fmla="*/ 3 h 17"/>
                  <a:gd name="T2" fmla="*/ 4 w 22"/>
                  <a:gd name="T3" fmla="*/ 13 h 17"/>
                  <a:gd name="T4" fmla="*/ 0 w 22"/>
                  <a:gd name="T5" fmla="*/ 13 h 17"/>
                  <a:gd name="T6" fmla="*/ 12 w 22"/>
                  <a:gd name="T7" fmla="*/ 0 h 17"/>
                  <a:gd name="T8" fmla="*/ 18 w 22"/>
                  <a:gd name="T9" fmla="*/ 3 h 17"/>
                  <a:gd name="T10" fmla="*/ 0 60000 65536"/>
                  <a:gd name="T11" fmla="*/ 0 60000 65536"/>
                  <a:gd name="T12" fmla="*/ 0 60000 65536"/>
                  <a:gd name="T13" fmla="*/ 0 60000 65536"/>
                  <a:gd name="T14" fmla="*/ 0 60000 65536"/>
                  <a:gd name="T15" fmla="*/ 0 w 22"/>
                  <a:gd name="T16" fmla="*/ 0 h 17"/>
                  <a:gd name="T17" fmla="*/ 22 w 22"/>
                  <a:gd name="T18" fmla="*/ 17 h 17"/>
                </a:gdLst>
                <a:ahLst/>
                <a:cxnLst>
                  <a:cxn ang="T10">
                    <a:pos x="T0" y="T1"/>
                  </a:cxn>
                  <a:cxn ang="T11">
                    <a:pos x="T2" y="T3"/>
                  </a:cxn>
                  <a:cxn ang="T12">
                    <a:pos x="T4" y="T5"/>
                  </a:cxn>
                  <a:cxn ang="T13">
                    <a:pos x="T6" y="T7"/>
                  </a:cxn>
                  <a:cxn ang="T14">
                    <a:pos x="T8" y="T9"/>
                  </a:cxn>
                </a:cxnLst>
                <a:rect l="T15" t="T16" r="T17" b="T18"/>
                <a:pathLst>
                  <a:path w="22" h="17">
                    <a:moveTo>
                      <a:pt x="21" y="3"/>
                    </a:moveTo>
                    <a:lnTo>
                      <a:pt x="4" y="16"/>
                    </a:lnTo>
                    <a:lnTo>
                      <a:pt x="0" y="16"/>
                    </a:lnTo>
                    <a:lnTo>
                      <a:pt x="15" y="0"/>
                    </a:lnTo>
                    <a:lnTo>
                      <a:pt x="21" y="3"/>
                    </a:lnTo>
                  </a:path>
                </a:pathLst>
              </a:custGeom>
              <a:solidFill>
                <a:srgbClr val="823838"/>
              </a:solidFill>
              <a:ln w="9525">
                <a:noFill/>
                <a:round/>
                <a:headEnd/>
                <a:tailEnd/>
              </a:ln>
            </p:spPr>
            <p:txBody>
              <a:bodyPr wrap="none" anchor="ctr"/>
              <a:lstStyle/>
              <a:p>
                <a:endParaRPr lang="en-US"/>
              </a:p>
            </p:txBody>
          </p:sp>
          <p:sp>
            <p:nvSpPr>
              <p:cNvPr id="15143" name="Freeform 42"/>
              <p:cNvSpPr>
                <a:spLocks noChangeArrowheads="1"/>
              </p:cNvSpPr>
              <p:nvPr/>
            </p:nvSpPr>
            <p:spPr bwMode="auto">
              <a:xfrm>
                <a:off x="12993" y="879"/>
                <a:ext cx="25" cy="17"/>
              </a:xfrm>
              <a:custGeom>
                <a:avLst/>
                <a:gdLst>
                  <a:gd name="T0" fmla="*/ 22 w 26"/>
                  <a:gd name="T1" fmla="*/ 1 h 18"/>
                  <a:gd name="T2" fmla="*/ 5 w 26"/>
                  <a:gd name="T3" fmla="*/ 14 h 18"/>
                  <a:gd name="T4" fmla="*/ 0 w 26"/>
                  <a:gd name="T5" fmla="*/ 11 h 18"/>
                  <a:gd name="T6" fmla="*/ 18 w 26"/>
                  <a:gd name="T7" fmla="*/ 0 h 18"/>
                  <a:gd name="T8" fmla="*/ 22 w 26"/>
                  <a:gd name="T9" fmla="*/ 1 h 18"/>
                  <a:gd name="T10" fmla="*/ 0 60000 65536"/>
                  <a:gd name="T11" fmla="*/ 0 60000 65536"/>
                  <a:gd name="T12" fmla="*/ 0 60000 65536"/>
                  <a:gd name="T13" fmla="*/ 0 60000 65536"/>
                  <a:gd name="T14" fmla="*/ 0 60000 65536"/>
                  <a:gd name="T15" fmla="*/ 0 w 26"/>
                  <a:gd name="T16" fmla="*/ 0 h 18"/>
                  <a:gd name="T17" fmla="*/ 26 w 26"/>
                  <a:gd name="T18" fmla="*/ 18 h 18"/>
                </a:gdLst>
                <a:ahLst/>
                <a:cxnLst>
                  <a:cxn ang="T10">
                    <a:pos x="T0" y="T1"/>
                  </a:cxn>
                  <a:cxn ang="T11">
                    <a:pos x="T2" y="T3"/>
                  </a:cxn>
                  <a:cxn ang="T12">
                    <a:pos x="T4" y="T5"/>
                  </a:cxn>
                  <a:cxn ang="T13">
                    <a:pos x="T6" y="T7"/>
                  </a:cxn>
                  <a:cxn ang="T14">
                    <a:pos x="T8" y="T9"/>
                  </a:cxn>
                </a:cxnLst>
                <a:rect l="T15" t="T16" r="T17" b="T18"/>
                <a:pathLst>
                  <a:path w="26" h="18">
                    <a:moveTo>
                      <a:pt x="25" y="1"/>
                    </a:moveTo>
                    <a:lnTo>
                      <a:pt x="5" y="17"/>
                    </a:lnTo>
                    <a:lnTo>
                      <a:pt x="0" y="14"/>
                    </a:lnTo>
                    <a:lnTo>
                      <a:pt x="21" y="0"/>
                    </a:lnTo>
                    <a:lnTo>
                      <a:pt x="25" y="1"/>
                    </a:lnTo>
                  </a:path>
                </a:pathLst>
              </a:custGeom>
              <a:solidFill>
                <a:srgbClr val="823838"/>
              </a:solidFill>
              <a:ln w="9525">
                <a:noFill/>
                <a:round/>
                <a:headEnd/>
                <a:tailEnd/>
              </a:ln>
            </p:spPr>
            <p:txBody>
              <a:bodyPr wrap="none" anchor="ctr"/>
              <a:lstStyle/>
              <a:p>
                <a:endParaRPr lang="en-US"/>
              </a:p>
            </p:txBody>
          </p:sp>
          <p:sp>
            <p:nvSpPr>
              <p:cNvPr id="15144" name="Freeform 43"/>
              <p:cNvSpPr>
                <a:spLocks noChangeArrowheads="1"/>
              </p:cNvSpPr>
              <p:nvPr/>
            </p:nvSpPr>
            <p:spPr bwMode="auto">
              <a:xfrm>
                <a:off x="13002" y="881"/>
                <a:ext cx="21" cy="20"/>
              </a:xfrm>
              <a:custGeom>
                <a:avLst/>
                <a:gdLst>
                  <a:gd name="T0" fmla="*/ 18 w 22"/>
                  <a:gd name="T1" fmla="*/ 2 h 21"/>
                  <a:gd name="T2" fmla="*/ 5 w 22"/>
                  <a:gd name="T3" fmla="*/ 17 h 21"/>
                  <a:gd name="T4" fmla="*/ 0 w 22"/>
                  <a:gd name="T5" fmla="*/ 14 h 21"/>
                  <a:gd name="T6" fmla="*/ 13 w 22"/>
                  <a:gd name="T7" fmla="*/ 0 h 21"/>
                  <a:gd name="T8" fmla="*/ 18 w 22"/>
                  <a:gd name="T9" fmla="*/ 2 h 21"/>
                  <a:gd name="T10" fmla="*/ 0 60000 65536"/>
                  <a:gd name="T11" fmla="*/ 0 60000 65536"/>
                  <a:gd name="T12" fmla="*/ 0 60000 65536"/>
                  <a:gd name="T13" fmla="*/ 0 60000 65536"/>
                  <a:gd name="T14" fmla="*/ 0 60000 65536"/>
                  <a:gd name="T15" fmla="*/ 0 w 22"/>
                  <a:gd name="T16" fmla="*/ 0 h 21"/>
                  <a:gd name="T17" fmla="*/ 22 w 22"/>
                  <a:gd name="T18" fmla="*/ 21 h 21"/>
                </a:gdLst>
                <a:ahLst/>
                <a:cxnLst>
                  <a:cxn ang="T10">
                    <a:pos x="T0" y="T1"/>
                  </a:cxn>
                  <a:cxn ang="T11">
                    <a:pos x="T2" y="T3"/>
                  </a:cxn>
                  <a:cxn ang="T12">
                    <a:pos x="T4" y="T5"/>
                  </a:cxn>
                  <a:cxn ang="T13">
                    <a:pos x="T6" y="T7"/>
                  </a:cxn>
                  <a:cxn ang="T14">
                    <a:pos x="T8" y="T9"/>
                  </a:cxn>
                </a:cxnLst>
                <a:rect l="T15" t="T16" r="T17" b="T18"/>
                <a:pathLst>
                  <a:path w="22" h="21">
                    <a:moveTo>
                      <a:pt x="21" y="2"/>
                    </a:moveTo>
                    <a:lnTo>
                      <a:pt x="5" y="20"/>
                    </a:lnTo>
                    <a:lnTo>
                      <a:pt x="0" y="17"/>
                    </a:lnTo>
                    <a:lnTo>
                      <a:pt x="16" y="0"/>
                    </a:lnTo>
                    <a:lnTo>
                      <a:pt x="21" y="2"/>
                    </a:lnTo>
                  </a:path>
                </a:pathLst>
              </a:custGeom>
              <a:solidFill>
                <a:srgbClr val="823838"/>
              </a:solidFill>
              <a:ln w="9525">
                <a:noFill/>
                <a:round/>
                <a:headEnd/>
                <a:tailEnd/>
              </a:ln>
            </p:spPr>
            <p:txBody>
              <a:bodyPr wrap="none" anchor="ctr"/>
              <a:lstStyle/>
              <a:p>
                <a:endParaRPr lang="en-US"/>
              </a:p>
            </p:txBody>
          </p:sp>
          <p:sp>
            <p:nvSpPr>
              <p:cNvPr id="15145" name="Freeform 44"/>
              <p:cNvSpPr>
                <a:spLocks noChangeArrowheads="1"/>
              </p:cNvSpPr>
              <p:nvPr/>
            </p:nvSpPr>
            <p:spPr bwMode="auto">
              <a:xfrm>
                <a:off x="13007" y="888"/>
                <a:ext cx="26" cy="17"/>
              </a:xfrm>
              <a:custGeom>
                <a:avLst/>
                <a:gdLst>
                  <a:gd name="T0" fmla="*/ 23 w 27"/>
                  <a:gd name="T1" fmla="*/ 1 h 18"/>
                  <a:gd name="T2" fmla="*/ 5 w 27"/>
                  <a:gd name="T3" fmla="*/ 14 h 18"/>
                  <a:gd name="T4" fmla="*/ 0 w 27"/>
                  <a:gd name="T5" fmla="*/ 12 h 18"/>
                  <a:gd name="T6" fmla="*/ 19 w 27"/>
                  <a:gd name="T7" fmla="*/ 0 h 18"/>
                  <a:gd name="T8" fmla="*/ 23 w 27"/>
                  <a:gd name="T9" fmla="*/ 1 h 18"/>
                  <a:gd name="T10" fmla="*/ 0 60000 65536"/>
                  <a:gd name="T11" fmla="*/ 0 60000 65536"/>
                  <a:gd name="T12" fmla="*/ 0 60000 65536"/>
                  <a:gd name="T13" fmla="*/ 0 60000 65536"/>
                  <a:gd name="T14" fmla="*/ 0 60000 65536"/>
                  <a:gd name="T15" fmla="*/ 0 w 27"/>
                  <a:gd name="T16" fmla="*/ 0 h 18"/>
                  <a:gd name="T17" fmla="*/ 27 w 27"/>
                  <a:gd name="T18" fmla="*/ 18 h 18"/>
                </a:gdLst>
                <a:ahLst/>
                <a:cxnLst>
                  <a:cxn ang="T10">
                    <a:pos x="T0" y="T1"/>
                  </a:cxn>
                  <a:cxn ang="T11">
                    <a:pos x="T2" y="T3"/>
                  </a:cxn>
                  <a:cxn ang="T12">
                    <a:pos x="T4" y="T5"/>
                  </a:cxn>
                  <a:cxn ang="T13">
                    <a:pos x="T6" y="T7"/>
                  </a:cxn>
                  <a:cxn ang="T14">
                    <a:pos x="T8" y="T9"/>
                  </a:cxn>
                </a:cxnLst>
                <a:rect l="T15" t="T16" r="T17" b="T18"/>
                <a:pathLst>
                  <a:path w="27" h="18">
                    <a:moveTo>
                      <a:pt x="26" y="1"/>
                    </a:moveTo>
                    <a:lnTo>
                      <a:pt x="5" y="17"/>
                    </a:lnTo>
                    <a:lnTo>
                      <a:pt x="0" y="15"/>
                    </a:lnTo>
                    <a:lnTo>
                      <a:pt x="22" y="0"/>
                    </a:lnTo>
                    <a:lnTo>
                      <a:pt x="26" y="1"/>
                    </a:lnTo>
                  </a:path>
                </a:pathLst>
              </a:custGeom>
              <a:solidFill>
                <a:srgbClr val="823838"/>
              </a:solidFill>
              <a:ln w="9525">
                <a:noFill/>
                <a:round/>
                <a:headEnd/>
                <a:tailEnd/>
              </a:ln>
            </p:spPr>
            <p:txBody>
              <a:bodyPr wrap="none" anchor="ctr"/>
              <a:lstStyle/>
              <a:p>
                <a:endParaRPr lang="en-US"/>
              </a:p>
            </p:txBody>
          </p:sp>
          <p:sp>
            <p:nvSpPr>
              <p:cNvPr id="15146" name="Freeform 45"/>
              <p:cNvSpPr>
                <a:spLocks noChangeArrowheads="1"/>
              </p:cNvSpPr>
              <p:nvPr/>
            </p:nvSpPr>
            <p:spPr bwMode="auto">
              <a:xfrm>
                <a:off x="13014" y="891"/>
                <a:ext cx="25" cy="15"/>
              </a:xfrm>
              <a:custGeom>
                <a:avLst/>
                <a:gdLst>
                  <a:gd name="T0" fmla="*/ 22 w 26"/>
                  <a:gd name="T1" fmla="*/ 2 h 16"/>
                  <a:gd name="T2" fmla="*/ 4 w 26"/>
                  <a:gd name="T3" fmla="*/ 12 h 16"/>
                  <a:gd name="T4" fmla="*/ 0 w 26"/>
                  <a:gd name="T5" fmla="*/ 12 h 16"/>
                  <a:gd name="T6" fmla="*/ 18 w 26"/>
                  <a:gd name="T7" fmla="*/ 0 h 16"/>
                  <a:gd name="T8" fmla="*/ 22 w 26"/>
                  <a:gd name="T9" fmla="*/ 2 h 16"/>
                  <a:gd name="T10" fmla="*/ 0 60000 65536"/>
                  <a:gd name="T11" fmla="*/ 0 60000 65536"/>
                  <a:gd name="T12" fmla="*/ 0 60000 65536"/>
                  <a:gd name="T13" fmla="*/ 0 60000 65536"/>
                  <a:gd name="T14" fmla="*/ 0 60000 65536"/>
                  <a:gd name="T15" fmla="*/ 0 w 26"/>
                  <a:gd name="T16" fmla="*/ 0 h 16"/>
                  <a:gd name="T17" fmla="*/ 26 w 26"/>
                  <a:gd name="T18" fmla="*/ 16 h 16"/>
                </a:gdLst>
                <a:ahLst/>
                <a:cxnLst>
                  <a:cxn ang="T10">
                    <a:pos x="T0" y="T1"/>
                  </a:cxn>
                  <a:cxn ang="T11">
                    <a:pos x="T2" y="T3"/>
                  </a:cxn>
                  <a:cxn ang="T12">
                    <a:pos x="T4" y="T5"/>
                  </a:cxn>
                  <a:cxn ang="T13">
                    <a:pos x="T6" y="T7"/>
                  </a:cxn>
                  <a:cxn ang="T14">
                    <a:pos x="T8" y="T9"/>
                  </a:cxn>
                </a:cxnLst>
                <a:rect l="T15" t="T16" r="T17" b="T18"/>
                <a:pathLst>
                  <a:path w="26" h="16">
                    <a:moveTo>
                      <a:pt x="25" y="2"/>
                    </a:moveTo>
                    <a:lnTo>
                      <a:pt x="4" y="15"/>
                    </a:lnTo>
                    <a:lnTo>
                      <a:pt x="0" y="15"/>
                    </a:lnTo>
                    <a:lnTo>
                      <a:pt x="21" y="0"/>
                    </a:lnTo>
                    <a:lnTo>
                      <a:pt x="25" y="2"/>
                    </a:lnTo>
                  </a:path>
                </a:pathLst>
              </a:custGeom>
              <a:solidFill>
                <a:srgbClr val="823838"/>
              </a:solidFill>
              <a:ln w="9525">
                <a:noFill/>
                <a:round/>
                <a:headEnd/>
                <a:tailEnd/>
              </a:ln>
            </p:spPr>
            <p:txBody>
              <a:bodyPr wrap="none" anchor="ctr"/>
              <a:lstStyle/>
              <a:p>
                <a:endParaRPr lang="en-US"/>
              </a:p>
            </p:txBody>
          </p:sp>
          <p:sp>
            <p:nvSpPr>
              <p:cNvPr id="15147" name="Freeform 46"/>
              <p:cNvSpPr>
                <a:spLocks noChangeArrowheads="1"/>
              </p:cNvSpPr>
              <p:nvPr/>
            </p:nvSpPr>
            <p:spPr bwMode="auto">
              <a:xfrm>
                <a:off x="13021" y="896"/>
                <a:ext cx="26" cy="16"/>
              </a:xfrm>
              <a:custGeom>
                <a:avLst/>
                <a:gdLst>
                  <a:gd name="T0" fmla="*/ 23 w 27"/>
                  <a:gd name="T1" fmla="*/ 1 h 17"/>
                  <a:gd name="T2" fmla="*/ 5 w 27"/>
                  <a:gd name="T3" fmla="*/ 13 h 17"/>
                  <a:gd name="T4" fmla="*/ 0 w 27"/>
                  <a:gd name="T5" fmla="*/ 12 h 17"/>
                  <a:gd name="T6" fmla="*/ 18 w 27"/>
                  <a:gd name="T7" fmla="*/ 0 h 17"/>
                  <a:gd name="T8" fmla="*/ 23 w 27"/>
                  <a:gd name="T9" fmla="*/ 1 h 17"/>
                  <a:gd name="T10" fmla="*/ 0 60000 65536"/>
                  <a:gd name="T11" fmla="*/ 0 60000 65536"/>
                  <a:gd name="T12" fmla="*/ 0 60000 65536"/>
                  <a:gd name="T13" fmla="*/ 0 60000 65536"/>
                  <a:gd name="T14" fmla="*/ 0 60000 65536"/>
                  <a:gd name="T15" fmla="*/ 0 w 27"/>
                  <a:gd name="T16" fmla="*/ 0 h 17"/>
                  <a:gd name="T17" fmla="*/ 27 w 27"/>
                  <a:gd name="T18" fmla="*/ 17 h 17"/>
                </a:gdLst>
                <a:ahLst/>
                <a:cxnLst>
                  <a:cxn ang="T10">
                    <a:pos x="T0" y="T1"/>
                  </a:cxn>
                  <a:cxn ang="T11">
                    <a:pos x="T2" y="T3"/>
                  </a:cxn>
                  <a:cxn ang="T12">
                    <a:pos x="T4" y="T5"/>
                  </a:cxn>
                  <a:cxn ang="T13">
                    <a:pos x="T6" y="T7"/>
                  </a:cxn>
                  <a:cxn ang="T14">
                    <a:pos x="T8" y="T9"/>
                  </a:cxn>
                </a:cxnLst>
                <a:rect l="T15" t="T16" r="T17" b="T18"/>
                <a:pathLst>
                  <a:path w="27" h="17">
                    <a:moveTo>
                      <a:pt x="26" y="1"/>
                    </a:moveTo>
                    <a:lnTo>
                      <a:pt x="5" y="16"/>
                    </a:lnTo>
                    <a:lnTo>
                      <a:pt x="0" y="15"/>
                    </a:lnTo>
                    <a:lnTo>
                      <a:pt x="21" y="0"/>
                    </a:lnTo>
                    <a:lnTo>
                      <a:pt x="26" y="1"/>
                    </a:lnTo>
                  </a:path>
                </a:pathLst>
              </a:custGeom>
              <a:solidFill>
                <a:srgbClr val="823838"/>
              </a:solidFill>
              <a:ln w="9525">
                <a:noFill/>
                <a:round/>
                <a:headEnd/>
                <a:tailEnd/>
              </a:ln>
            </p:spPr>
            <p:txBody>
              <a:bodyPr wrap="none" anchor="ctr"/>
              <a:lstStyle/>
              <a:p>
                <a:endParaRPr lang="en-US"/>
              </a:p>
            </p:txBody>
          </p:sp>
          <p:sp>
            <p:nvSpPr>
              <p:cNvPr id="15148" name="Freeform 47"/>
              <p:cNvSpPr>
                <a:spLocks noChangeArrowheads="1"/>
              </p:cNvSpPr>
              <p:nvPr/>
            </p:nvSpPr>
            <p:spPr bwMode="auto">
              <a:xfrm>
                <a:off x="12914" y="903"/>
                <a:ext cx="51" cy="9"/>
              </a:xfrm>
              <a:custGeom>
                <a:avLst/>
                <a:gdLst>
                  <a:gd name="T0" fmla="*/ 0 w 52"/>
                  <a:gd name="T1" fmla="*/ 2 h 10"/>
                  <a:gd name="T2" fmla="*/ 0 w 52"/>
                  <a:gd name="T3" fmla="*/ 5 h 10"/>
                  <a:gd name="T4" fmla="*/ 0 w 52"/>
                  <a:gd name="T5" fmla="*/ 5 h 10"/>
                  <a:gd name="T6" fmla="*/ 0 w 52"/>
                  <a:gd name="T7" fmla="*/ 5 h 10"/>
                  <a:gd name="T8" fmla="*/ 2 w 52"/>
                  <a:gd name="T9" fmla="*/ 5 h 10"/>
                  <a:gd name="T10" fmla="*/ 2 w 52"/>
                  <a:gd name="T11" fmla="*/ 5 h 10"/>
                  <a:gd name="T12" fmla="*/ 7 w 52"/>
                  <a:gd name="T13" fmla="*/ 5 h 10"/>
                  <a:gd name="T14" fmla="*/ 11 w 52"/>
                  <a:gd name="T15" fmla="*/ 5 h 10"/>
                  <a:gd name="T16" fmla="*/ 16 w 52"/>
                  <a:gd name="T17" fmla="*/ 6 h 10"/>
                  <a:gd name="T18" fmla="*/ 23 w 52"/>
                  <a:gd name="T19" fmla="*/ 6 h 10"/>
                  <a:gd name="T20" fmla="*/ 26 w 52"/>
                  <a:gd name="T21" fmla="*/ 6 h 10"/>
                  <a:gd name="T22" fmla="*/ 31 w 52"/>
                  <a:gd name="T23" fmla="*/ 5 h 10"/>
                  <a:gd name="T24" fmla="*/ 37 w 52"/>
                  <a:gd name="T25" fmla="*/ 5 h 10"/>
                  <a:gd name="T26" fmla="*/ 41 w 52"/>
                  <a:gd name="T27" fmla="*/ 5 h 10"/>
                  <a:gd name="T28" fmla="*/ 44 w 52"/>
                  <a:gd name="T29" fmla="*/ 5 h 10"/>
                  <a:gd name="T30" fmla="*/ 48 w 52"/>
                  <a:gd name="T31" fmla="*/ 5 h 10"/>
                  <a:gd name="T32" fmla="*/ 48 w 52"/>
                  <a:gd name="T33" fmla="*/ 5 h 10"/>
                  <a:gd name="T34" fmla="*/ 48 w 52"/>
                  <a:gd name="T35" fmla="*/ 5 h 10"/>
                  <a:gd name="T36" fmla="*/ 48 w 52"/>
                  <a:gd name="T37" fmla="*/ 0 h 10"/>
                  <a:gd name="T38" fmla="*/ 48 w 52"/>
                  <a:gd name="T39" fmla="*/ 0 h 10"/>
                  <a:gd name="T40" fmla="*/ 46 w 52"/>
                  <a:gd name="T41" fmla="*/ 0 h 10"/>
                  <a:gd name="T42" fmla="*/ 44 w 52"/>
                  <a:gd name="T43" fmla="*/ 2 h 10"/>
                  <a:gd name="T44" fmla="*/ 39 w 52"/>
                  <a:gd name="T45" fmla="*/ 2 h 10"/>
                  <a:gd name="T46" fmla="*/ 34 w 52"/>
                  <a:gd name="T47" fmla="*/ 3 h 10"/>
                  <a:gd name="T48" fmla="*/ 30 w 52"/>
                  <a:gd name="T49" fmla="*/ 5 h 10"/>
                  <a:gd name="T50" fmla="*/ 26 w 52"/>
                  <a:gd name="T51" fmla="*/ 5 h 10"/>
                  <a:gd name="T52" fmla="*/ 23 w 52"/>
                  <a:gd name="T53" fmla="*/ 5 h 10"/>
                  <a:gd name="T54" fmla="*/ 18 w 52"/>
                  <a:gd name="T55" fmla="*/ 3 h 10"/>
                  <a:gd name="T56" fmla="*/ 14 w 52"/>
                  <a:gd name="T57" fmla="*/ 3 h 10"/>
                  <a:gd name="T58" fmla="*/ 10 w 52"/>
                  <a:gd name="T59" fmla="*/ 3 h 10"/>
                  <a:gd name="T60" fmla="*/ 7 w 52"/>
                  <a:gd name="T61" fmla="*/ 2 h 10"/>
                  <a:gd name="T62" fmla="*/ 2 w 52"/>
                  <a:gd name="T63" fmla="*/ 2 h 10"/>
                  <a:gd name="T64" fmla="*/ 2 w 52"/>
                  <a:gd name="T65" fmla="*/ 2 h 10"/>
                  <a:gd name="T66" fmla="*/ 0 w 52"/>
                  <a:gd name="T67" fmla="*/ 2 h 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2"/>
                  <a:gd name="T103" fmla="*/ 0 h 10"/>
                  <a:gd name="T104" fmla="*/ 52 w 52"/>
                  <a:gd name="T105" fmla="*/ 10 h 1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2" h="10">
                    <a:moveTo>
                      <a:pt x="0" y="2"/>
                    </a:moveTo>
                    <a:lnTo>
                      <a:pt x="0" y="6"/>
                    </a:lnTo>
                    <a:lnTo>
                      <a:pt x="2" y="6"/>
                    </a:lnTo>
                    <a:lnTo>
                      <a:pt x="2" y="7"/>
                    </a:lnTo>
                    <a:lnTo>
                      <a:pt x="7" y="8"/>
                    </a:lnTo>
                    <a:lnTo>
                      <a:pt x="11" y="8"/>
                    </a:lnTo>
                    <a:lnTo>
                      <a:pt x="16" y="9"/>
                    </a:lnTo>
                    <a:lnTo>
                      <a:pt x="23" y="9"/>
                    </a:lnTo>
                    <a:lnTo>
                      <a:pt x="28" y="9"/>
                    </a:lnTo>
                    <a:lnTo>
                      <a:pt x="34" y="8"/>
                    </a:lnTo>
                    <a:lnTo>
                      <a:pt x="40" y="8"/>
                    </a:lnTo>
                    <a:lnTo>
                      <a:pt x="44" y="7"/>
                    </a:lnTo>
                    <a:lnTo>
                      <a:pt x="47" y="6"/>
                    </a:lnTo>
                    <a:lnTo>
                      <a:pt x="51" y="6"/>
                    </a:lnTo>
                    <a:lnTo>
                      <a:pt x="51" y="0"/>
                    </a:lnTo>
                    <a:lnTo>
                      <a:pt x="49" y="0"/>
                    </a:lnTo>
                    <a:lnTo>
                      <a:pt x="47" y="2"/>
                    </a:lnTo>
                    <a:lnTo>
                      <a:pt x="42" y="2"/>
                    </a:lnTo>
                    <a:lnTo>
                      <a:pt x="37" y="3"/>
                    </a:lnTo>
                    <a:lnTo>
                      <a:pt x="33" y="6"/>
                    </a:lnTo>
                    <a:lnTo>
                      <a:pt x="28" y="6"/>
                    </a:lnTo>
                    <a:lnTo>
                      <a:pt x="23" y="6"/>
                    </a:lnTo>
                    <a:lnTo>
                      <a:pt x="18" y="3"/>
                    </a:lnTo>
                    <a:lnTo>
                      <a:pt x="14" y="3"/>
                    </a:lnTo>
                    <a:lnTo>
                      <a:pt x="10" y="3"/>
                    </a:lnTo>
                    <a:lnTo>
                      <a:pt x="7" y="2"/>
                    </a:lnTo>
                    <a:lnTo>
                      <a:pt x="2" y="2"/>
                    </a:lnTo>
                    <a:lnTo>
                      <a:pt x="0" y="2"/>
                    </a:lnTo>
                  </a:path>
                </a:pathLst>
              </a:custGeom>
              <a:solidFill>
                <a:srgbClr val="823838"/>
              </a:solidFill>
              <a:ln w="9525">
                <a:noFill/>
                <a:round/>
                <a:headEnd/>
                <a:tailEnd/>
              </a:ln>
            </p:spPr>
            <p:txBody>
              <a:bodyPr wrap="none" anchor="ctr"/>
              <a:lstStyle/>
              <a:p>
                <a:endParaRPr lang="en-US"/>
              </a:p>
            </p:txBody>
          </p:sp>
          <p:sp>
            <p:nvSpPr>
              <p:cNvPr id="15149" name="Freeform 48"/>
              <p:cNvSpPr>
                <a:spLocks noChangeArrowheads="1"/>
              </p:cNvSpPr>
              <p:nvPr/>
            </p:nvSpPr>
            <p:spPr bwMode="auto">
              <a:xfrm>
                <a:off x="12914" y="897"/>
                <a:ext cx="51" cy="8"/>
              </a:xfrm>
              <a:custGeom>
                <a:avLst/>
                <a:gdLst>
                  <a:gd name="T0" fmla="*/ 0 w 52"/>
                  <a:gd name="T1" fmla="*/ 0 h 9"/>
                  <a:gd name="T2" fmla="*/ 0 w 52"/>
                  <a:gd name="T3" fmla="*/ 4 h 9"/>
                  <a:gd name="T4" fmla="*/ 0 w 52"/>
                  <a:gd name="T5" fmla="*/ 4 h 9"/>
                  <a:gd name="T6" fmla="*/ 0 w 52"/>
                  <a:gd name="T7" fmla="*/ 4 h 9"/>
                  <a:gd name="T8" fmla="*/ 2 w 52"/>
                  <a:gd name="T9" fmla="*/ 4 h 9"/>
                  <a:gd name="T10" fmla="*/ 2 w 52"/>
                  <a:gd name="T11" fmla="*/ 4 h 9"/>
                  <a:gd name="T12" fmla="*/ 7 w 52"/>
                  <a:gd name="T13" fmla="*/ 4 h 9"/>
                  <a:gd name="T14" fmla="*/ 11 w 52"/>
                  <a:gd name="T15" fmla="*/ 4 h 9"/>
                  <a:gd name="T16" fmla="*/ 16 w 52"/>
                  <a:gd name="T17" fmla="*/ 5 h 9"/>
                  <a:gd name="T18" fmla="*/ 23 w 52"/>
                  <a:gd name="T19" fmla="*/ 5 h 9"/>
                  <a:gd name="T20" fmla="*/ 26 w 52"/>
                  <a:gd name="T21" fmla="*/ 5 h 9"/>
                  <a:gd name="T22" fmla="*/ 31 w 52"/>
                  <a:gd name="T23" fmla="*/ 4 h 9"/>
                  <a:gd name="T24" fmla="*/ 37 w 52"/>
                  <a:gd name="T25" fmla="*/ 4 h 9"/>
                  <a:gd name="T26" fmla="*/ 41 w 52"/>
                  <a:gd name="T27" fmla="*/ 4 h 9"/>
                  <a:gd name="T28" fmla="*/ 44 w 52"/>
                  <a:gd name="T29" fmla="*/ 4 h 9"/>
                  <a:gd name="T30" fmla="*/ 48 w 52"/>
                  <a:gd name="T31" fmla="*/ 4 h 9"/>
                  <a:gd name="T32" fmla="*/ 48 w 52"/>
                  <a:gd name="T33" fmla="*/ 4 h 9"/>
                  <a:gd name="T34" fmla="*/ 48 w 52"/>
                  <a:gd name="T35" fmla="*/ 4 h 9"/>
                  <a:gd name="T36" fmla="*/ 48 w 52"/>
                  <a:gd name="T37" fmla="*/ 0 h 9"/>
                  <a:gd name="T38" fmla="*/ 48 w 52"/>
                  <a:gd name="T39" fmla="*/ 0 h 9"/>
                  <a:gd name="T40" fmla="*/ 46 w 52"/>
                  <a:gd name="T41" fmla="*/ 0 h 9"/>
                  <a:gd name="T42" fmla="*/ 44 w 52"/>
                  <a:gd name="T43" fmla="*/ 0 h 9"/>
                  <a:gd name="T44" fmla="*/ 39 w 52"/>
                  <a:gd name="T45" fmla="*/ 1 h 9"/>
                  <a:gd name="T46" fmla="*/ 34 w 52"/>
                  <a:gd name="T47" fmla="*/ 4 h 9"/>
                  <a:gd name="T48" fmla="*/ 30 w 52"/>
                  <a:gd name="T49" fmla="*/ 4 h 9"/>
                  <a:gd name="T50" fmla="*/ 26 w 52"/>
                  <a:gd name="T51" fmla="*/ 4 h 9"/>
                  <a:gd name="T52" fmla="*/ 23 w 52"/>
                  <a:gd name="T53" fmla="*/ 4 h 9"/>
                  <a:gd name="T54" fmla="*/ 18 w 52"/>
                  <a:gd name="T55" fmla="*/ 4 h 9"/>
                  <a:gd name="T56" fmla="*/ 14 w 52"/>
                  <a:gd name="T57" fmla="*/ 1 h 9"/>
                  <a:gd name="T58" fmla="*/ 10 w 52"/>
                  <a:gd name="T59" fmla="*/ 1 h 9"/>
                  <a:gd name="T60" fmla="*/ 7 w 52"/>
                  <a:gd name="T61" fmla="*/ 1 h 9"/>
                  <a:gd name="T62" fmla="*/ 2 w 52"/>
                  <a:gd name="T63" fmla="*/ 0 h 9"/>
                  <a:gd name="T64" fmla="*/ 2 w 52"/>
                  <a:gd name="T65" fmla="*/ 0 h 9"/>
                  <a:gd name="T66" fmla="*/ 0 w 52"/>
                  <a:gd name="T67" fmla="*/ 0 h 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2"/>
                  <a:gd name="T103" fmla="*/ 0 h 9"/>
                  <a:gd name="T104" fmla="*/ 52 w 52"/>
                  <a:gd name="T105" fmla="*/ 9 h 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2" h="9">
                    <a:moveTo>
                      <a:pt x="0" y="0"/>
                    </a:moveTo>
                    <a:lnTo>
                      <a:pt x="0" y="4"/>
                    </a:lnTo>
                    <a:lnTo>
                      <a:pt x="2" y="5"/>
                    </a:lnTo>
                    <a:lnTo>
                      <a:pt x="7" y="6"/>
                    </a:lnTo>
                    <a:lnTo>
                      <a:pt x="11" y="6"/>
                    </a:lnTo>
                    <a:lnTo>
                      <a:pt x="16" y="8"/>
                    </a:lnTo>
                    <a:lnTo>
                      <a:pt x="23" y="8"/>
                    </a:lnTo>
                    <a:lnTo>
                      <a:pt x="28" y="8"/>
                    </a:lnTo>
                    <a:lnTo>
                      <a:pt x="34" y="6"/>
                    </a:lnTo>
                    <a:lnTo>
                      <a:pt x="40" y="6"/>
                    </a:lnTo>
                    <a:lnTo>
                      <a:pt x="44" y="5"/>
                    </a:lnTo>
                    <a:lnTo>
                      <a:pt x="47" y="5"/>
                    </a:lnTo>
                    <a:lnTo>
                      <a:pt x="51" y="4"/>
                    </a:lnTo>
                    <a:lnTo>
                      <a:pt x="51" y="0"/>
                    </a:lnTo>
                    <a:lnTo>
                      <a:pt x="49" y="0"/>
                    </a:lnTo>
                    <a:lnTo>
                      <a:pt x="47" y="0"/>
                    </a:lnTo>
                    <a:lnTo>
                      <a:pt x="42" y="1"/>
                    </a:lnTo>
                    <a:lnTo>
                      <a:pt x="37" y="4"/>
                    </a:lnTo>
                    <a:lnTo>
                      <a:pt x="33" y="4"/>
                    </a:lnTo>
                    <a:lnTo>
                      <a:pt x="28" y="4"/>
                    </a:lnTo>
                    <a:lnTo>
                      <a:pt x="23" y="4"/>
                    </a:lnTo>
                    <a:lnTo>
                      <a:pt x="18" y="4"/>
                    </a:lnTo>
                    <a:lnTo>
                      <a:pt x="14" y="1"/>
                    </a:lnTo>
                    <a:lnTo>
                      <a:pt x="10" y="1"/>
                    </a:lnTo>
                    <a:lnTo>
                      <a:pt x="7" y="1"/>
                    </a:lnTo>
                    <a:lnTo>
                      <a:pt x="2" y="0"/>
                    </a:lnTo>
                    <a:lnTo>
                      <a:pt x="0" y="0"/>
                    </a:lnTo>
                  </a:path>
                </a:pathLst>
              </a:custGeom>
              <a:solidFill>
                <a:srgbClr val="823838"/>
              </a:solidFill>
              <a:ln w="9525">
                <a:noFill/>
                <a:round/>
                <a:headEnd/>
                <a:tailEnd/>
              </a:ln>
            </p:spPr>
            <p:txBody>
              <a:bodyPr wrap="none" anchor="ctr"/>
              <a:lstStyle/>
              <a:p>
                <a:endParaRPr lang="en-US"/>
              </a:p>
            </p:txBody>
          </p:sp>
          <p:sp>
            <p:nvSpPr>
              <p:cNvPr id="15150" name="Freeform 49"/>
              <p:cNvSpPr>
                <a:spLocks noChangeArrowheads="1"/>
              </p:cNvSpPr>
              <p:nvPr/>
            </p:nvSpPr>
            <p:spPr bwMode="auto">
              <a:xfrm>
                <a:off x="12914" y="891"/>
                <a:ext cx="51" cy="7"/>
              </a:xfrm>
              <a:custGeom>
                <a:avLst/>
                <a:gdLst>
                  <a:gd name="T0" fmla="*/ 0 w 52"/>
                  <a:gd name="T1" fmla="*/ 0 h 8"/>
                  <a:gd name="T2" fmla="*/ 0 w 52"/>
                  <a:gd name="T3" fmla="*/ 3 h 8"/>
                  <a:gd name="T4" fmla="*/ 0 w 52"/>
                  <a:gd name="T5" fmla="*/ 3 h 8"/>
                  <a:gd name="T6" fmla="*/ 0 w 52"/>
                  <a:gd name="T7" fmla="*/ 3 h 8"/>
                  <a:gd name="T8" fmla="*/ 2 w 52"/>
                  <a:gd name="T9" fmla="*/ 4 h 8"/>
                  <a:gd name="T10" fmla="*/ 2 w 52"/>
                  <a:gd name="T11" fmla="*/ 4 h 8"/>
                  <a:gd name="T12" fmla="*/ 7 w 52"/>
                  <a:gd name="T13" fmla="*/ 4 h 8"/>
                  <a:gd name="T14" fmla="*/ 11 w 52"/>
                  <a:gd name="T15" fmla="*/ 4 h 8"/>
                  <a:gd name="T16" fmla="*/ 16 w 52"/>
                  <a:gd name="T17" fmla="*/ 4 h 8"/>
                  <a:gd name="T18" fmla="*/ 23 w 52"/>
                  <a:gd name="T19" fmla="*/ 4 h 8"/>
                  <a:gd name="T20" fmla="*/ 26 w 52"/>
                  <a:gd name="T21" fmla="*/ 4 h 8"/>
                  <a:gd name="T22" fmla="*/ 31 w 52"/>
                  <a:gd name="T23" fmla="*/ 4 h 8"/>
                  <a:gd name="T24" fmla="*/ 37 w 52"/>
                  <a:gd name="T25" fmla="*/ 4 h 8"/>
                  <a:gd name="T26" fmla="*/ 41 w 52"/>
                  <a:gd name="T27" fmla="*/ 4 h 8"/>
                  <a:gd name="T28" fmla="*/ 44 w 52"/>
                  <a:gd name="T29" fmla="*/ 4 h 8"/>
                  <a:gd name="T30" fmla="*/ 48 w 52"/>
                  <a:gd name="T31" fmla="*/ 3 h 8"/>
                  <a:gd name="T32" fmla="*/ 48 w 52"/>
                  <a:gd name="T33" fmla="*/ 3 h 8"/>
                  <a:gd name="T34" fmla="*/ 48 w 52"/>
                  <a:gd name="T35" fmla="*/ 3 h 8"/>
                  <a:gd name="T36" fmla="*/ 48 w 52"/>
                  <a:gd name="T37" fmla="*/ 0 h 8"/>
                  <a:gd name="T38" fmla="*/ 48 w 52"/>
                  <a:gd name="T39" fmla="*/ 0 h 8"/>
                  <a:gd name="T40" fmla="*/ 46 w 52"/>
                  <a:gd name="T41" fmla="*/ 0 h 8"/>
                  <a:gd name="T42" fmla="*/ 44 w 52"/>
                  <a:gd name="T43" fmla="*/ 2 h 8"/>
                  <a:gd name="T44" fmla="*/ 39 w 52"/>
                  <a:gd name="T45" fmla="*/ 2 h 8"/>
                  <a:gd name="T46" fmla="*/ 34 w 52"/>
                  <a:gd name="T47" fmla="*/ 3 h 8"/>
                  <a:gd name="T48" fmla="*/ 30 w 52"/>
                  <a:gd name="T49" fmla="*/ 3 h 8"/>
                  <a:gd name="T50" fmla="*/ 26 w 52"/>
                  <a:gd name="T51" fmla="*/ 3 h 8"/>
                  <a:gd name="T52" fmla="*/ 23 w 52"/>
                  <a:gd name="T53" fmla="*/ 3 h 8"/>
                  <a:gd name="T54" fmla="*/ 18 w 52"/>
                  <a:gd name="T55" fmla="*/ 3 h 8"/>
                  <a:gd name="T56" fmla="*/ 14 w 52"/>
                  <a:gd name="T57" fmla="*/ 3 h 8"/>
                  <a:gd name="T58" fmla="*/ 10 w 52"/>
                  <a:gd name="T59" fmla="*/ 2 h 8"/>
                  <a:gd name="T60" fmla="*/ 7 w 52"/>
                  <a:gd name="T61" fmla="*/ 2 h 8"/>
                  <a:gd name="T62" fmla="*/ 2 w 52"/>
                  <a:gd name="T63" fmla="*/ 2 h 8"/>
                  <a:gd name="T64" fmla="*/ 2 w 52"/>
                  <a:gd name="T65" fmla="*/ 2 h 8"/>
                  <a:gd name="T66" fmla="*/ 0 w 52"/>
                  <a:gd name="T67" fmla="*/ 0 h 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2"/>
                  <a:gd name="T103" fmla="*/ 0 h 8"/>
                  <a:gd name="T104" fmla="*/ 52 w 52"/>
                  <a:gd name="T105" fmla="*/ 8 h 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2" h="8">
                    <a:moveTo>
                      <a:pt x="0" y="0"/>
                    </a:moveTo>
                    <a:lnTo>
                      <a:pt x="0" y="3"/>
                    </a:lnTo>
                    <a:lnTo>
                      <a:pt x="2" y="5"/>
                    </a:lnTo>
                    <a:lnTo>
                      <a:pt x="7" y="6"/>
                    </a:lnTo>
                    <a:lnTo>
                      <a:pt x="11" y="6"/>
                    </a:lnTo>
                    <a:lnTo>
                      <a:pt x="16" y="7"/>
                    </a:lnTo>
                    <a:lnTo>
                      <a:pt x="23" y="7"/>
                    </a:lnTo>
                    <a:lnTo>
                      <a:pt x="28" y="7"/>
                    </a:lnTo>
                    <a:lnTo>
                      <a:pt x="34" y="6"/>
                    </a:lnTo>
                    <a:lnTo>
                      <a:pt x="40" y="6"/>
                    </a:lnTo>
                    <a:lnTo>
                      <a:pt x="44" y="5"/>
                    </a:lnTo>
                    <a:lnTo>
                      <a:pt x="47" y="5"/>
                    </a:lnTo>
                    <a:lnTo>
                      <a:pt x="51" y="3"/>
                    </a:lnTo>
                    <a:lnTo>
                      <a:pt x="51" y="0"/>
                    </a:lnTo>
                    <a:lnTo>
                      <a:pt x="49" y="0"/>
                    </a:lnTo>
                    <a:lnTo>
                      <a:pt x="47" y="2"/>
                    </a:lnTo>
                    <a:lnTo>
                      <a:pt x="42" y="2"/>
                    </a:lnTo>
                    <a:lnTo>
                      <a:pt x="37" y="3"/>
                    </a:lnTo>
                    <a:lnTo>
                      <a:pt x="33" y="3"/>
                    </a:lnTo>
                    <a:lnTo>
                      <a:pt x="28" y="3"/>
                    </a:lnTo>
                    <a:lnTo>
                      <a:pt x="23" y="3"/>
                    </a:lnTo>
                    <a:lnTo>
                      <a:pt x="18" y="3"/>
                    </a:lnTo>
                    <a:lnTo>
                      <a:pt x="14" y="3"/>
                    </a:lnTo>
                    <a:lnTo>
                      <a:pt x="10" y="2"/>
                    </a:lnTo>
                    <a:lnTo>
                      <a:pt x="7" y="2"/>
                    </a:lnTo>
                    <a:lnTo>
                      <a:pt x="2" y="2"/>
                    </a:lnTo>
                    <a:lnTo>
                      <a:pt x="0" y="0"/>
                    </a:lnTo>
                  </a:path>
                </a:pathLst>
              </a:custGeom>
              <a:solidFill>
                <a:srgbClr val="823838"/>
              </a:solidFill>
              <a:ln w="9525">
                <a:noFill/>
                <a:round/>
                <a:headEnd/>
                <a:tailEnd/>
              </a:ln>
            </p:spPr>
            <p:txBody>
              <a:bodyPr wrap="none" anchor="ctr"/>
              <a:lstStyle/>
              <a:p>
                <a:endParaRPr lang="en-US"/>
              </a:p>
            </p:txBody>
          </p:sp>
          <p:sp>
            <p:nvSpPr>
              <p:cNvPr id="15151" name="Freeform 50"/>
              <p:cNvSpPr>
                <a:spLocks noChangeArrowheads="1"/>
              </p:cNvSpPr>
              <p:nvPr/>
            </p:nvSpPr>
            <p:spPr bwMode="auto">
              <a:xfrm>
                <a:off x="12914" y="851"/>
                <a:ext cx="51" cy="8"/>
              </a:xfrm>
              <a:custGeom>
                <a:avLst/>
                <a:gdLst>
                  <a:gd name="T0" fmla="*/ 0 w 52"/>
                  <a:gd name="T1" fmla="*/ 0 h 9"/>
                  <a:gd name="T2" fmla="*/ 0 w 52"/>
                  <a:gd name="T3" fmla="*/ 3 h 9"/>
                  <a:gd name="T4" fmla="*/ 0 w 52"/>
                  <a:gd name="T5" fmla="*/ 3 h 9"/>
                  <a:gd name="T6" fmla="*/ 0 w 52"/>
                  <a:gd name="T7" fmla="*/ 3 h 9"/>
                  <a:gd name="T8" fmla="*/ 2 w 52"/>
                  <a:gd name="T9" fmla="*/ 4 h 9"/>
                  <a:gd name="T10" fmla="*/ 2 w 52"/>
                  <a:gd name="T11" fmla="*/ 4 h 9"/>
                  <a:gd name="T12" fmla="*/ 7 w 52"/>
                  <a:gd name="T13" fmla="*/ 4 h 9"/>
                  <a:gd name="T14" fmla="*/ 11 w 52"/>
                  <a:gd name="T15" fmla="*/ 4 h 9"/>
                  <a:gd name="T16" fmla="*/ 16 w 52"/>
                  <a:gd name="T17" fmla="*/ 5 h 9"/>
                  <a:gd name="T18" fmla="*/ 23 w 52"/>
                  <a:gd name="T19" fmla="*/ 5 h 9"/>
                  <a:gd name="T20" fmla="*/ 26 w 52"/>
                  <a:gd name="T21" fmla="*/ 5 h 9"/>
                  <a:gd name="T22" fmla="*/ 31 w 52"/>
                  <a:gd name="T23" fmla="*/ 4 h 9"/>
                  <a:gd name="T24" fmla="*/ 37 w 52"/>
                  <a:gd name="T25" fmla="*/ 4 h 9"/>
                  <a:gd name="T26" fmla="*/ 41 w 52"/>
                  <a:gd name="T27" fmla="*/ 4 h 9"/>
                  <a:gd name="T28" fmla="*/ 44 w 52"/>
                  <a:gd name="T29" fmla="*/ 4 h 9"/>
                  <a:gd name="T30" fmla="*/ 48 w 52"/>
                  <a:gd name="T31" fmla="*/ 3 h 9"/>
                  <a:gd name="T32" fmla="*/ 48 w 52"/>
                  <a:gd name="T33" fmla="*/ 3 h 9"/>
                  <a:gd name="T34" fmla="*/ 48 w 52"/>
                  <a:gd name="T35" fmla="*/ 3 h 9"/>
                  <a:gd name="T36" fmla="*/ 48 w 52"/>
                  <a:gd name="T37" fmla="*/ 0 h 9"/>
                  <a:gd name="T38" fmla="*/ 48 w 52"/>
                  <a:gd name="T39" fmla="*/ 0 h 9"/>
                  <a:gd name="T40" fmla="*/ 46 w 52"/>
                  <a:gd name="T41" fmla="*/ 0 h 9"/>
                  <a:gd name="T42" fmla="*/ 44 w 52"/>
                  <a:gd name="T43" fmla="*/ 2 h 9"/>
                  <a:gd name="T44" fmla="*/ 39 w 52"/>
                  <a:gd name="T45" fmla="*/ 2 h 9"/>
                  <a:gd name="T46" fmla="*/ 34 w 52"/>
                  <a:gd name="T47" fmla="*/ 3 h 9"/>
                  <a:gd name="T48" fmla="*/ 30 w 52"/>
                  <a:gd name="T49" fmla="*/ 3 h 9"/>
                  <a:gd name="T50" fmla="*/ 26 w 52"/>
                  <a:gd name="T51" fmla="*/ 3 h 9"/>
                  <a:gd name="T52" fmla="*/ 23 w 52"/>
                  <a:gd name="T53" fmla="*/ 3 h 9"/>
                  <a:gd name="T54" fmla="*/ 18 w 52"/>
                  <a:gd name="T55" fmla="*/ 3 h 9"/>
                  <a:gd name="T56" fmla="*/ 14 w 52"/>
                  <a:gd name="T57" fmla="*/ 2 h 9"/>
                  <a:gd name="T58" fmla="*/ 10 w 52"/>
                  <a:gd name="T59" fmla="*/ 2 h 9"/>
                  <a:gd name="T60" fmla="*/ 7 w 52"/>
                  <a:gd name="T61" fmla="*/ 2 h 9"/>
                  <a:gd name="T62" fmla="*/ 2 w 52"/>
                  <a:gd name="T63" fmla="*/ 2 h 9"/>
                  <a:gd name="T64" fmla="*/ 2 w 52"/>
                  <a:gd name="T65" fmla="*/ 0 h 9"/>
                  <a:gd name="T66" fmla="*/ 0 w 52"/>
                  <a:gd name="T67" fmla="*/ 0 h 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2"/>
                  <a:gd name="T103" fmla="*/ 0 h 9"/>
                  <a:gd name="T104" fmla="*/ 52 w 52"/>
                  <a:gd name="T105" fmla="*/ 9 h 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2" h="9">
                    <a:moveTo>
                      <a:pt x="0" y="0"/>
                    </a:moveTo>
                    <a:lnTo>
                      <a:pt x="0" y="3"/>
                    </a:lnTo>
                    <a:lnTo>
                      <a:pt x="2" y="5"/>
                    </a:lnTo>
                    <a:lnTo>
                      <a:pt x="7" y="6"/>
                    </a:lnTo>
                    <a:lnTo>
                      <a:pt x="11" y="6"/>
                    </a:lnTo>
                    <a:lnTo>
                      <a:pt x="16" y="8"/>
                    </a:lnTo>
                    <a:lnTo>
                      <a:pt x="23" y="8"/>
                    </a:lnTo>
                    <a:lnTo>
                      <a:pt x="28" y="8"/>
                    </a:lnTo>
                    <a:lnTo>
                      <a:pt x="34" y="6"/>
                    </a:lnTo>
                    <a:lnTo>
                      <a:pt x="40" y="6"/>
                    </a:lnTo>
                    <a:lnTo>
                      <a:pt x="44" y="5"/>
                    </a:lnTo>
                    <a:lnTo>
                      <a:pt x="47" y="5"/>
                    </a:lnTo>
                    <a:lnTo>
                      <a:pt x="51" y="3"/>
                    </a:lnTo>
                    <a:lnTo>
                      <a:pt x="51" y="0"/>
                    </a:lnTo>
                    <a:lnTo>
                      <a:pt x="49" y="0"/>
                    </a:lnTo>
                    <a:lnTo>
                      <a:pt x="47" y="2"/>
                    </a:lnTo>
                    <a:lnTo>
                      <a:pt x="42" y="2"/>
                    </a:lnTo>
                    <a:lnTo>
                      <a:pt x="37" y="3"/>
                    </a:lnTo>
                    <a:lnTo>
                      <a:pt x="33" y="3"/>
                    </a:lnTo>
                    <a:lnTo>
                      <a:pt x="28" y="3"/>
                    </a:lnTo>
                    <a:lnTo>
                      <a:pt x="23" y="3"/>
                    </a:lnTo>
                    <a:lnTo>
                      <a:pt x="18" y="3"/>
                    </a:lnTo>
                    <a:lnTo>
                      <a:pt x="14" y="2"/>
                    </a:lnTo>
                    <a:lnTo>
                      <a:pt x="10" y="2"/>
                    </a:lnTo>
                    <a:lnTo>
                      <a:pt x="7" y="2"/>
                    </a:lnTo>
                    <a:lnTo>
                      <a:pt x="2" y="2"/>
                    </a:lnTo>
                    <a:lnTo>
                      <a:pt x="2" y="0"/>
                    </a:lnTo>
                    <a:lnTo>
                      <a:pt x="0" y="0"/>
                    </a:lnTo>
                  </a:path>
                </a:pathLst>
              </a:custGeom>
              <a:solidFill>
                <a:srgbClr val="823838"/>
              </a:solidFill>
              <a:ln w="9525">
                <a:noFill/>
                <a:round/>
                <a:headEnd/>
                <a:tailEnd/>
              </a:ln>
            </p:spPr>
            <p:txBody>
              <a:bodyPr wrap="none" anchor="ctr"/>
              <a:lstStyle/>
              <a:p>
                <a:endParaRPr lang="en-US"/>
              </a:p>
            </p:txBody>
          </p:sp>
          <p:sp>
            <p:nvSpPr>
              <p:cNvPr id="15152" name="Freeform 51"/>
              <p:cNvSpPr>
                <a:spLocks noChangeArrowheads="1"/>
              </p:cNvSpPr>
              <p:nvPr/>
            </p:nvSpPr>
            <p:spPr bwMode="auto">
              <a:xfrm>
                <a:off x="12919" y="847"/>
                <a:ext cx="42" cy="4"/>
              </a:xfrm>
              <a:custGeom>
                <a:avLst/>
                <a:gdLst>
                  <a:gd name="T0" fmla="*/ 0 w 43"/>
                  <a:gd name="T1" fmla="*/ 0 h 5"/>
                  <a:gd name="T2" fmla="*/ 0 w 43"/>
                  <a:gd name="T3" fmla="*/ 1 h 5"/>
                  <a:gd name="T4" fmla="*/ 0 w 43"/>
                  <a:gd name="T5" fmla="*/ 2 h 5"/>
                  <a:gd name="T6" fmla="*/ 0 w 43"/>
                  <a:gd name="T7" fmla="*/ 2 h 5"/>
                  <a:gd name="T8" fmla="*/ 6 w 43"/>
                  <a:gd name="T9" fmla="*/ 2 h 5"/>
                  <a:gd name="T10" fmla="*/ 17 w 43"/>
                  <a:gd name="T11" fmla="*/ 2 h 5"/>
                  <a:gd name="T12" fmla="*/ 21 w 43"/>
                  <a:gd name="T13" fmla="*/ 2 h 5"/>
                  <a:gd name="T14" fmla="*/ 25 w 43"/>
                  <a:gd name="T15" fmla="*/ 2 h 5"/>
                  <a:gd name="T16" fmla="*/ 29 w 43"/>
                  <a:gd name="T17" fmla="*/ 2 h 5"/>
                  <a:gd name="T18" fmla="*/ 32 w 43"/>
                  <a:gd name="T19" fmla="*/ 2 h 5"/>
                  <a:gd name="T20" fmla="*/ 34 w 43"/>
                  <a:gd name="T21" fmla="*/ 2 h 5"/>
                  <a:gd name="T22" fmla="*/ 36 w 43"/>
                  <a:gd name="T23" fmla="*/ 2 h 5"/>
                  <a:gd name="T24" fmla="*/ 36 w 43"/>
                  <a:gd name="T25" fmla="*/ 2 h 5"/>
                  <a:gd name="T26" fmla="*/ 39 w 43"/>
                  <a:gd name="T27" fmla="*/ 2 h 5"/>
                  <a:gd name="T28" fmla="*/ 39 w 43"/>
                  <a:gd name="T29" fmla="*/ 0 h 5"/>
                  <a:gd name="T30" fmla="*/ 36 w 43"/>
                  <a:gd name="T31" fmla="*/ 0 h 5"/>
                  <a:gd name="T32" fmla="*/ 36 w 43"/>
                  <a:gd name="T33" fmla="*/ 0 h 5"/>
                  <a:gd name="T34" fmla="*/ 34 w 43"/>
                  <a:gd name="T35" fmla="*/ 0 h 5"/>
                  <a:gd name="T36" fmla="*/ 29 w 43"/>
                  <a:gd name="T37" fmla="*/ 0 h 5"/>
                  <a:gd name="T38" fmla="*/ 26 w 43"/>
                  <a:gd name="T39" fmla="*/ 1 h 5"/>
                  <a:gd name="T40" fmla="*/ 22 w 43"/>
                  <a:gd name="T41" fmla="*/ 1 h 5"/>
                  <a:gd name="T42" fmla="*/ 21 w 43"/>
                  <a:gd name="T43" fmla="*/ 1 h 5"/>
                  <a:gd name="T44" fmla="*/ 18 w 43"/>
                  <a:gd name="T45" fmla="*/ 1 h 5"/>
                  <a:gd name="T46" fmla="*/ 9 w 43"/>
                  <a:gd name="T47" fmla="*/ 0 h 5"/>
                  <a:gd name="T48" fmla="*/ 5 w 43"/>
                  <a:gd name="T49" fmla="*/ 0 h 5"/>
                  <a:gd name="T50" fmla="*/ 0 w 43"/>
                  <a:gd name="T51" fmla="*/ 0 h 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3"/>
                  <a:gd name="T79" fmla="*/ 0 h 5"/>
                  <a:gd name="T80" fmla="*/ 43 w 43"/>
                  <a:gd name="T81" fmla="*/ 5 h 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3" h="5">
                    <a:moveTo>
                      <a:pt x="0" y="0"/>
                    </a:moveTo>
                    <a:lnTo>
                      <a:pt x="0" y="1"/>
                    </a:lnTo>
                    <a:lnTo>
                      <a:pt x="0" y="3"/>
                    </a:lnTo>
                    <a:lnTo>
                      <a:pt x="6" y="4"/>
                    </a:lnTo>
                    <a:lnTo>
                      <a:pt x="17" y="4"/>
                    </a:lnTo>
                    <a:lnTo>
                      <a:pt x="21" y="4"/>
                    </a:lnTo>
                    <a:lnTo>
                      <a:pt x="28" y="4"/>
                    </a:lnTo>
                    <a:lnTo>
                      <a:pt x="32" y="4"/>
                    </a:lnTo>
                    <a:lnTo>
                      <a:pt x="35" y="4"/>
                    </a:lnTo>
                    <a:lnTo>
                      <a:pt x="37" y="4"/>
                    </a:lnTo>
                    <a:lnTo>
                      <a:pt x="39" y="3"/>
                    </a:lnTo>
                    <a:lnTo>
                      <a:pt x="42" y="3"/>
                    </a:lnTo>
                    <a:lnTo>
                      <a:pt x="42" y="0"/>
                    </a:lnTo>
                    <a:lnTo>
                      <a:pt x="39" y="0"/>
                    </a:lnTo>
                    <a:lnTo>
                      <a:pt x="37" y="0"/>
                    </a:lnTo>
                    <a:lnTo>
                      <a:pt x="32" y="0"/>
                    </a:lnTo>
                    <a:lnTo>
                      <a:pt x="29" y="1"/>
                    </a:lnTo>
                    <a:lnTo>
                      <a:pt x="25" y="1"/>
                    </a:lnTo>
                    <a:lnTo>
                      <a:pt x="21" y="1"/>
                    </a:lnTo>
                    <a:lnTo>
                      <a:pt x="18" y="1"/>
                    </a:lnTo>
                    <a:lnTo>
                      <a:pt x="9" y="0"/>
                    </a:lnTo>
                    <a:lnTo>
                      <a:pt x="5" y="0"/>
                    </a:lnTo>
                    <a:lnTo>
                      <a:pt x="0" y="0"/>
                    </a:lnTo>
                  </a:path>
                </a:pathLst>
              </a:custGeom>
              <a:solidFill>
                <a:srgbClr val="823838"/>
              </a:solidFill>
              <a:ln w="9525">
                <a:noFill/>
                <a:round/>
                <a:headEnd/>
                <a:tailEnd/>
              </a:ln>
            </p:spPr>
            <p:txBody>
              <a:bodyPr wrap="none" anchor="ctr"/>
              <a:lstStyle/>
              <a:p>
                <a:endParaRPr lang="en-US"/>
              </a:p>
            </p:txBody>
          </p:sp>
          <p:sp>
            <p:nvSpPr>
              <p:cNvPr id="15153" name="Freeform 52"/>
              <p:cNvSpPr>
                <a:spLocks noChangeArrowheads="1"/>
              </p:cNvSpPr>
              <p:nvPr/>
            </p:nvSpPr>
            <p:spPr bwMode="auto">
              <a:xfrm>
                <a:off x="13054" y="792"/>
                <a:ext cx="254" cy="292"/>
              </a:xfrm>
              <a:custGeom>
                <a:avLst/>
                <a:gdLst>
                  <a:gd name="T0" fmla="*/ 106 w 255"/>
                  <a:gd name="T1" fmla="*/ 0 h 293"/>
                  <a:gd name="T2" fmla="*/ 88 w 255"/>
                  <a:gd name="T3" fmla="*/ 2 h 293"/>
                  <a:gd name="T4" fmla="*/ 77 w 255"/>
                  <a:gd name="T5" fmla="*/ 18 h 293"/>
                  <a:gd name="T6" fmla="*/ 77 w 255"/>
                  <a:gd name="T7" fmla="*/ 37 h 293"/>
                  <a:gd name="T8" fmla="*/ 88 w 255"/>
                  <a:gd name="T9" fmla="*/ 47 h 293"/>
                  <a:gd name="T10" fmla="*/ 98 w 255"/>
                  <a:gd name="T11" fmla="*/ 53 h 293"/>
                  <a:gd name="T12" fmla="*/ 93 w 255"/>
                  <a:gd name="T13" fmla="*/ 61 h 293"/>
                  <a:gd name="T14" fmla="*/ 58 w 255"/>
                  <a:gd name="T15" fmla="*/ 79 h 293"/>
                  <a:gd name="T16" fmla="*/ 12 w 255"/>
                  <a:gd name="T17" fmla="*/ 106 h 293"/>
                  <a:gd name="T18" fmla="*/ 0 w 255"/>
                  <a:gd name="T19" fmla="*/ 133 h 293"/>
                  <a:gd name="T20" fmla="*/ 12 w 255"/>
                  <a:gd name="T21" fmla="*/ 135 h 293"/>
                  <a:gd name="T22" fmla="*/ 32 w 255"/>
                  <a:gd name="T23" fmla="*/ 123 h 293"/>
                  <a:gd name="T24" fmla="*/ 61 w 255"/>
                  <a:gd name="T25" fmla="*/ 102 h 293"/>
                  <a:gd name="T26" fmla="*/ 83 w 255"/>
                  <a:gd name="T27" fmla="*/ 111 h 293"/>
                  <a:gd name="T28" fmla="*/ 77 w 255"/>
                  <a:gd name="T29" fmla="*/ 156 h 293"/>
                  <a:gd name="T30" fmla="*/ 62 w 255"/>
                  <a:gd name="T31" fmla="*/ 238 h 293"/>
                  <a:gd name="T32" fmla="*/ 44 w 255"/>
                  <a:gd name="T33" fmla="*/ 262 h 293"/>
                  <a:gd name="T34" fmla="*/ 24 w 255"/>
                  <a:gd name="T35" fmla="*/ 271 h 293"/>
                  <a:gd name="T36" fmla="*/ 12 w 255"/>
                  <a:gd name="T37" fmla="*/ 282 h 293"/>
                  <a:gd name="T38" fmla="*/ 98 w 255"/>
                  <a:gd name="T39" fmla="*/ 252 h 293"/>
                  <a:gd name="T40" fmla="*/ 105 w 255"/>
                  <a:gd name="T41" fmla="*/ 202 h 293"/>
                  <a:gd name="T42" fmla="*/ 121 w 255"/>
                  <a:gd name="T43" fmla="*/ 166 h 293"/>
                  <a:gd name="T44" fmla="*/ 132 w 255"/>
                  <a:gd name="T45" fmla="*/ 212 h 293"/>
                  <a:gd name="T46" fmla="*/ 141 w 255"/>
                  <a:gd name="T47" fmla="*/ 261 h 293"/>
                  <a:gd name="T48" fmla="*/ 155 w 255"/>
                  <a:gd name="T49" fmla="*/ 279 h 293"/>
                  <a:gd name="T50" fmla="*/ 193 w 255"/>
                  <a:gd name="T51" fmla="*/ 284 h 293"/>
                  <a:gd name="T52" fmla="*/ 225 w 255"/>
                  <a:gd name="T53" fmla="*/ 289 h 293"/>
                  <a:gd name="T54" fmla="*/ 222 w 255"/>
                  <a:gd name="T55" fmla="*/ 283 h 293"/>
                  <a:gd name="T56" fmla="*/ 200 w 255"/>
                  <a:gd name="T57" fmla="*/ 268 h 293"/>
                  <a:gd name="T58" fmla="*/ 178 w 255"/>
                  <a:gd name="T59" fmla="*/ 261 h 293"/>
                  <a:gd name="T60" fmla="*/ 178 w 255"/>
                  <a:gd name="T61" fmla="*/ 109 h 293"/>
                  <a:gd name="T62" fmla="*/ 208 w 255"/>
                  <a:gd name="T63" fmla="*/ 123 h 293"/>
                  <a:gd name="T64" fmla="*/ 239 w 255"/>
                  <a:gd name="T65" fmla="*/ 133 h 293"/>
                  <a:gd name="T66" fmla="*/ 249 w 255"/>
                  <a:gd name="T67" fmla="*/ 123 h 293"/>
                  <a:gd name="T68" fmla="*/ 233 w 255"/>
                  <a:gd name="T69" fmla="*/ 106 h 293"/>
                  <a:gd name="T70" fmla="*/ 202 w 255"/>
                  <a:gd name="T71" fmla="*/ 91 h 293"/>
                  <a:gd name="T72" fmla="*/ 169 w 255"/>
                  <a:gd name="T73" fmla="*/ 78 h 293"/>
                  <a:gd name="T74" fmla="*/ 141 w 255"/>
                  <a:gd name="T75" fmla="*/ 67 h 293"/>
                  <a:gd name="T76" fmla="*/ 127 w 255"/>
                  <a:gd name="T77" fmla="*/ 59 h 293"/>
                  <a:gd name="T78" fmla="*/ 127 w 255"/>
                  <a:gd name="T79" fmla="*/ 53 h 293"/>
                  <a:gd name="T80" fmla="*/ 139 w 255"/>
                  <a:gd name="T81" fmla="*/ 49 h 293"/>
                  <a:gd name="T82" fmla="*/ 152 w 255"/>
                  <a:gd name="T83" fmla="*/ 37 h 293"/>
                  <a:gd name="T84" fmla="*/ 151 w 255"/>
                  <a:gd name="T85" fmla="*/ 18 h 293"/>
                  <a:gd name="T86" fmla="*/ 144 w 255"/>
                  <a:gd name="T87" fmla="*/ 7 h 293"/>
                  <a:gd name="T88" fmla="*/ 129 w 255"/>
                  <a:gd name="T89" fmla="*/ 1 h 29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55"/>
                  <a:gd name="T136" fmla="*/ 0 h 293"/>
                  <a:gd name="T137" fmla="*/ 255 w 255"/>
                  <a:gd name="T138" fmla="*/ 293 h 29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55" h="293">
                    <a:moveTo>
                      <a:pt x="123" y="0"/>
                    </a:moveTo>
                    <a:lnTo>
                      <a:pt x="116" y="0"/>
                    </a:lnTo>
                    <a:lnTo>
                      <a:pt x="106" y="0"/>
                    </a:lnTo>
                    <a:lnTo>
                      <a:pt x="102" y="0"/>
                    </a:lnTo>
                    <a:lnTo>
                      <a:pt x="95" y="0"/>
                    </a:lnTo>
                    <a:lnTo>
                      <a:pt x="88" y="2"/>
                    </a:lnTo>
                    <a:lnTo>
                      <a:pt x="83" y="6"/>
                    </a:lnTo>
                    <a:lnTo>
                      <a:pt x="79" y="11"/>
                    </a:lnTo>
                    <a:lnTo>
                      <a:pt x="77" y="18"/>
                    </a:lnTo>
                    <a:lnTo>
                      <a:pt x="75" y="25"/>
                    </a:lnTo>
                    <a:lnTo>
                      <a:pt x="75" y="32"/>
                    </a:lnTo>
                    <a:lnTo>
                      <a:pt x="77" y="37"/>
                    </a:lnTo>
                    <a:lnTo>
                      <a:pt x="79" y="41"/>
                    </a:lnTo>
                    <a:lnTo>
                      <a:pt x="83" y="46"/>
                    </a:lnTo>
                    <a:lnTo>
                      <a:pt x="88" y="47"/>
                    </a:lnTo>
                    <a:lnTo>
                      <a:pt x="91" y="50"/>
                    </a:lnTo>
                    <a:lnTo>
                      <a:pt x="98" y="51"/>
                    </a:lnTo>
                    <a:lnTo>
                      <a:pt x="98" y="53"/>
                    </a:lnTo>
                    <a:lnTo>
                      <a:pt x="98" y="56"/>
                    </a:lnTo>
                    <a:lnTo>
                      <a:pt x="95" y="58"/>
                    </a:lnTo>
                    <a:lnTo>
                      <a:pt x="93" y="61"/>
                    </a:lnTo>
                    <a:lnTo>
                      <a:pt x="86" y="65"/>
                    </a:lnTo>
                    <a:lnTo>
                      <a:pt x="75" y="71"/>
                    </a:lnTo>
                    <a:lnTo>
                      <a:pt x="58" y="79"/>
                    </a:lnTo>
                    <a:lnTo>
                      <a:pt x="42" y="88"/>
                    </a:lnTo>
                    <a:lnTo>
                      <a:pt x="25" y="97"/>
                    </a:lnTo>
                    <a:lnTo>
                      <a:pt x="12" y="106"/>
                    </a:lnTo>
                    <a:lnTo>
                      <a:pt x="1" y="118"/>
                    </a:lnTo>
                    <a:lnTo>
                      <a:pt x="0" y="127"/>
                    </a:lnTo>
                    <a:lnTo>
                      <a:pt x="0" y="133"/>
                    </a:lnTo>
                    <a:lnTo>
                      <a:pt x="1" y="135"/>
                    </a:lnTo>
                    <a:lnTo>
                      <a:pt x="7" y="135"/>
                    </a:lnTo>
                    <a:lnTo>
                      <a:pt x="12" y="135"/>
                    </a:lnTo>
                    <a:lnTo>
                      <a:pt x="16" y="133"/>
                    </a:lnTo>
                    <a:lnTo>
                      <a:pt x="24" y="128"/>
                    </a:lnTo>
                    <a:lnTo>
                      <a:pt x="32" y="123"/>
                    </a:lnTo>
                    <a:lnTo>
                      <a:pt x="40" y="117"/>
                    </a:lnTo>
                    <a:lnTo>
                      <a:pt x="50" y="110"/>
                    </a:lnTo>
                    <a:lnTo>
                      <a:pt x="61" y="102"/>
                    </a:lnTo>
                    <a:lnTo>
                      <a:pt x="72" y="97"/>
                    </a:lnTo>
                    <a:lnTo>
                      <a:pt x="83" y="95"/>
                    </a:lnTo>
                    <a:lnTo>
                      <a:pt x="83" y="111"/>
                    </a:lnTo>
                    <a:lnTo>
                      <a:pt x="81" y="126"/>
                    </a:lnTo>
                    <a:lnTo>
                      <a:pt x="79" y="141"/>
                    </a:lnTo>
                    <a:lnTo>
                      <a:pt x="77" y="159"/>
                    </a:lnTo>
                    <a:lnTo>
                      <a:pt x="75" y="177"/>
                    </a:lnTo>
                    <a:lnTo>
                      <a:pt x="69" y="210"/>
                    </a:lnTo>
                    <a:lnTo>
                      <a:pt x="62" y="241"/>
                    </a:lnTo>
                    <a:lnTo>
                      <a:pt x="61" y="259"/>
                    </a:lnTo>
                    <a:lnTo>
                      <a:pt x="50" y="263"/>
                    </a:lnTo>
                    <a:lnTo>
                      <a:pt x="44" y="265"/>
                    </a:lnTo>
                    <a:lnTo>
                      <a:pt x="37" y="269"/>
                    </a:lnTo>
                    <a:lnTo>
                      <a:pt x="30" y="272"/>
                    </a:lnTo>
                    <a:lnTo>
                      <a:pt x="24" y="274"/>
                    </a:lnTo>
                    <a:lnTo>
                      <a:pt x="18" y="278"/>
                    </a:lnTo>
                    <a:lnTo>
                      <a:pt x="13" y="281"/>
                    </a:lnTo>
                    <a:lnTo>
                      <a:pt x="12" y="285"/>
                    </a:lnTo>
                    <a:lnTo>
                      <a:pt x="91" y="281"/>
                    </a:lnTo>
                    <a:lnTo>
                      <a:pt x="93" y="269"/>
                    </a:lnTo>
                    <a:lnTo>
                      <a:pt x="98" y="255"/>
                    </a:lnTo>
                    <a:lnTo>
                      <a:pt x="99" y="237"/>
                    </a:lnTo>
                    <a:lnTo>
                      <a:pt x="102" y="219"/>
                    </a:lnTo>
                    <a:lnTo>
                      <a:pt x="105" y="205"/>
                    </a:lnTo>
                    <a:lnTo>
                      <a:pt x="110" y="189"/>
                    </a:lnTo>
                    <a:lnTo>
                      <a:pt x="114" y="177"/>
                    </a:lnTo>
                    <a:lnTo>
                      <a:pt x="121" y="169"/>
                    </a:lnTo>
                    <a:lnTo>
                      <a:pt x="126" y="183"/>
                    </a:lnTo>
                    <a:lnTo>
                      <a:pt x="130" y="198"/>
                    </a:lnTo>
                    <a:lnTo>
                      <a:pt x="135" y="215"/>
                    </a:lnTo>
                    <a:lnTo>
                      <a:pt x="137" y="234"/>
                    </a:lnTo>
                    <a:lnTo>
                      <a:pt x="142" y="249"/>
                    </a:lnTo>
                    <a:lnTo>
                      <a:pt x="144" y="264"/>
                    </a:lnTo>
                    <a:lnTo>
                      <a:pt x="147" y="274"/>
                    </a:lnTo>
                    <a:lnTo>
                      <a:pt x="151" y="281"/>
                    </a:lnTo>
                    <a:lnTo>
                      <a:pt x="158" y="282"/>
                    </a:lnTo>
                    <a:lnTo>
                      <a:pt x="168" y="285"/>
                    </a:lnTo>
                    <a:lnTo>
                      <a:pt x="180" y="286"/>
                    </a:lnTo>
                    <a:lnTo>
                      <a:pt x="196" y="287"/>
                    </a:lnTo>
                    <a:lnTo>
                      <a:pt x="207" y="289"/>
                    </a:lnTo>
                    <a:lnTo>
                      <a:pt x="219" y="290"/>
                    </a:lnTo>
                    <a:lnTo>
                      <a:pt x="228" y="292"/>
                    </a:lnTo>
                    <a:lnTo>
                      <a:pt x="233" y="290"/>
                    </a:lnTo>
                    <a:lnTo>
                      <a:pt x="229" y="289"/>
                    </a:lnTo>
                    <a:lnTo>
                      <a:pt x="225" y="286"/>
                    </a:lnTo>
                    <a:lnTo>
                      <a:pt x="219" y="281"/>
                    </a:lnTo>
                    <a:lnTo>
                      <a:pt x="211" y="274"/>
                    </a:lnTo>
                    <a:lnTo>
                      <a:pt x="203" y="271"/>
                    </a:lnTo>
                    <a:lnTo>
                      <a:pt x="192" y="268"/>
                    </a:lnTo>
                    <a:lnTo>
                      <a:pt x="186" y="264"/>
                    </a:lnTo>
                    <a:lnTo>
                      <a:pt x="181" y="264"/>
                    </a:lnTo>
                    <a:lnTo>
                      <a:pt x="158" y="161"/>
                    </a:lnTo>
                    <a:lnTo>
                      <a:pt x="144" y="95"/>
                    </a:lnTo>
                    <a:lnTo>
                      <a:pt x="181" y="109"/>
                    </a:lnTo>
                    <a:lnTo>
                      <a:pt x="191" y="114"/>
                    </a:lnTo>
                    <a:lnTo>
                      <a:pt x="200" y="119"/>
                    </a:lnTo>
                    <a:lnTo>
                      <a:pt x="211" y="123"/>
                    </a:lnTo>
                    <a:lnTo>
                      <a:pt x="221" y="128"/>
                    </a:lnTo>
                    <a:lnTo>
                      <a:pt x="233" y="131"/>
                    </a:lnTo>
                    <a:lnTo>
                      <a:pt x="242" y="133"/>
                    </a:lnTo>
                    <a:lnTo>
                      <a:pt x="246" y="133"/>
                    </a:lnTo>
                    <a:lnTo>
                      <a:pt x="254" y="129"/>
                    </a:lnTo>
                    <a:lnTo>
                      <a:pt x="252" y="123"/>
                    </a:lnTo>
                    <a:lnTo>
                      <a:pt x="246" y="118"/>
                    </a:lnTo>
                    <a:lnTo>
                      <a:pt x="242" y="113"/>
                    </a:lnTo>
                    <a:lnTo>
                      <a:pt x="236" y="106"/>
                    </a:lnTo>
                    <a:lnTo>
                      <a:pt x="225" y="102"/>
                    </a:lnTo>
                    <a:lnTo>
                      <a:pt x="217" y="97"/>
                    </a:lnTo>
                    <a:lnTo>
                      <a:pt x="205" y="91"/>
                    </a:lnTo>
                    <a:lnTo>
                      <a:pt x="196" y="87"/>
                    </a:lnTo>
                    <a:lnTo>
                      <a:pt x="184" y="82"/>
                    </a:lnTo>
                    <a:lnTo>
                      <a:pt x="172" y="78"/>
                    </a:lnTo>
                    <a:lnTo>
                      <a:pt x="163" y="74"/>
                    </a:lnTo>
                    <a:lnTo>
                      <a:pt x="154" y="70"/>
                    </a:lnTo>
                    <a:lnTo>
                      <a:pt x="144" y="67"/>
                    </a:lnTo>
                    <a:lnTo>
                      <a:pt x="137" y="64"/>
                    </a:lnTo>
                    <a:lnTo>
                      <a:pt x="132" y="61"/>
                    </a:lnTo>
                    <a:lnTo>
                      <a:pt x="130" y="59"/>
                    </a:lnTo>
                    <a:lnTo>
                      <a:pt x="130" y="56"/>
                    </a:lnTo>
                    <a:lnTo>
                      <a:pt x="130" y="55"/>
                    </a:lnTo>
                    <a:lnTo>
                      <a:pt x="130" y="53"/>
                    </a:lnTo>
                    <a:lnTo>
                      <a:pt x="130" y="51"/>
                    </a:lnTo>
                    <a:lnTo>
                      <a:pt x="137" y="50"/>
                    </a:lnTo>
                    <a:lnTo>
                      <a:pt x="142" y="49"/>
                    </a:lnTo>
                    <a:lnTo>
                      <a:pt x="147" y="46"/>
                    </a:lnTo>
                    <a:lnTo>
                      <a:pt x="154" y="41"/>
                    </a:lnTo>
                    <a:lnTo>
                      <a:pt x="155" y="37"/>
                    </a:lnTo>
                    <a:lnTo>
                      <a:pt x="158" y="30"/>
                    </a:lnTo>
                    <a:lnTo>
                      <a:pt x="158" y="24"/>
                    </a:lnTo>
                    <a:lnTo>
                      <a:pt x="154" y="18"/>
                    </a:lnTo>
                    <a:lnTo>
                      <a:pt x="151" y="13"/>
                    </a:lnTo>
                    <a:lnTo>
                      <a:pt x="149" y="10"/>
                    </a:lnTo>
                    <a:lnTo>
                      <a:pt x="147" y="7"/>
                    </a:lnTo>
                    <a:lnTo>
                      <a:pt x="142" y="3"/>
                    </a:lnTo>
                    <a:lnTo>
                      <a:pt x="137" y="2"/>
                    </a:lnTo>
                    <a:lnTo>
                      <a:pt x="132" y="1"/>
                    </a:lnTo>
                    <a:lnTo>
                      <a:pt x="128" y="0"/>
                    </a:lnTo>
                    <a:lnTo>
                      <a:pt x="123" y="0"/>
                    </a:lnTo>
                  </a:path>
                </a:pathLst>
              </a:custGeom>
              <a:solidFill>
                <a:srgbClr val="000000"/>
              </a:solidFill>
              <a:ln w="9525">
                <a:noFill/>
                <a:round/>
                <a:headEnd/>
                <a:tailEnd/>
              </a:ln>
            </p:spPr>
            <p:txBody>
              <a:bodyPr wrap="none" anchor="ctr"/>
              <a:lstStyle/>
              <a:p>
                <a:endParaRPr lang="en-US"/>
              </a:p>
            </p:txBody>
          </p:sp>
          <p:sp>
            <p:nvSpPr>
              <p:cNvPr id="15154" name="Freeform 53"/>
              <p:cNvSpPr>
                <a:spLocks noChangeArrowheads="1"/>
              </p:cNvSpPr>
              <p:nvPr/>
            </p:nvSpPr>
            <p:spPr bwMode="auto">
              <a:xfrm>
                <a:off x="13193" y="1007"/>
                <a:ext cx="31" cy="4"/>
              </a:xfrm>
              <a:custGeom>
                <a:avLst/>
                <a:gdLst>
                  <a:gd name="T0" fmla="*/ 28 w 32"/>
                  <a:gd name="T1" fmla="*/ 2 h 5"/>
                  <a:gd name="T2" fmla="*/ 3 w 32"/>
                  <a:gd name="T3" fmla="*/ 2 h 5"/>
                  <a:gd name="T4" fmla="*/ 0 w 32"/>
                  <a:gd name="T5" fmla="*/ 2 h 5"/>
                  <a:gd name="T6" fmla="*/ 26 w 32"/>
                  <a:gd name="T7" fmla="*/ 0 h 5"/>
                  <a:gd name="T8" fmla="*/ 28 w 32"/>
                  <a:gd name="T9" fmla="*/ 2 h 5"/>
                  <a:gd name="T10" fmla="*/ 0 60000 65536"/>
                  <a:gd name="T11" fmla="*/ 0 60000 65536"/>
                  <a:gd name="T12" fmla="*/ 0 60000 65536"/>
                  <a:gd name="T13" fmla="*/ 0 60000 65536"/>
                  <a:gd name="T14" fmla="*/ 0 60000 65536"/>
                  <a:gd name="T15" fmla="*/ 0 w 32"/>
                  <a:gd name="T16" fmla="*/ 0 h 5"/>
                  <a:gd name="T17" fmla="*/ 32 w 32"/>
                  <a:gd name="T18" fmla="*/ 5 h 5"/>
                </a:gdLst>
                <a:ahLst/>
                <a:cxnLst>
                  <a:cxn ang="T10">
                    <a:pos x="T0" y="T1"/>
                  </a:cxn>
                  <a:cxn ang="T11">
                    <a:pos x="T2" y="T3"/>
                  </a:cxn>
                  <a:cxn ang="T12">
                    <a:pos x="T4" y="T5"/>
                  </a:cxn>
                  <a:cxn ang="T13">
                    <a:pos x="T6" y="T7"/>
                  </a:cxn>
                  <a:cxn ang="T14">
                    <a:pos x="T8" y="T9"/>
                  </a:cxn>
                </a:cxnLst>
                <a:rect l="T15" t="T16" r="T17" b="T18"/>
                <a:pathLst>
                  <a:path w="32" h="5">
                    <a:moveTo>
                      <a:pt x="31" y="4"/>
                    </a:moveTo>
                    <a:lnTo>
                      <a:pt x="3" y="4"/>
                    </a:lnTo>
                    <a:lnTo>
                      <a:pt x="0" y="2"/>
                    </a:lnTo>
                    <a:lnTo>
                      <a:pt x="29" y="0"/>
                    </a:lnTo>
                    <a:lnTo>
                      <a:pt x="31" y="4"/>
                    </a:lnTo>
                  </a:path>
                </a:pathLst>
              </a:custGeom>
              <a:solidFill>
                <a:srgbClr val="823838"/>
              </a:solidFill>
              <a:ln w="9525">
                <a:noFill/>
                <a:round/>
                <a:headEnd/>
                <a:tailEnd/>
              </a:ln>
            </p:spPr>
            <p:txBody>
              <a:bodyPr wrap="none" anchor="ctr"/>
              <a:lstStyle/>
              <a:p>
                <a:endParaRPr lang="en-US"/>
              </a:p>
            </p:txBody>
          </p:sp>
          <p:sp>
            <p:nvSpPr>
              <p:cNvPr id="15155" name="Freeform 54"/>
              <p:cNvSpPr>
                <a:spLocks noChangeArrowheads="1"/>
              </p:cNvSpPr>
              <p:nvPr/>
            </p:nvSpPr>
            <p:spPr bwMode="auto">
              <a:xfrm>
                <a:off x="13196" y="1014"/>
                <a:ext cx="30" cy="7"/>
              </a:xfrm>
              <a:custGeom>
                <a:avLst/>
                <a:gdLst>
                  <a:gd name="T0" fmla="*/ 27 w 31"/>
                  <a:gd name="T1" fmla="*/ 4 h 8"/>
                  <a:gd name="T2" fmla="*/ 2 w 31"/>
                  <a:gd name="T3" fmla="*/ 4 h 8"/>
                  <a:gd name="T4" fmla="*/ 0 w 31"/>
                  <a:gd name="T5" fmla="*/ 1 h 8"/>
                  <a:gd name="T6" fmla="*/ 25 w 31"/>
                  <a:gd name="T7" fmla="*/ 0 h 8"/>
                  <a:gd name="T8" fmla="*/ 27 w 31"/>
                  <a:gd name="T9" fmla="*/ 4 h 8"/>
                  <a:gd name="T10" fmla="*/ 0 60000 65536"/>
                  <a:gd name="T11" fmla="*/ 0 60000 65536"/>
                  <a:gd name="T12" fmla="*/ 0 60000 65536"/>
                  <a:gd name="T13" fmla="*/ 0 60000 65536"/>
                  <a:gd name="T14" fmla="*/ 0 60000 65536"/>
                  <a:gd name="T15" fmla="*/ 0 w 31"/>
                  <a:gd name="T16" fmla="*/ 0 h 8"/>
                  <a:gd name="T17" fmla="*/ 31 w 31"/>
                  <a:gd name="T18" fmla="*/ 8 h 8"/>
                </a:gdLst>
                <a:ahLst/>
                <a:cxnLst>
                  <a:cxn ang="T10">
                    <a:pos x="T0" y="T1"/>
                  </a:cxn>
                  <a:cxn ang="T11">
                    <a:pos x="T2" y="T3"/>
                  </a:cxn>
                  <a:cxn ang="T12">
                    <a:pos x="T4" y="T5"/>
                  </a:cxn>
                  <a:cxn ang="T13">
                    <a:pos x="T6" y="T7"/>
                  </a:cxn>
                  <a:cxn ang="T14">
                    <a:pos x="T8" y="T9"/>
                  </a:cxn>
                </a:cxnLst>
                <a:rect l="T15" t="T16" r="T17" b="T18"/>
                <a:pathLst>
                  <a:path w="31" h="8">
                    <a:moveTo>
                      <a:pt x="30" y="4"/>
                    </a:moveTo>
                    <a:lnTo>
                      <a:pt x="2" y="7"/>
                    </a:lnTo>
                    <a:lnTo>
                      <a:pt x="0" y="1"/>
                    </a:lnTo>
                    <a:lnTo>
                      <a:pt x="28" y="0"/>
                    </a:lnTo>
                    <a:lnTo>
                      <a:pt x="30" y="4"/>
                    </a:lnTo>
                  </a:path>
                </a:pathLst>
              </a:custGeom>
              <a:solidFill>
                <a:srgbClr val="823838"/>
              </a:solidFill>
              <a:ln w="9525">
                <a:noFill/>
                <a:round/>
                <a:headEnd/>
                <a:tailEnd/>
              </a:ln>
            </p:spPr>
            <p:txBody>
              <a:bodyPr wrap="none" anchor="ctr"/>
              <a:lstStyle/>
              <a:p>
                <a:endParaRPr lang="en-US"/>
              </a:p>
            </p:txBody>
          </p:sp>
          <p:sp>
            <p:nvSpPr>
              <p:cNvPr id="15156" name="Freeform 55"/>
              <p:cNvSpPr>
                <a:spLocks noChangeArrowheads="1"/>
              </p:cNvSpPr>
              <p:nvPr/>
            </p:nvSpPr>
            <p:spPr bwMode="auto">
              <a:xfrm>
                <a:off x="13196" y="1019"/>
                <a:ext cx="30" cy="8"/>
              </a:xfrm>
              <a:custGeom>
                <a:avLst/>
                <a:gdLst>
                  <a:gd name="T0" fmla="*/ 27 w 31"/>
                  <a:gd name="T1" fmla="*/ 4 h 9"/>
                  <a:gd name="T2" fmla="*/ 2 w 31"/>
                  <a:gd name="T3" fmla="*/ 5 h 9"/>
                  <a:gd name="T4" fmla="*/ 0 w 31"/>
                  <a:gd name="T5" fmla="*/ 2 h 9"/>
                  <a:gd name="T6" fmla="*/ 25 w 31"/>
                  <a:gd name="T7" fmla="*/ 0 h 9"/>
                  <a:gd name="T8" fmla="*/ 27 w 31"/>
                  <a:gd name="T9" fmla="*/ 4 h 9"/>
                  <a:gd name="T10" fmla="*/ 0 60000 65536"/>
                  <a:gd name="T11" fmla="*/ 0 60000 65536"/>
                  <a:gd name="T12" fmla="*/ 0 60000 65536"/>
                  <a:gd name="T13" fmla="*/ 0 60000 65536"/>
                  <a:gd name="T14" fmla="*/ 0 60000 65536"/>
                  <a:gd name="T15" fmla="*/ 0 w 31"/>
                  <a:gd name="T16" fmla="*/ 0 h 9"/>
                  <a:gd name="T17" fmla="*/ 31 w 31"/>
                  <a:gd name="T18" fmla="*/ 9 h 9"/>
                </a:gdLst>
                <a:ahLst/>
                <a:cxnLst>
                  <a:cxn ang="T10">
                    <a:pos x="T0" y="T1"/>
                  </a:cxn>
                  <a:cxn ang="T11">
                    <a:pos x="T2" y="T3"/>
                  </a:cxn>
                  <a:cxn ang="T12">
                    <a:pos x="T4" y="T5"/>
                  </a:cxn>
                  <a:cxn ang="T13">
                    <a:pos x="T6" y="T7"/>
                  </a:cxn>
                  <a:cxn ang="T14">
                    <a:pos x="T8" y="T9"/>
                  </a:cxn>
                </a:cxnLst>
                <a:rect l="T15" t="T16" r="T17" b="T18"/>
                <a:pathLst>
                  <a:path w="31" h="9">
                    <a:moveTo>
                      <a:pt x="30" y="7"/>
                    </a:moveTo>
                    <a:lnTo>
                      <a:pt x="2" y="8"/>
                    </a:lnTo>
                    <a:lnTo>
                      <a:pt x="0" y="2"/>
                    </a:lnTo>
                    <a:lnTo>
                      <a:pt x="28" y="0"/>
                    </a:lnTo>
                    <a:lnTo>
                      <a:pt x="30" y="7"/>
                    </a:lnTo>
                  </a:path>
                </a:pathLst>
              </a:custGeom>
              <a:solidFill>
                <a:srgbClr val="823838"/>
              </a:solidFill>
              <a:ln w="9525">
                <a:noFill/>
                <a:round/>
                <a:headEnd/>
                <a:tailEnd/>
              </a:ln>
            </p:spPr>
            <p:txBody>
              <a:bodyPr wrap="none" anchor="ctr"/>
              <a:lstStyle/>
              <a:p>
                <a:endParaRPr lang="en-US"/>
              </a:p>
            </p:txBody>
          </p:sp>
          <p:sp>
            <p:nvSpPr>
              <p:cNvPr id="15157" name="Freeform 56"/>
              <p:cNvSpPr>
                <a:spLocks noChangeArrowheads="1"/>
              </p:cNvSpPr>
              <p:nvPr/>
            </p:nvSpPr>
            <p:spPr bwMode="auto">
              <a:xfrm>
                <a:off x="13198" y="1027"/>
                <a:ext cx="26" cy="8"/>
              </a:xfrm>
              <a:custGeom>
                <a:avLst/>
                <a:gdLst>
                  <a:gd name="T0" fmla="*/ 23 w 27"/>
                  <a:gd name="T1" fmla="*/ 4 h 9"/>
                  <a:gd name="T2" fmla="*/ 0 w 27"/>
                  <a:gd name="T3" fmla="*/ 5 h 9"/>
                  <a:gd name="T4" fmla="*/ 0 w 27"/>
                  <a:gd name="T5" fmla="*/ 0 h 9"/>
                  <a:gd name="T6" fmla="*/ 23 w 27"/>
                  <a:gd name="T7" fmla="*/ 0 h 9"/>
                  <a:gd name="T8" fmla="*/ 23 w 27"/>
                  <a:gd name="T9" fmla="*/ 4 h 9"/>
                  <a:gd name="T10" fmla="*/ 0 60000 65536"/>
                  <a:gd name="T11" fmla="*/ 0 60000 65536"/>
                  <a:gd name="T12" fmla="*/ 0 60000 65536"/>
                  <a:gd name="T13" fmla="*/ 0 60000 65536"/>
                  <a:gd name="T14" fmla="*/ 0 60000 65536"/>
                  <a:gd name="T15" fmla="*/ 0 w 27"/>
                  <a:gd name="T16" fmla="*/ 0 h 9"/>
                  <a:gd name="T17" fmla="*/ 27 w 27"/>
                  <a:gd name="T18" fmla="*/ 9 h 9"/>
                </a:gdLst>
                <a:ahLst/>
                <a:cxnLst>
                  <a:cxn ang="T10">
                    <a:pos x="T0" y="T1"/>
                  </a:cxn>
                  <a:cxn ang="T11">
                    <a:pos x="T2" y="T3"/>
                  </a:cxn>
                  <a:cxn ang="T12">
                    <a:pos x="T4" y="T5"/>
                  </a:cxn>
                  <a:cxn ang="T13">
                    <a:pos x="T6" y="T7"/>
                  </a:cxn>
                  <a:cxn ang="T14">
                    <a:pos x="T8" y="T9"/>
                  </a:cxn>
                </a:cxnLst>
                <a:rect l="T15" t="T16" r="T17" b="T18"/>
                <a:pathLst>
                  <a:path w="27" h="9">
                    <a:moveTo>
                      <a:pt x="26" y="5"/>
                    </a:moveTo>
                    <a:lnTo>
                      <a:pt x="0" y="8"/>
                    </a:lnTo>
                    <a:lnTo>
                      <a:pt x="0" y="0"/>
                    </a:lnTo>
                    <a:lnTo>
                      <a:pt x="26" y="0"/>
                    </a:lnTo>
                    <a:lnTo>
                      <a:pt x="26" y="5"/>
                    </a:lnTo>
                  </a:path>
                </a:pathLst>
              </a:custGeom>
              <a:solidFill>
                <a:srgbClr val="823838"/>
              </a:solidFill>
              <a:ln w="9525">
                <a:noFill/>
                <a:round/>
                <a:headEnd/>
                <a:tailEnd/>
              </a:ln>
            </p:spPr>
            <p:txBody>
              <a:bodyPr wrap="none" anchor="ctr"/>
              <a:lstStyle/>
              <a:p>
                <a:endParaRPr lang="en-US"/>
              </a:p>
            </p:txBody>
          </p:sp>
          <p:sp>
            <p:nvSpPr>
              <p:cNvPr id="15158" name="Freeform 57"/>
              <p:cNvSpPr>
                <a:spLocks noChangeArrowheads="1"/>
              </p:cNvSpPr>
              <p:nvPr/>
            </p:nvSpPr>
            <p:spPr bwMode="auto">
              <a:xfrm>
                <a:off x="13201" y="1033"/>
                <a:ext cx="27" cy="8"/>
              </a:xfrm>
              <a:custGeom>
                <a:avLst/>
                <a:gdLst>
                  <a:gd name="T0" fmla="*/ 24 w 28"/>
                  <a:gd name="T1" fmla="*/ 4 h 9"/>
                  <a:gd name="T2" fmla="*/ 0 w 28"/>
                  <a:gd name="T3" fmla="*/ 5 h 9"/>
                  <a:gd name="T4" fmla="*/ 0 w 28"/>
                  <a:gd name="T5" fmla="*/ 2 h 9"/>
                  <a:gd name="T6" fmla="*/ 24 w 28"/>
                  <a:gd name="T7" fmla="*/ 0 h 9"/>
                  <a:gd name="T8" fmla="*/ 24 w 28"/>
                  <a:gd name="T9" fmla="*/ 4 h 9"/>
                  <a:gd name="T10" fmla="*/ 0 60000 65536"/>
                  <a:gd name="T11" fmla="*/ 0 60000 65536"/>
                  <a:gd name="T12" fmla="*/ 0 60000 65536"/>
                  <a:gd name="T13" fmla="*/ 0 60000 65536"/>
                  <a:gd name="T14" fmla="*/ 0 60000 65536"/>
                  <a:gd name="T15" fmla="*/ 0 w 28"/>
                  <a:gd name="T16" fmla="*/ 0 h 9"/>
                  <a:gd name="T17" fmla="*/ 28 w 28"/>
                  <a:gd name="T18" fmla="*/ 9 h 9"/>
                </a:gdLst>
                <a:ahLst/>
                <a:cxnLst>
                  <a:cxn ang="T10">
                    <a:pos x="T0" y="T1"/>
                  </a:cxn>
                  <a:cxn ang="T11">
                    <a:pos x="T2" y="T3"/>
                  </a:cxn>
                  <a:cxn ang="T12">
                    <a:pos x="T4" y="T5"/>
                  </a:cxn>
                  <a:cxn ang="T13">
                    <a:pos x="T6" y="T7"/>
                  </a:cxn>
                  <a:cxn ang="T14">
                    <a:pos x="T8" y="T9"/>
                  </a:cxn>
                </a:cxnLst>
                <a:rect l="T15" t="T16" r="T17" b="T18"/>
                <a:pathLst>
                  <a:path w="28" h="9">
                    <a:moveTo>
                      <a:pt x="27" y="5"/>
                    </a:moveTo>
                    <a:lnTo>
                      <a:pt x="0" y="8"/>
                    </a:lnTo>
                    <a:lnTo>
                      <a:pt x="0" y="2"/>
                    </a:lnTo>
                    <a:lnTo>
                      <a:pt x="27" y="0"/>
                    </a:lnTo>
                    <a:lnTo>
                      <a:pt x="27" y="5"/>
                    </a:lnTo>
                  </a:path>
                </a:pathLst>
              </a:custGeom>
              <a:solidFill>
                <a:srgbClr val="823838"/>
              </a:solidFill>
              <a:ln w="9525">
                <a:noFill/>
                <a:round/>
                <a:headEnd/>
                <a:tailEnd/>
              </a:ln>
            </p:spPr>
            <p:txBody>
              <a:bodyPr wrap="none" anchor="ctr"/>
              <a:lstStyle/>
              <a:p>
                <a:endParaRPr lang="en-US"/>
              </a:p>
            </p:txBody>
          </p:sp>
          <p:sp>
            <p:nvSpPr>
              <p:cNvPr id="15159" name="Freeform 58"/>
              <p:cNvSpPr>
                <a:spLocks noChangeArrowheads="1"/>
              </p:cNvSpPr>
              <p:nvPr/>
            </p:nvSpPr>
            <p:spPr bwMode="auto">
              <a:xfrm>
                <a:off x="13201" y="1041"/>
                <a:ext cx="27" cy="6"/>
              </a:xfrm>
              <a:custGeom>
                <a:avLst/>
                <a:gdLst>
                  <a:gd name="T0" fmla="*/ 24 w 28"/>
                  <a:gd name="T1" fmla="*/ 3 h 7"/>
                  <a:gd name="T2" fmla="*/ 2 w 28"/>
                  <a:gd name="T3" fmla="*/ 3 h 7"/>
                  <a:gd name="T4" fmla="*/ 0 w 28"/>
                  <a:gd name="T5" fmla="*/ 1 h 7"/>
                  <a:gd name="T6" fmla="*/ 24 w 28"/>
                  <a:gd name="T7" fmla="*/ 0 h 7"/>
                  <a:gd name="T8" fmla="*/ 24 w 28"/>
                  <a:gd name="T9" fmla="*/ 3 h 7"/>
                  <a:gd name="T10" fmla="*/ 0 60000 65536"/>
                  <a:gd name="T11" fmla="*/ 0 60000 65536"/>
                  <a:gd name="T12" fmla="*/ 0 60000 65536"/>
                  <a:gd name="T13" fmla="*/ 0 60000 65536"/>
                  <a:gd name="T14" fmla="*/ 0 60000 65536"/>
                  <a:gd name="T15" fmla="*/ 0 w 28"/>
                  <a:gd name="T16" fmla="*/ 0 h 7"/>
                  <a:gd name="T17" fmla="*/ 28 w 28"/>
                  <a:gd name="T18" fmla="*/ 7 h 7"/>
                </a:gdLst>
                <a:ahLst/>
                <a:cxnLst>
                  <a:cxn ang="T10">
                    <a:pos x="T0" y="T1"/>
                  </a:cxn>
                  <a:cxn ang="T11">
                    <a:pos x="T2" y="T3"/>
                  </a:cxn>
                  <a:cxn ang="T12">
                    <a:pos x="T4" y="T5"/>
                  </a:cxn>
                  <a:cxn ang="T13">
                    <a:pos x="T6" y="T7"/>
                  </a:cxn>
                  <a:cxn ang="T14">
                    <a:pos x="T8" y="T9"/>
                  </a:cxn>
                </a:cxnLst>
                <a:rect l="T15" t="T16" r="T17" b="T18"/>
                <a:pathLst>
                  <a:path w="28" h="7">
                    <a:moveTo>
                      <a:pt x="27" y="5"/>
                    </a:moveTo>
                    <a:lnTo>
                      <a:pt x="2" y="6"/>
                    </a:lnTo>
                    <a:lnTo>
                      <a:pt x="0" y="1"/>
                    </a:lnTo>
                    <a:lnTo>
                      <a:pt x="27" y="0"/>
                    </a:lnTo>
                    <a:lnTo>
                      <a:pt x="27" y="5"/>
                    </a:lnTo>
                  </a:path>
                </a:pathLst>
              </a:custGeom>
              <a:solidFill>
                <a:srgbClr val="823838"/>
              </a:solidFill>
              <a:ln w="9525">
                <a:noFill/>
                <a:round/>
                <a:headEnd/>
                <a:tailEnd/>
              </a:ln>
            </p:spPr>
            <p:txBody>
              <a:bodyPr wrap="none" anchor="ctr"/>
              <a:lstStyle/>
              <a:p>
                <a:endParaRPr lang="en-US"/>
              </a:p>
            </p:txBody>
          </p:sp>
          <p:sp>
            <p:nvSpPr>
              <p:cNvPr id="15160" name="Freeform 59"/>
              <p:cNvSpPr>
                <a:spLocks noChangeArrowheads="1"/>
              </p:cNvSpPr>
              <p:nvPr/>
            </p:nvSpPr>
            <p:spPr bwMode="auto">
              <a:xfrm>
                <a:off x="13203" y="1047"/>
                <a:ext cx="31" cy="8"/>
              </a:xfrm>
              <a:custGeom>
                <a:avLst/>
                <a:gdLst>
                  <a:gd name="T0" fmla="*/ 28 w 32"/>
                  <a:gd name="T1" fmla="*/ 4 h 9"/>
                  <a:gd name="T2" fmla="*/ 2 w 32"/>
                  <a:gd name="T3" fmla="*/ 5 h 9"/>
                  <a:gd name="T4" fmla="*/ 0 w 32"/>
                  <a:gd name="T5" fmla="*/ 1 h 9"/>
                  <a:gd name="T6" fmla="*/ 24 w 32"/>
                  <a:gd name="T7" fmla="*/ 0 h 9"/>
                  <a:gd name="T8" fmla="*/ 28 w 32"/>
                  <a:gd name="T9" fmla="*/ 4 h 9"/>
                  <a:gd name="T10" fmla="*/ 0 60000 65536"/>
                  <a:gd name="T11" fmla="*/ 0 60000 65536"/>
                  <a:gd name="T12" fmla="*/ 0 60000 65536"/>
                  <a:gd name="T13" fmla="*/ 0 60000 65536"/>
                  <a:gd name="T14" fmla="*/ 0 60000 65536"/>
                  <a:gd name="T15" fmla="*/ 0 w 32"/>
                  <a:gd name="T16" fmla="*/ 0 h 9"/>
                  <a:gd name="T17" fmla="*/ 32 w 32"/>
                  <a:gd name="T18" fmla="*/ 9 h 9"/>
                </a:gdLst>
                <a:ahLst/>
                <a:cxnLst>
                  <a:cxn ang="T10">
                    <a:pos x="T0" y="T1"/>
                  </a:cxn>
                  <a:cxn ang="T11">
                    <a:pos x="T2" y="T3"/>
                  </a:cxn>
                  <a:cxn ang="T12">
                    <a:pos x="T4" y="T5"/>
                  </a:cxn>
                  <a:cxn ang="T13">
                    <a:pos x="T6" y="T7"/>
                  </a:cxn>
                  <a:cxn ang="T14">
                    <a:pos x="T8" y="T9"/>
                  </a:cxn>
                </a:cxnLst>
                <a:rect l="T15" t="T16" r="T17" b="T18"/>
                <a:pathLst>
                  <a:path w="32" h="9">
                    <a:moveTo>
                      <a:pt x="31" y="4"/>
                    </a:moveTo>
                    <a:lnTo>
                      <a:pt x="2" y="8"/>
                    </a:lnTo>
                    <a:lnTo>
                      <a:pt x="0" y="1"/>
                    </a:lnTo>
                    <a:lnTo>
                      <a:pt x="27" y="0"/>
                    </a:lnTo>
                    <a:lnTo>
                      <a:pt x="31" y="4"/>
                    </a:lnTo>
                  </a:path>
                </a:pathLst>
              </a:custGeom>
              <a:solidFill>
                <a:srgbClr val="823838"/>
              </a:solidFill>
              <a:ln w="9525">
                <a:noFill/>
                <a:round/>
                <a:headEnd/>
                <a:tailEnd/>
              </a:ln>
            </p:spPr>
            <p:txBody>
              <a:bodyPr wrap="none" anchor="ctr"/>
              <a:lstStyle/>
              <a:p>
                <a:endParaRPr lang="en-US"/>
              </a:p>
            </p:txBody>
          </p:sp>
          <p:sp>
            <p:nvSpPr>
              <p:cNvPr id="15161" name="Freeform 60"/>
              <p:cNvSpPr>
                <a:spLocks noChangeArrowheads="1"/>
              </p:cNvSpPr>
              <p:nvPr/>
            </p:nvSpPr>
            <p:spPr bwMode="auto">
              <a:xfrm>
                <a:off x="13203" y="1055"/>
                <a:ext cx="31" cy="5"/>
              </a:xfrm>
              <a:custGeom>
                <a:avLst/>
                <a:gdLst>
                  <a:gd name="T0" fmla="*/ 28 w 32"/>
                  <a:gd name="T1" fmla="*/ 3 h 6"/>
                  <a:gd name="T2" fmla="*/ 2 w 32"/>
                  <a:gd name="T3" fmla="*/ 3 h 6"/>
                  <a:gd name="T4" fmla="*/ 0 w 32"/>
                  <a:gd name="T5" fmla="*/ 1 h 6"/>
                  <a:gd name="T6" fmla="*/ 24 w 32"/>
                  <a:gd name="T7" fmla="*/ 0 h 6"/>
                  <a:gd name="T8" fmla="*/ 28 w 32"/>
                  <a:gd name="T9" fmla="*/ 3 h 6"/>
                  <a:gd name="T10" fmla="*/ 0 60000 65536"/>
                  <a:gd name="T11" fmla="*/ 0 60000 65536"/>
                  <a:gd name="T12" fmla="*/ 0 60000 65536"/>
                  <a:gd name="T13" fmla="*/ 0 60000 65536"/>
                  <a:gd name="T14" fmla="*/ 0 60000 65536"/>
                  <a:gd name="T15" fmla="*/ 0 w 32"/>
                  <a:gd name="T16" fmla="*/ 0 h 6"/>
                  <a:gd name="T17" fmla="*/ 32 w 32"/>
                  <a:gd name="T18" fmla="*/ 6 h 6"/>
                </a:gdLst>
                <a:ahLst/>
                <a:cxnLst>
                  <a:cxn ang="T10">
                    <a:pos x="T0" y="T1"/>
                  </a:cxn>
                  <a:cxn ang="T11">
                    <a:pos x="T2" y="T3"/>
                  </a:cxn>
                  <a:cxn ang="T12">
                    <a:pos x="T4" y="T5"/>
                  </a:cxn>
                  <a:cxn ang="T13">
                    <a:pos x="T6" y="T7"/>
                  </a:cxn>
                  <a:cxn ang="T14">
                    <a:pos x="T8" y="T9"/>
                  </a:cxn>
                </a:cxnLst>
                <a:rect l="T15" t="T16" r="T17" b="T18"/>
                <a:pathLst>
                  <a:path w="32" h="6">
                    <a:moveTo>
                      <a:pt x="31" y="5"/>
                    </a:moveTo>
                    <a:lnTo>
                      <a:pt x="2" y="5"/>
                    </a:lnTo>
                    <a:lnTo>
                      <a:pt x="0" y="1"/>
                    </a:lnTo>
                    <a:lnTo>
                      <a:pt x="27" y="0"/>
                    </a:lnTo>
                    <a:lnTo>
                      <a:pt x="31" y="5"/>
                    </a:lnTo>
                  </a:path>
                </a:pathLst>
              </a:custGeom>
              <a:solidFill>
                <a:srgbClr val="823838"/>
              </a:solidFill>
              <a:ln w="9525">
                <a:noFill/>
                <a:round/>
                <a:headEnd/>
                <a:tailEnd/>
              </a:ln>
            </p:spPr>
            <p:txBody>
              <a:bodyPr wrap="none" anchor="ctr"/>
              <a:lstStyle/>
              <a:p>
                <a:endParaRPr lang="en-US"/>
              </a:p>
            </p:txBody>
          </p:sp>
          <p:sp>
            <p:nvSpPr>
              <p:cNvPr id="15162" name="Freeform 61"/>
              <p:cNvSpPr>
                <a:spLocks noChangeArrowheads="1"/>
              </p:cNvSpPr>
              <p:nvPr/>
            </p:nvSpPr>
            <p:spPr bwMode="auto">
              <a:xfrm>
                <a:off x="13182" y="955"/>
                <a:ext cx="27" cy="5"/>
              </a:xfrm>
              <a:custGeom>
                <a:avLst/>
                <a:gdLst>
                  <a:gd name="T0" fmla="*/ 24 w 28"/>
                  <a:gd name="T1" fmla="*/ 3 h 6"/>
                  <a:gd name="T2" fmla="*/ 0 w 28"/>
                  <a:gd name="T3" fmla="*/ 3 h 6"/>
                  <a:gd name="T4" fmla="*/ 0 w 28"/>
                  <a:gd name="T5" fmla="*/ 0 h 6"/>
                  <a:gd name="T6" fmla="*/ 24 w 28"/>
                  <a:gd name="T7" fmla="*/ 0 h 6"/>
                  <a:gd name="T8" fmla="*/ 24 w 28"/>
                  <a:gd name="T9" fmla="*/ 3 h 6"/>
                  <a:gd name="T10" fmla="*/ 0 60000 65536"/>
                  <a:gd name="T11" fmla="*/ 0 60000 65536"/>
                  <a:gd name="T12" fmla="*/ 0 60000 65536"/>
                  <a:gd name="T13" fmla="*/ 0 60000 65536"/>
                  <a:gd name="T14" fmla="*/ 0 60000 65536"/>
                  <a:gd name="T15" fmla="*/ 0 w 28"/>
                  <a:gd name="T16" fmla="*/ 0 h 6"/>
                  <a:gd name="T17" fmla="*/ 28 w 28"/>
                  <a:gd name="T18" fmla="*/ 6 h 6"/>
                </a:gdLst>
                <a:ahLst/>
                <a:cxnLst>
                  <a:cxn ang="T10">
                    <a:pos x="T0" y="T1"/>
                  </a:cxn>
                  <a:cxn ang="T11">
                    <a:pos x="T2" y="T3"/>
                  </a:cxn>
                  <a:cxn ang="T12">
                    <a:pos x="T4" y="T5"/>
                  </a:cxn>
                  <a:cxn ang="T13">
                    <a:pos x="T6" y="T7"/>
                  </a:cxn>
                  <a:cxn ang="T14">
                    <a:pos x="T8" y="T9"/>
                  </a:cxn>
                </a:cxnLst>
                <a:rect l="T15" t="T16" r="T17" b="T18"/>
                <a:pathLst>
                  <a:path w="28" h="6">
                    <a:moveTo>
                      <a:pt x="27" y="4"/>
                    </a:moveTo>
                    <a:lnTo>
                      <a:pt x="0" y="5"/>
                    </a:lnTo>
                    <a:lnTo>
                      <a:pt x="0" y="0"/>
                    </a:lnTo>
                    <a:lnTo>
                      <a:pt x="27" y="0"/>
                    </a:lnTo>
                    <a:lnTo>
                      <a:pt x="27" y="4"/>
                    </a:lnTo>
                  </a:path>
                </a:pathLst>
              </a:custGeom>
              <a:solidFill>
                <a:srgbClr val="823838"/>
              </a:solidFill>
              <a:ln w="9525">
                <a:noFill/>
                <a:round/>
                <a:headEnd/>
                <a:tailEnd/>
              </a:ln>
            </p:spPr>
            <p:txBody>
              <a:bodyPr wrap="none" anchor="ctr"/>
              <a:lstStyle/>
              <a:p>
                <a:endParaRPr lang="en-US"/>
              </a:p>
            </p:txBody>
          </p:sp>
          <p:sp>
            <p:nvSpPr>
              <p:cNvPr id="15163" name="Freeform 62"/>
              <p:cNvSpPr>
                <a:spLocks noChangeArrowheads="1"/>
              </p:cNvSpPr>
              <p:nvPr/>
            </p:nvSpPr>
            <p:spPr bwMode="auto">
              <a:xfrm>
                <a:off x="13184" y="961"/>
                <a:ext cx="25" cy="5"/>
              </a:xfrm>
              <a:custGeom>
                <a:avLst/>
                <a:gdLst>
                  <a:gd name="T0" fmla="*/ 22 w 26"/>
                  <a:gd name="T1" fmla="*/ 3 h 6"/>
                  <a:gd name="T2" fmla="*/ 0 w 26"/>
                  <a:gd name="T3" fmla="*/ 3 h 6"/>
                  <a:gd name="T4" fmla="*/ 0 w 26"/>
                  <a:gd name="T5" fmla="*/ 1 h 6"/>
                  <a:gd name="T6" fmla="*/ 22 w 26"/>
                  <a:gd name="T7" fmla="*/ 0 h 6"/>
                  <a:gd name="T8" fmla="*/ 22 w 26"/>
                  <a:gd name="T9" fmla="*/ 3 h 6"/>
                  <a:gd name="T10" fmla="*/ 0 60000 65536"/>
                  <a:gd name="T11" fmla="*/ 0 60000 65536"/>
                  <a:gd name="T12" fmla="*/ 0 60000 65536"/>
                  <a:gd name="T13" fmla="*/ 0 60000 65536"/>
                  <a:gd name="T14" fmla="*/ 0 60000 65536"/>
                  <a:gd name="T15" fmla="*/ 0 w 26"/>
                  <a:gd name="T16" fmla="*/ 0 h 6"/>
                  <a:gd name="T17" fmla="*/ 26 w 26"/>
                  <a:gd name="T18" fmla="*/ 6 h 6"/>
                </a:gdLst>
                <a:ahLst/>
                <a:cxnLst>
                  <a:cxn ang="T10">
                    <a:pos x="T0" y="T1"/>
                  </a:cxn>
                  <a:cxn ang="T11">
                    <a:pos x="T2" y="T3"/>
                  </a:cxn>
                  <a:cxn ang="T12">
                    <a:pos x="T4" y="T5"/>
                  </a:cxn>
                  <a:cxn ang="T13">
                    <a:pos x="T6" y="T7"/>
                  </a:cxn>
                  <a:cxn ang="T14">
                    <a:pos x="T8" y="T9"/>
                  </a:cxn>
                </a:cxnLst>
                <a:rect l="T15" t="T16" r="T17" b="T18"/>
                <a:pathLst>
                  <a:path w="26" h="6">
                    <a:moveTo>
                      <a:pt x="25" y="5"/>
                    </a:moveTo>
                    <a:lnTo>
                      <a:pt x="0" y="5"/>
                    </a:lnTo>
                    <a:lnTo>
                      <a:pt x="0" y="1"/>
                    </a:lnTo>
                    <a:lnTo>
                      <a:pt x="25" y="0"/>
                    </a:lnTo>
                    <a:lnTo>
                      <a:pt x="25" y="5"/>
                    </a:lnTo>
                  </a:path>
                </a:pathLst>
              </a:custGeom>
              <a:solidFill>
                <a:srgbClr val="823838"/>
              </a:solidFill>
              <a:ln w="9525">
                <a:noFill/>
                <a:round/>
                <a:headEnd/>
                <a:tailEnd/>
              </a:ln>
            </p:spPr>
            <p:txBody>
              <a:bodyPr wrap="none" anchor="ctr"/>
              <a:lstStyle/>
              <a:p>
                <a:endParaRPr lang="en-US"/>
              </a:p>
            </p:txBody>
          </p:sp>
          <p:sp>
            <p:nvSpPr>
              <p:cNvPr id="15164" name="Freeform 63"/>
              <p:cNvSpPr>
                <a:spLocks noChangeArrowheads="1"/>
              </p:cNvSpPr>
              <p:nvPr/>
            </p:nvSpPr>
            <p:spPr bwMode="auto">
              <a:xfrm>
                <a:off x="13184" y="969"/>
                <a:ext cx="25" cy="6"/>
              </a:xfrm>
              <a:custGeom>
                <a:avLst/>
                <a:gdLst>
                  <a:gd name="T0" fmla="*/ 22 w 26"/>
                  <a:gd name="T1" fmla="*/ 2 h 7"/>
                  <a:gd name="T2" fmla="*/ 0 w 26"/>
                  <a:gd name="T3" fmla="*/ 3 h 7"/>
                  <a:gd name="T4" fmla="*/ 0 w 26"/>
                  <a:gd name="T5" fmla="*/ 0 h 7"/>
                  <a:gd name="T6" fmla="*/ 22 w 26"/>
                  <a:gd name="T7" fmla="*/ 0 h 7"/>
                  <a:gd name="T8" fmla="*/ 22 w 26"/>
                  <a:gd name="T9" fmla="*/ 2 h 7"/>
                  <a:gd name="T10" fmla="*/ 0 60000 65536"/>
                  <a:gd name="T11" fmla="*/ 0 60000 65536"/>
                  <a:gd name="T12" fmla="*/ 0 60000 65536"/>
                  <a:gd name="T13" fmla="*/ 0 60000 65536"/>
                  <a:gd name="T14" fmla="*/ 0 60000 65536"/>
                  <a:gd name="T15" fmla="*/ 0 w 26"/>
                  <a:gd name="T16" fmla="*/ 0 h 7"/>
                  <a:gd name="T17" fmla="*/ 26 w 26"/>
                  <a:gd name="T18" fmla="*/ 7 h 7"/>
                </a:gdLst>
                <a:ahLst/>
                <a:cxnLst>
                  <a:cxn ang="T10">
                    <a:pos x="T0" y="T1"/>
                  </a:cxn>
                  <a:cxn ang="T11">
                    <a:pos x="T2" y="T3"/>
                  </a:cxn>
                  <a:cxn ang="T12">
                    <a:pos x="T4" y="T5"/>
                  </a:cxn>
                  <a:cxn ang="T13">
                    <a:pos x="T6" y="T7"/>
                  </a:cxn>
                  <a:cxn ang="T14">
                    <a:pos x="T8" y="T9"/>
                  </a:cxn>
                </a:cxnLst>
                <a:rect l="T15" t="T16" r="T17" b="T18"/>
                <a:pathLst>
                  <a:path w="26" h="7">
                    <a:moveTo>
                      <a:pt x="25" y="2"/>
                    </a:moveTo>
                    <a:lnTo>
                      <a:pt x="0" y="6"/>
                    </a:lnTo>
                    <a:lnTo>
                      <a:pt x="0" y="0"/>
                    </a:lnTo>
                    <a:lnTo>
                      <a:pt x="25" y="0"/>
                    </a:lnTo>
                    <a:lnTo>
                      <a:pt x="25" y="2"/>
                    </a:lnTo>
                  </a:path>
                </a:pathLst>
              </a:custGeom>
              <a:solidFill>
                <a:srgbClr val="823838"/>
              </a:solidFill>
              <a:ln w="9525">
                <a:noFill/>
                <a:round/>
                <a:headEnd/>
                <a:tailEnd/>
              </a:ln>
            </p:spPr>
            <p:txBody>
              <a:bodyPr wrap="none" anchor="ctr"/>
              <a:lstStyle/>
              <a:p>
                <a:endParaRPr lang="en-US"/>
              </a:p>
            </p:txBody>
          </p:sp>
          <p:sp>
            <p:nvSpPr>
              <p:cNvPr id="15165" name="Freeform 64"/>
              <p:cNvSpPr>
                <a:spLocks noChangeArrowheads="1"/>
              </p:cNvSpPr>
              <p:nvPr/>
            </p:nvSpPr>
            <p:spPr bwMode="auto">
              <a:xfrm>
                <a:off x="13186" y="975"/>
                <a:ext cx="26" cy="6"/>
              </a:xfrm>
              <a:custGeom>
                <a:avLst/>
                <a:gdLst>
                  <a:gd name="T0" fmla="*/ 23 w 27"/>
                  <a:gd name="T1" fmla="*/ 3 h 7"/>
                  <a:gd name="T2" fmla="*/ 0 w 27"/>
                  <a:gd name="T3" fmla="*/ 3 h 7"/>
                  <a:gd name="T4" fmla="*/ 0 w 27"/>
                  <a:gd name="T5" fmla="*/ 2 h 7"/>
                  <a:gd name="T6" fmla="*/ 23 w 27"/>
                  <a:gd name="T7" fmla="*/ 0 h 7"/>
                  <a:gd name="T8" fmla="*/ 23 w 27"/>
                  <a:gd name="T9" fmla="*/ 3 h 7"/>
                  <a:gd name="T10" fmla="*/ 0 60000 65536"/>
                  <a:gd name="T11" fmla="*/ 0 60000 65536"/>
                  <a:gd name="T12" fmla="*/ 0 60000 65536"/>
                  <a:gd name="T13" fmla="*/ 0 60000 65536"/>
                  <a:gd name="T14" fmla="*/ 0 60000 65536"/>
                  <a:gd name="T15" fmla="*/ 0 w 27"/>
                  <a:gd name="T16" fmla="*/ 0 h 7"/>
                  <a:gd name="T17" fmla="*/ 27 w 27"/>
                  <a:gd name="T18" fmla="*/ 7 h 7"/>
                </a:gdLst>
                <a:ahLst/>
                <a:cxnLst>
                  <a:cxn ang="T10">
                    <a:pos x="T0" y="T1"/>
                  </a:cxn>
                  <a:cxn ang="T11">
                    <a:pos x="T2" y="T3"/>
                  </a:cxn>
                  <a:cxn ang="T12">
                    <a:pos x="T4" y="T5"/>
                  </a:cxn>
                  <a:cxn ang="T13">
                    <a:pos x="T6" y="T7"/>
                  </a:cxn>
                  <a:cxn ang="T14">
                    <a:pos x="T8" y="T9"/>
                  </a:cxn>
                </a:cxnLst>
                <a:rect l="T15" t="T16" r="T17" b="T18"/>
                <a:pathLst>
                  <a:path w="27" h="7">
                    <a:moveTo>
                      <a:pt x="26" y="3"/>
                    </a:moveTo>
                    <a:lnTo>
                      <a:pt x="0" y="6"/>
                    </a:lnTo>
                    <a:lnTo>
                      <a:pt x="0" y="2"/>
                    </a:lnTo>
                    <a:lnTo>
                      <a:pt x="26" y="0"/>
                    </a:lnTo>
                    <a:lnTo>
                      <a:pt x="26" y="3"/>
                    </a:lnTo>
                  </a:path>
                </a:pathLst>
              </a:custGeom>
              <a:solidFill>
                <a:srgbClr val="823838"/>
              </a:solidFill>
              <a:ln w="9525">
                <a:noFill/>
                <a:round/>
                <a:headEnd/>
                <a:tailEnd/>
              </a:ln>
            </p:spPr>
            <p:txBody>
              <a:bodyPr wrap="none" anchor="ctr"/>
              <a:lstStyle/>
              <a:p>
                <a:endParaRPr lang="en-US"/>
              </a:p>
            </p:txBody>
          </p:sp>
          <p:sp>
            <p:nvSpPr>
              <p:cNvPr id="15166" name="Freeform 65"/>
              <p:cNvSpPr>
                <a:spLocks noChangeArrowheads="1"/>
              </p:cNvSpPr>
              <p:nvPr/>
            </p:nvSpPr>
            <p:spPr bwMode="auto">
              <a:xfrm>
                <a:off x="13186" y="981"/>
                <a:ext cx="31" cy="5"/>
              </a:xfrm>
              <a:custGeom>
                <a:avLst/>
                <a:gdLst>
                  <a:gd name="T0" fmla="*/ 28 w 32"/>
                  <a:gd name="T1" fmla="*/ 3 h 6"/>
                  <a:gd name="T2" fmla="*/ 0 w 32"/>
                  <a:gd name="T3" fmla="*/ 3 h 6"/>
                  <a:gd name="T4" fmla="*/ 0 w 32"/>
                  <a:gd name="T5" fmla="*/ 0 h 6"/>
                  <a:gd name="T6" fmla="*/ 28 w 32"/>
                  <a:gd name="T7" fmla="*/ 0 h 6"/>
                  <a:gd name="T8" fmla="*/ 28 w 32"/>
                  <a:gd name="T9" fmla="*/ 3 h 6"/>
                  <a:gd name="T10" fmla="*/ 0 60000 65536"/>
                  <a:gd name="T11" fmla="*/ 0 60000 65536"/>
                  <a:gd name="T12" fmla="*/ 0 60000 65536"/>
                  <a:gd name="T13" fmla="*/ 0 60000 65536"/>
                  <a:gd name="T14" fmla="*/ 0 60000 65536"/>
                  <a:gd name="T15" fmla="*/ 0 w 32"/>
                  <a:gd name="T16" fmla="*/ 0 h 6"/>
                  <a:gd name="T17" fmla="*/ 32 w 32"/>
                  <a:gd name="T18" fmla="*/ 6 h 6"/>
                </a:gdLst>
                <a:ahLst/>
                <a:cxnLst>
                  <a:cxn ang="T10">
                    <a:pos x="T0" y="T1"/>
                  </a:cxn>
                  <a:cxn ang="T11">
                    <a:pos x="T2" y="T3"/>
                  </a:cxn>
                  <a:cxn ang="T12">
                    <a:pos x="T4" y="T5"/>
                  </a:cxn>
                  <a:cxn ang="T13">
                    <a:pos x="T6" y="T7"/>
                  </a:cxn>
                  <a:cxn ang="T14">
                    <a:pos x="T8" y="T9"/>
                  </a:cxn>
                </a:cxnLst>
                <a:rect l="T15" t="T16" r="T17" b="T18"/>
                <a:pathLst>
                  <a:path w="32" h="6">
                    <a:moveTo>
                      <a:pt x="31" y="3"/>
                    </a:moveTo>
                    <a:lnTo>
                      <a:pt x="0" y="5"/>
                    </a:lnTo>
                    <a:lnTo>
                      <a:pt x="0" y="0"/>
                    </a:lnTo>
                    <a:lnTo>
                      <a:pt x="31" y="0"/>
                    </a:lnTo>
                    <a:lnTo>
                      <a:pt x="31" y="3"/>
                    </a:lnTo>
                  </a:path>
                </a:pathLst>
              </a:custGeom>
              <a:solidFill>
                <a:srgbClr val="823838"/>
              </a:solidFill>
              <a:ln w="9525">
                <a:noFill/>
                <a:round/>
                <a:headEnd/>
                <a:tailEnd/>
              </a:ln>
            </p:spPr>
            <p:txBody>
              <a:bodyPr wrap="none" anchor="ctr"/>
              <a:lstStyle/>
              <a:p>
                <a:endParaRPr lang="en-US"/>
              </a:p>
            </p:txBody>
          </p:sp>
          <p:sp>
            <p:nvSpPr>
              <p:cNvPr id="15167" name="Freeform 66"/>
              <p:cNvSpPr>
                <a:spLocks noChangeArrowheads="1"/>
              </p:cNvSpPr>
              <p:nvPr/>
            </p:nvSpPr>
            <p:spPr bwMode="auto">
              <a:xfrm>
                <a:off x="13189" y="987"/>
                <a:ext cx="26" cy="8"/>
              </a:xfrm>
              <a:custGeom>
                <a:avLst/>
                <a:gdLst>
                  <a:gd name="T0" fmla="*/ 23 w 27"/>
                  <a:gd name="T1" fmla="*/ 4 h 9"/>
                  <a:gd name="T2" fmla="*/ 0 w 27"/>
                  <a:gd name="T3" fmla="*/ 5 h 9"/>
                  <a:gd name="T4" fmla="*/ 0 w 27"/>
                  <a:gd name="T5" fmla="*/ 2 h 9"/>
                  <a:gd name="T6" fmla="*/ 23 w 27"/>
                  <a:gd name="T7" fmla="*/ 0 h 9"/>
                  <a:gd name="T8" fmla="*/ 23 w 27"/>
                  <a:gd name="T9" fmla="*/ 4 h 9"/>
                  <a:gd name="T10" fmla="*/ 0 60000 65536"/>
                  <a:gd name="T11" fmla="*/ 0 60000 65536"/>
                  <a:gd name="T12" fmla="*/ 0 60000 65536"/>
                  <a:gd name="T13" fmla="*/ 0 60000 65536"/>
                  <a:gd name="T14" fmla="*/ 0 60000 65536"/>
                  <a:gd name="T15" fmla="*/ 0 w 27"/>
                  <a:gd name="T16" fmla="*/ 0 h 9"/>
                  <a:gd name="T17" fmla="*/ 27 w 27"/>
                  <a:gd name="T18" fmla="*/ 9 h 9"/>
                </a:gdLst>
                <a:ahLst/>
                <a:cxnLst>
                  <a:cxn ang="T10">
                    <a:pos x="T0" y="T1"/>
                  </a:cxn>
                  <a:cxn ang="T11">
                    <a:pos x="T2" y="T3"/>
                  </a:cxn>
                  <a:cxn ang="T12">
                    <a:pos x="T4" y="T5"/>
                  </a:cxn>
                  <a:cxn ang="T13">
                    <a:pos x="T6" y="T7"/>
                  </a:cxn>
                  <a:cxn ang="T14">
                    <a:pos x="T8" y="T9"/>
                  </a:cxn>
                </a:cxnLst>
                <a:rect l="T15" t="T16" r="T17" b="T18"/>
                <a:pathLst>
                  <a:path w="27" h="9">
                    <a:moveTo>
                      <a:pt x="26" y="5"/>
                    </a:moveTo>
                    <a:lnTo>
                      <a:pt x="0" y="8"/>
                    </a:lnTo>
                    <a:lnTo>
                      <a:pt x="0" y="2"/>
                    </a:lnTo>
                    <a:lnTo>
                      <a:pt x="26" y="0"/>
                    </a:lnTo>
                    <a:lnTo>
                      <a:pt x="26" y="5"/>
                    </a:lnTo>
                  </a:path>
                </a:pathLst>
              </a:custGeom>
              <a:solidFill>
                <a:srgbClr val="823838"/>
              </a:solidFill>
              <a:ln w="9525">
                <a:noFill/>
                <a:round/>
                <a:headEnd/>
                <a:tailEnd/>
              </a:ln>
            </p:spPr>
            <p:txBody>
              <a:bodyPr wrap="none" anchor="ctr"/>
              <a:lstStyle/>
              <a:p>
                <a:endParaRPr lang="en-US"/>
              </a:p>
            </p:txBody>
          </p:sp>
          <p:sp>
            <p:nvSpPr>
              <p:cNvPr id="15168" name="Freeform 67"/>
              <p:cNvSpPr>
                <a:spLocks noChangeArrowheads="1"/>
              </p:cNvSpPr>
              <p:nvPr/>
            </p:nvSpPr>
            <p:spPr bwMode="auto">
              <a:xfrm>
                <a:off x="13191" y="995"/>
                <a:ext cx="28" cy="4"/>
              </a:xfrm>
              <a:custGeom>
                <a:avLst/>
                <a:gdLst>
                  <a:gd name="T0" fmla="*/ 25 w 29"/>
                  <a:gd name="T1" fmla="*/ 2 h 5"/>
                  <a:gd name="T2" fmla="*/ 2 w 29"/>
                  <a:gd name="T3" fmla="*/ 2 h 5"/>
                  <a:gd name="T4" fmla="*/ 0 w 29"/>
                  <a:gd name="T5" fmla="*/ 2 h 5"/>
                  <a:gd name="T6" fmla="*/ 25 w 29"/>
                  <a:gd name="T7" fmla="*/ 0 h 5"/>
                  <a:gd name="T8" fmla="*/ 25 w 29"/>
                  <a:gd name="T9" fmla="*/ 2 h 5"/>
                  <a:gd name="T10" fmla="*/ 0 60000 65536"/>
                  <a:gd name="T11" fmla="*/ 0 60000 65536"/>
                  <a:gd name="T12" fmla="*/ 0 60000 65536"/>
                  <a:gd name="T13" fmla="*/ 0 60000 65536"/>
                  <a:gd name="T14" fmla="*/ 0 60000 65536"/>
                  <a:gd name="T15" fmla="*/ 0 w 29"/>
                  <a:gd name="T16" fmla="*/ 0 h 5"/>
                  <a:gd name="T17" fmla="*/ 29 w 29"/>
                  <a:gd name="T18" fmla="*/ 5 h 5"/>
                </a:gdLst>
                <a:ahLst/>
                <a:cxnLst>
                  <a:cxn ang="T10">
                    <a:pos x="T0" y="T1"/>
                  </a:cxn>
                  <a:cxn ang="T11">
                    <a:pos x="T2" y="T3"/>
                  </a:cxn>
                  <a:cxn ang="T12">
                    <a:pos x="T4" y="T5"/>
                  </a:cxn>
                  <a:cxn ang="T13">
                    <a:pos x="T6" y="T7"/>
                  </a:cxn>
                  <a:cxn ang="T14">
                    <a:pos x="T8" y="T9"/>
                  </a:cxn>
                </a:cxnLst>
                <a:rect l="T15" t="T16" r="T17" b="T18"/>
                <a:pathLst>
                  <a:path w="29" h="5">
                    <a:moveTo>
                      <a:pt x="28" y="4"/>
                    </a:moveTo>
                    <a:lnTo>
                      <a:pt x="2" y="4"/>
                    </a:lnTo>
                    <a:lnTo>
                      <a:pt x="0" y="2"/>
                    </a:lnTo>
                    <a:lnTo>
                      <a:pt x="28" y="0"/>
                    </a:lnTo>
                    <a:lnTo>
                      <a:pt x="28" y="4"/>
                    </a:lnTo>
                  </a:path>
                </a:pathLst>
              </a:custGeom>
              <a:solidFill>
                <a:srgbClr val="823838"/>
              </a:solidFill>
              <a:ln w="9525">
                <a:noFill/>
                <a:round/>
                <a:headEnd/>
                <a:tailEnd/>
              </a:ln>
            </p:spPr>
            <p:txBody>
              <a:bodyPr wrap="none" anchor="ctr"/>
              <a:lstStyle/>
              <a:p>
                <a:endParaRPr lang="en-US"/>
              </a:p>
            </p:txBody>
          </p:sp>
          <p:sp>
            <p:nvSpPr>
              <p:cNvPr id="15169" name="Freeform 68"/>
              <p:cNvSpPr>
                <a:spLocks noChangeArrowheads="1"/>
              </p:cNvSpPr>
              <p:nvPr/>
            </p:nvSpPr>
            <p:spPr bwMode="auto">
              <a:xfrm>
                <a:off x="13191" y="1001"/>
                <a:ext cx="31" cy="8"/>
              </a:xfrm>
              <a:custGeom>
                <a:avLst/>
                <a:gdLst>
                  <a:gd name="T0" fmla="*/ 28 w 32"/>
                  <a:gd name="T1" fmla="*/ 4 h 9"/>
                  <a:gd name="T2" fmla="*/ 2 w 32"/>
                  <a:gd name="T3" fmla="*/ 5 h 9"/>
                  <a:gd name="T4" fmla="*/ 0 w 32"/>
                  <a:gd name="T5" fmla="*/ 1 h 9"/>
                  <a:gd name="T6" fmla="*/ 25 w 32"/>
                  <a:gd name="T7" fmla="*/ 0 h 9"/>
                  <a:gd name="T8" fmla="*/ 28 w 32"/>
                  <a:gd name="T9" fmla="*/ 4 h 9"/>
                  <a:gd name="T10" fmla="*/ 0 60000 65536"/>
                  <a:gd name="T11" fmla="*/ 0 60000 65536"/>
                  <a:gd name="T12" fmla="*/ 0 60000 65536"/>
                  <a:gd name="T13" fmla="*/ 0 60000 65536"/>
                  <a:gd name="T14" fmla="*/ 0 60000 65536"/>
                  <a:gd name="T15" fmla="*/ 0 w 32"/>
                  <a:gd name="T16" fmla="*/ 0 h 9"/>
                  <a:gd name="T17" fmla="*/ 32 w 32"/>
                  <a:gd name="T18" fmla="*/ 9 h 9"/>
                </a:gdLst>
                <a:ahLst/>
                <a:cxnLst>
                  <a:cxn ang="T10">
                    <a:pos x="T0" y="T1"/>
                  </a:cxn>
                  <a:cxn ang="T11">
                    <a:pos x="T2" y="T3"/>
                  </a:cxn>
                  <a:cxn ang="T12">
                    <a:pos x="T4" y="T5"/>
                  </a:cxn>
                  <a:cxn ang="T13">
                    <a:pos x="T6" y="T7"/>
                  </a:cxn>
                  <a:cxn ang="T14">
                    <a:pos x="T8" y="T9"/>
                  </a:cxn>
                </a:cxnLst>
                <a:rect l="T15" t="T16" r="T17" b="T18"/>
                <a:pathLst>
                  <a:path w="32" h="9">
                    <a:moveTo>
                      <a:pt x="31" y="5"/>
                    </a:moveTo>
                    <a:lnTo>
                      <a:pt x="2" y="8"/>
                    </a:lnTo>
                    <a:lnTo>
                      <a:pt x="0" y="1"/>
                    </a:lnTo>
                    <a:lnTo>
                      <a:pt x="28" y="0"/>
                    </a:lnTo>
                    <a:lnTo>
                      <a:pt x="31" y="5"/>
                    </a:lnTo>
                  </a:path>
                </a:pathLst>
              </a:custGeom>
              <a:solidFill>
                <a:srgbClr val="823838"/>
              </a:solidFill>
              <a:ln w="9525">
                <a:noFill/>
                <a:round/>
                <a:headEnd/>
                <a:tailEnd/>
              </a:ln>
            </p:spPr>
            <p:txBody>
              <a:bodyPr wrap="none" anchor="ctr"/>
              <a:lstStyle/>
              <a:p>
                <a:endParaRPr lang="en-US"/>
              </a:p>
            </p:txBody>
          </p:sp>
          <p:sp>
            <p:nvSpPr>
              <p:cNvPr id="15170" name="Freeform 69"/>
              <p:cNvSpPr>
                <a:spLocks noChangeArrowheads="1"/>
              </p:cNvSpPr>
              <p:nvPr/>
            </p:nvSpPr>
            <p:spPr bwMode="auto">
              <a:xfrm>
                <a:off x="13142" y="854"/>
                <a:ext cx="63" cy="84"/>
              </a:xfrm>
              <a:custGeom>
                <a:avLst/>
                <a:gdLst>
                  <a:gd name="T0" fmla="*/ 22 w 64"/>
                  <a:gd name="T1" fmla="*/ 20 h 85"/>
                  <a:gd name="T2" fmla="*/ 0 w 64"/>
                  <a:gd name="T3" fmla="*/ 8 h 85"/>
                  <a:gd name="T4" fmla="*/ 18 w 64"/>
                  <a:gd name="T5" fmla="*/ 68 h 85"/>
                  <a:gd name="T6" fmla="*/ 60 w 64"/>
                  <a:gd name="T7" fmla="*/ 81 h 85"/>
                  <a:gd name="T8" fmla="*/ 46 w 64"/>
                  <a:gd name="T9" fmla="*/ 9 h 85"/>
                  <a:gd name="T10" fmla="*/ 32 w 64"/>
                  <a:gd name="T11" fmla="*/ 0 h 85"/>
                  <a:gd name="T12" fmla="*/ 22 w 64"/>
                  <a:gd name="T13" fmla="*/ 20 h 85"/>
                  <a:gd name="T14" fmla="*/ 0 60000 65536"/>
                  <a:gd name="T15" fmla="*/ 0 60000 65536"/>
                  <a:gd name="T16" fmla="*/ 0 60000 65536"/>
                  <a:gd name="T17" fmla="*/ 0 60000 65536"/>
                  <a:gd name="T18" fmla="*/ 0 60000 65536"/>
                  <a:gd name="T19" fmla="*/ 0 60000 65536"/>
                  <a:gd name="T20" fmla="*/ 0 60000 65536"/>
                  <a:gd name="T21" fmla="*/ 0 w 64"/>
                  <a:gd name="T22" fmla="*/ 0 h 85"/>
                  <a:gd name="T23" fmla="*/ 64 w 64"/>
                  <a:gd name="T24" fmla="*/ 85 h 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85">
                    <a:moveTo>
                      <a:pt x="22" y="20"/>
                    </a:moveTo>
                    <a:lnTo>
                      <a:pt x="0" y="8"/>
                    </a:lnTo>
                    <a:lnTo>
                      <a:pt x="18" y="71"/>
                    </a:lnTo>
                    <a:lnTo>
                      <a:pt x="63" y="84"/>
                    </a:lnTo>
                    <a:lnTo>
                      <a:pt x="49" y="9"/>
                    </a:lnTo>
                    <a:lnTo>
                      <a:pt x="35" y="0"/>
                    </a:lnTo>
                    <a:lnTo>
                      <a:pt x="22" y="20"/>
                    </a:lnTo>
                  </a:path>
                </a:pathLst>
              </a:custGeom>
              <a:solidFill>
                <a:srgbClr val="823838"/>
              </a:solidFill>
              <a:ln w="9525">
                <a:noFill/>
                <a:round/>
                <a:headEnd/>
                <a:tailEnd/>
              </a:ln>
            </p:spPr>
            <p:txBody>
              <a:bodyPr wrap="none" anchor="ctr"/>
              <a:lstStyle/>
              <a:p>
                <a:endParaRPr lang="en-US"/>
              </a:p>
            </p:txBody>
          </p:sp>
          <p:sp>
            <p:nvSpPr>
              <p:cNvPr id="15171" name="Freeform 70"/>
              <p:cNvSpPr>
                <a:spLocks noChangeArrowheads="1"/>
              </p:cNvSpPr>
              <p:nvPr/>
            </p:nvSpPr>
            <p:spPr bwMode="auto">
              <a:xfrm>
                <a:off x="13119" y="925"/>
                <a:ext cx="26" cy="131"/>
              </a:xfrm>
              <a:custGeom>
                <a:avLst/>
                <a:gdLst>
                  <a:gd name="T0" fmla="*/ 18 w 27"/>
                  <a:gd name="T1" fmla="*/ 0 h 132"/>
                  <a:gd name="T2" fmla="*/ 0 w 27"/>
                  <a:gd name="T3" fmla="*/ 126 h 132"/>
                  <a:gd name="T4" fmla="*/ 4 w 27"/>
                  <a:gd name="T5" fmla="*/ 128 h 132"/>
                  <a:gd name="T6" fmla="*/ 23 w 27"/>
                  <a:gd name="T7" fmla="*/ 2 h 132"/>
                  <a:gd name="T8" fmla="*/ 18 w 27"/>
                  <a:gd name="T9" fmla="*/ 0 h 132"/>
                  <a:gd name="T10" fmla="*/ 0 60000 65536"/>
                  <a:gd name="T11" fmla="*/ 0 60000 65536"/>
                  <a:gd name="T12" fmla="*/ 0 60000 65536"/>
                  <a:gd name="T13" fmla="*/ 0 60000 65536"/>
                  <a:gd name="T14" fmla="*/ 0 60000 65536"/>
                  <a:gd name="T15" fmla="*/ 0 w 27"/>
                  <a:gd name="T16" fmla="*/ 0 h 132"/>
                  <a:gd name="T17" fmla="*/ 27 w 27"/>
                  <a:gd name="T18" fmla="*/ 132 h 132"/>
                </a:gdLst>
                <a:ahLst/>
                <a:cxnLst>
                  <a:cxn ang="T10">
                    <a:pos x="T0" y="T1"/>
                  </a:cxn>
                  <a:cxn ang="T11">
                    <a:pos x="T2" y="T3"/>
                  </a:cxn>
                  <a:cxn ang="T12">
                    <a:pos x="T4" y="T5"/>
                  </a:cxn>
                  <a:cxn ang="T13">
                    <a:pos x="T6" y="T7"/>
                  </a:cxn>
                  <a:cxn ang="T14">
                    <a:pos x="T8" y="T9"/>
                  </a:cxn>
                </a:cxnLst>
                <a:rect l="T15" t="T16" r="T17" b="T18"/>
                <a:pathLst>
                  <a:path w="27" h="132">
                    <a:moveTo>
                      <a:pt x="21" y="0"/>
                    </a:moveTo>
                    <a:lnTo>
                      <a:pt x="0" y="129"/>
                    </a:lnTo>
                    <a:lnTo>
                      <a:pt x="4" y="131"/>
                    </a:lnTo>
                    <a:lnTo>
                      <a:pt x="26" y="2"/>
                    </a:lnTo>
                    <a:lnTo>
                      <a:pt x="21" y="0"/>
                    </a:lnTo>
                  </a:path>
                </a:pathLst>
              </a:custGeom>
              <a:solidFill>
                <a:srgbClr val="823838"/>
              </a:solidFill>
              <a:ln w="9525">
                <a:noFill/>
                <a:round/>
                <a:headEnd/>
                <a:tailEnd/>
              </a:ln>
            </p:spPr>
            <p:txBody>
              <a:bodyPr wrap="none" anchor="ctr"/>
              <a:lstStyle/>
              <a:p>
                <a:endParaRPr lang="en-US"/>
              </a:p>
            </p:txBody>
          </p:sp>
          <p:sp>
            <p:nvSpPr>
              <p:cNvPr id="15172" name="Freeform 71"/>
              <p:cNvSpPr>
                <a:spLocks noChangeArrowheads="1"/>
              </p:cNvSpPr>
              <p:nvPr/>
            </p:nvSpPr>
            <p:spPr bwMode="auto">
              <a:xfrm>
                <a:off x="13129" y="927"/>
                <a:ext cx="24" cy="130"/>
              </a:xfrm>
              <a:custGeom>
                <a:avLst/>
                <a:gdLst>
                  <a:gd name="T0" fmla="*/ 17 w 25"/>
                  <a:gd name="T1" fmla="*/ 0 h 131"/>
                  <a:gd name="T2" fmla="*/ 0 w 25"/>
                  <a:gd name="T3" fmla="*/ 125 h 131"/>
                  <a:gd name="T4" fmla="*/ 4 w 25"/>
                  <a:gd name="T5" fmla="*/ 127 h 131"/>
                  <a:gd name="T6" fmla="*/ 21 w 25"/>
                  <a:gd name="T7" fmla="*/ 0 h 131"/>
                  <a:gd name="T8" fmla="*/ 17 w 25"/>
                  <a:gd name="T9" fmla="*/ 0 h 131"/>
                  <a:gd name="T10" fmla="*/ 0 60000 65536"/>
                  <a:gd name="T11" fmla="*/ 0 60000 65536"/>
                  <a:gd name="T12" fmla="*/ 0 60000 65536"/>
                  <a:gd name="T13" fmla="*/ 0 60000 65536"/>
                  <a:gd name="T14" fmla="*/ 0 60000 65536"/>
                  <a:gd name="T15" fmla="*/ 0 w 25"/>
                  <a:gd name="T16" fmla="*/ 0 h 131"/>
                  <a:gd name="T17" fmla="*/ 25 w 25"/>
                  <a:gd name="T18" fmla="*/ 131 h 131"/>
                </a:gdLst>
                <a:ahLst/>
                <a:cxnLst>
                  <a:cxn ang="T10">
                    <a:pos x="T0" y="T1"/>
                  </a:cxn>
                  <a:cxn ang="T11">
                    <a:pos x="T2" y="T3"/>
                  </a:cxn>
                  <a:cxn ang="T12">
                    <a:pos x="T4" y="T5"/>
                  </a:cxn>
                  <a:cxn ang="T13">
                    <a:pos x="T6" y="T7"/>
                  </a:cxn>
                  <a:cxn ang="T14">
                    <a:pos x="T8" y="T9"/>
                  </a:cxn>
                </a:cxnLst>
                <a:rect l="T15" t="T16" r="T17" b="T18"/>
                <a:pathLst>
                  <a:path w="25" h="131">
                    <a:moveTo>
                      <a:pt x="20" y="0"/>
                    </a:moveTo>
                    <a:lnTo>
                      <a:pt x="0" y="128"/>
                    </a:lnTo>
                    <a:lnTo>
                      <a:pt x="4" y="130"/>
                    </a:lnTo>
                    <a:lnTo>
                      <a:pt x="24" y="0"/>
                    </a:lnTo>
                    <a:lnTo>
                      <a:pt x="20" y="0"/>
                    </a:lnTo>
                  </a:path>
                </a:pathLst>
              </a:custGeom>
              <a:solidFill>
                <a:srgbClr val="823838"/>
              </a:solidFill>
              <a:ln w="9525">
                <a:noFill/>
                <a:round/>
                <a:headEnd/>
                <a:tailEnd/>
              </a:ln>
            </p:spPr>
            <p:txBody>
              <a:bodyPr wrap="none" anchor="ctr"/>
              <a:lstStyle/>
              <a:p>
                <a:endParaRPr lang="en-US"/>
              </a:p>
            </p:txBody>
          </p:sp>
          <p:sp>
            <p:nvSpPr>
              <p:cNvPr id="15173" name="Freeform 72"/>
              <p:cNvSpPr>
                <a:spLocks noChangeArrowheads="1"/>
              </p:cNvSpPr>
              <p:nvPr/>
            </p:nvSpPr>
            <p:spPr bwMode="auto">
              <a:xfrm>
                <a:off x="13137" y="928"/>
                <a:ext cx="27" cy="129"/>
              </a:xfrm>
              <a:custGeom>
                <a:avLst/>
                <a:gdLst>
                  <a:gd name="T0" fmla="*/ 20 w 28"/>
                  <a:gd name="T1" fmla="*/ 0 h 130"/>
                  <a:gd name="T2" fmla="*/ 0 w 28"/>
                  <a:gd name="T3" fmla="*/ 125 h 130"/>
                  <a:gd name="T4" fmla="*/ 5 w 28"/>
                  <a:gd name="T5" fmla="*/ 126 h 130"/>
                  <a:gd name="T6" fmla="*/ 24 w 28"/>
                  <a:gd name="T7" fmla="*/ 1 h 130"/>
                  <a:gd name="T8" fmla="*/ 20 w 28"/>
                  <a:gd name="T9" fmla="*/ 0 h 130"/>
                  <a:gd name="T10" fmla="*/ 0 60000 65536"/>
                  <a:gd name="T11" fmla="*/ 0 60000 65536"/>
                  <a:gd name="T12" fmla="*/ 0 60000 65536"/>
                  <a:gd name="T13" fmla="*/ 0 60000 65536"/>
                  <a:gd name="T14" fmla="*/ 0 60000 65536"/>
                  <a:gd name="T15" fmla="*/ 0 w 28"/>
                  <a:gd name="T16" fmla="*/ 0 h 130"/>
                  <a:gd name="T17" fmla="*/ 28 w 28"/>
                  <a:gd name="T18" fmla="*/ 130 h 130"/>
                </a:gdLst>
                <a:ahLst/>
                <a:cxnLst>
                  <a:cxn ang="T10">
                    <a:pos x="T0" y="T1"/>
                  </a:cxn>
                  <a:cxn ang="T11">
                    <a:pos x="T2" y="T3"/>
                  </a:cxn>
                  <a:cxn ang="T12">
                    <a:pos x="T4" y="T5"/>
                  </a:cxn>
                  <a:cxn ang="T13">
                    <a:pos x="T6" y="T7"/>
                  </a:cxn>
                  <a:cxn ang="T14">
                    <a:pos x="T8" y="T9"/>
                  </a:cxn>
                </a:cxnLst>
                <a:rect l="T15" t="T16" r="T17" b="T18"/>
                <a:pathLst>
                  <a:path w="28" h="130">
                    <a:moveTo>
                      <a:pt x="23" y="0"/>
                    </a:moveTo>
                    <a:lnTo>
                      <a:pt x="0" y="128"/>
                    </a:lnTo>
                    <a:lnTo>
                      <a:pt x="5" y="129"/>
                    </a:lnTo>
                    <a:lnTo>
                      <a:pt x="27" y="1"/>
                    </a:lnTo>
                    <a:lnTo>
                      <a:pt x="23" y="0"/>
                    </a:lnTo>
                  </a:path>
                </a:pathLst>
              </a:custGeom>
              <a:solidFill>
                <a:srgbClr val="823838"/>
              </a:solidFill>
              <a:ln w="9525">
                <a:noFill/>
                <a:round/>
                <a:headEnd/>
                <a:tailEnd/>
              </a:ln>
            </p:spPr>
            <p:txBody>
              <a:bodyPr wrap="none" anchor="ctr"/>
              <a:lstStyle/>
              <a:p>
                <a:endParaRPr lang="en-US"/>
              </a:p>
            </p:txBody>
          </p:sp>
          <p:sp>
            <p:nvSpPr>
              <p:cNvPr id="15174" name="Freeform 73"/>
              <p:cNvSpPr>
                <a:spLocks noChangeArrowheads="1"/>
              </p:cNvSpPr>
              <p:nvPr/>
            </p:nvSpPr>
            <p:spPr bwMode="auto">
              <a:xfrm>
                <a:off x="13282" y="825"/>
                <a:ext cx="247" cy="297"/>
              </a:xfrm>
              <a:custGeom>
                <a:avLst/>
                <a:gdLst>
                  <a:gd name="T0" fmla="*/ 123 w 248"/>
                  <a:gd name="T1" fmla="*/ 0 h 298"/>
                  <a:gd name="T2" fmla="*/ 112 w 248"/>
                  <a:gd name="T3" fmla="*/ 0 h 298"/>
                  <a:gd name="T4" fmla="*/ 100 w 248"/>
                  <a:gd name="T5" fmla="*/ 1 h 298"/>
                  <a:gd name="T6" fmla="*/ 91 w 248"/>
                  <a:gd name="T7" fmla="*/ 9 h 298"/>
                  <a:gd name="T8" fmla="*/ 83 w 248"/>
                  <a:gd name="T9" fmla="*/ 26 h 298"/>
                  <a:gd name="T10" fmla="*/ 83 w 248"/>
                  <a:gd name="T11" fmla="*/ 40 h 298"/>
                  <a:gd name="T12" fmla="*/ 91 w 248"/>
                  <a:gd name="T13" fmla="*/ 49 h 298"/>
                  <a:gd name="T14" fmla="*/ 102 w 248"/>
                  <a:gd name="T15" fmla="*/ 55 h 298"/>
                  <a:gd name="T16" fmla="*/ 110 w 248"/>
                  <a:gd name="T17" fmla="*/ 60 h 298"/>
                  <a:gd name="T18" fmla="*/ 108 w 248"/>
                  <a:gd name="T19" fmla="*/ 66 h 298"/>
                  <a:gd name="T20" fmla="*/ 94 w 248"/>
                  <a:gd name="T21" fmla="*/ 72 h 298"/>
                  <a:gd name="T22" fmla="*/ 61 w 248"/>
                  <a:gd name="T23" fmla="*/ 73 h 298"/>
                  <a:gd name="T24" fmla="*/ 28 w 248"/>
                  <a:gd name="T25" fmla="*/ 76 h 298"/>
                  <a:gd name="T26" fmla="*/ 5 w 248"/>
                  <a:gd name="T27" fmla="*/ 81 h 298"/>
                  <a:gd name="T28" fmla="*/ 0 w 248"/>
                  <a:gd name="T29" fmla="*/ 94 h 298"/>
                  <a:gd name="T30" fmla="*/ 8 w 248"/>
                  <a:gd name="T31" fmla="*/ 96 h 298"/>
                  <a:gd name="T32" fmla="*/ 26 w 248"/>
                  <a:gd name="T33" fmla="*/ 98 h 298"/>
                  <a:gd name="T34" fmla="*/ 45 w 248"/>
                  <a:gd name="T35" fmla="*/ 95 h 298"/>
                  <a:gd name="T36" fmla="*/ 63 w 248"/>
                  <a:gd name="T37" fmla="*/ 95 h 298"/>
                  <a:gd name="T38" fmla="*/ 83 w 248"/>
                  <a:gd name="T39" fmla="*/ 96 h 298"/>
                  <a:gd name="T40" fmla="*/ 95 w 248"/>
                  <a:gd name="T41" fmla="*/ 111 h 298"/>
                  <a:gd name="T42" fmla="*/ 94 w 248"/>
                  <a:gd name="T43" fmla="*/ 127 h 298"/>
                  <a:gd name="T44" fmla="*/ 88 w 248"/>
                  <a:gd name="T45" fmla="*/ 149 h 298"/>
                  <a:gd name="T46" fmla="*/ 77 w 248"/>
                  <a:gd name="T47" fmla="*/ 182 h 298"/>
                  <a:gd name="T48" fmla="*/ 63 w 248"/>
                  <a:gd name="T49" fmla="*/ 226 h 298"/>
                  <a:gd name="T50" fmla="*/ 51 w 248"/>
                  <a:gd name="T51" fmla="*/ 259 h 298"/>
                  <a:gd name="T52" fmla="*/ 51 w 248"/>
                  <a:gd name="T53" fmla="*/ 265 h 298"/>
                  <a:gd name="T54" fmla="*/ 61 w 248"/>
                  <a:gd name="T55" fmla="*/ 270 h 298"/>
                  <a:gd name="T56" fmla="*/ 79 w 248"/>
                  <a:gd name="T57" fmla="*/ 282 h 298"/>
                  <a:gd name="T58" fmla="*/ 105 w 248"/>
                  <a:gd name="T59" fmla="*/ 289 h 298"/>
                  <a:gd name="T60" fmla="*/ 132 w 248"/>
                  <a:gd name="T61" fmla="*/ 294 h 298"/>
                  <a:gd name="T62" fmla="*/ 153 w 248"/>
                  <a:gd name="T63" fmla="*/ 294 h 298"/>
                  <a:gd name="T64" fmla="*/ 169 w 248"/>
                  <a:gd name="T65" fmla="*/ 294 h 298"/>
                  <a:gd name="T66" fmla="*/ 184 w 248"/>
                  <a:gd name="T67" fmla="*/ 294 h 298"/>
                  <a:gd name="T68" fmla="*/ 195 w 248"/>
                  <a:gd name="T69" fmla="*/ 286 h 298"/>
                  <a:gd name="T70" fmla="*/ 184 w 248"/>
                  <a:gd name="T71" fmla="*/ 245 h 298"/>
                  <a:gd name="T72" fmla="*/ 162 w 248"/>
                  <a:gd name="T73" fmla="*/ 190 h 298"/>
                  <a:gd name="T74" fmla="*/ 148 w 248"/>
                  <a:gd name="T75" fmla="*/ 149 h 298"/>
                  <a:gd name="T76" fmla="*/ 142 w 248"/>
                  <a:gd name="T77" fmla="*/ 105 h 298"/>
                  <a:gd name="T78" fmla="*/ 200 w 248"/>
                  <a:gd name="T79" fmla="*/ 144 h 298"/>
                  <a:gd name="T80" fmla="*/ 218 w 248"/>
                  <a:gd name="T81" fmla="*/ 151 h 298"/>
                  <a:gd name="T82" fmla="*/ 230 w 248"/>
                  <a:gd name="T83" fmla="*/ 153 h 298"/>
                  <a:gd name="T84" fmla="*/ 239 w 248"/>
                  <a:gd name="T85" fmla="*/ 149 h 298"/>
                  <a:gd name="T86" fmla="*/ 239 w 248"/>
                  <a:gd name="T87" fmla="*/ 140 h 298"/>
                  <a:gd name="T88" fmla="*/ 222 w 248"/>
                  <a:gd name="T89" fmla="*/ 127 h 298"/>
                  <a:gd name="T90" fmla="*/ 204 w 248"/>
                  <a:gd name="T91" fmla="*/ 114 h 298"/>
                  <a:gd name="T92" fmla="*/ 181 w 248"/>
                  <a:gd name="T93" fmla="*/ 103 h 298"/>
                  <a:gd name="T94" fmla="*/ 162 w 248"/>
                  <a:gd name="T95" fmla="*/ 90 h 298"/>
                  <a:gd name="T96" fmla="*/ 146 w 248"/>
                  <a:gd name="T97" fmla="*/ 78 h 298"/>
                  <a:gd name="T98" fmla="*/ 136 w 248"/>
                  <a:gd name="T99" fmla="*/ 68 h 298"/>
                  <a:gd name="T100" fmla="*/ 136 w 248"/>
                  <a:gd name="T101" fmla="*/ 60 h 298"/>
                  <a:gd name="T102" fmla="*/ 153 w 248"/>
                  <a:gd name="T103" fmla="*/ 50 h 298"/>
                  <a:gd name="T104" fmla="*/ 160 w 248"/>
                  <a:gd name="T105" fmla="*/ 37 h 298"/>
                  <a:gd name="T106" fmla="*/ 160 w 248"/>
                  <a:gd name="T107" fmla="*/ 22 h 298"/>
                  <a:gd name="T108" fmla="*/ 155 w 248"/>
                  <a:gd name="T109" fmla="*/ 14 h 298"/>
                  <a:gd name="T110" fmla="*/ 146 w 248"/>
                  <a:gd name="T111" fmla="*/ 6 h 298"/>
                  <a:gd name="T112" fmla="*/ 135 w 248"/>
                  <a:gd name="T113" fmla="*/ 4 h 29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8"/>
                  <a:gd name="T172" fmla="*/ 0 h 298"/>
                  <a:gd name="T173" fmla="*/ 248 w 248"/>
                  <a:gd name="T174" fmla="*/ 298 h 29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8" h="298">
                    <a:moveTo>
                      <a:pt x="131" y="1"/>
                    </a:moveTo>
                    <a:lnTo>
                      <a:pt x="123" y="0"/>
                    </a:lnTo>
                    <a:lnTo>
                      <a:pt x="116" y="0"/>
                    </a:lnTo>
                    <a:lnTo>
                      <a:pt x="112" y="0"/>
                    </a:lnTo>
                    <a:lnTo>
                      <a:pt x="105" y="0"/>
                    </a:lnTo>
                    <a:lnTo>
                      <a:pt x="100" y="1"/>
                    </a:lnTo>
                    <a:lnTo>
                      <a:pt x="95" y="5"/>
                    </a:lnTo>
                    <a:lnTo>
                      <a:pt x="91" y="9"/>
                    </a:lnTo>
                    <a:lnTo>
                      <a:pt x="86" y="16"/>
                    </a:lnTo>
                    <a:lnTo>
                      <a:pt x="83" y="26"/>
                    </a:lnTo>
                    <a:lnTo>
                      <a:pt x="82" y="34"/>
                    </a:lnTo>
                    <a:lnTo>
                      <a:pt x="83" y="40"/>
                    </a:lnTo>
                    <a:lnTo>
                      <a:pt x="88" y="45"/>
                    </a:lnTo>
                    <a:lnTo>
                      <a:pt x="91" y="49"/>
                    </a:lnTo>
                    <a:lnTo>
                      <a:pt x="98" y="53"/>
                    </a:lnTo>
                    <a:lnTo>
                      <a:pt x="102" y="55"/>
                    </a:lnTo>
                    <a:lnTo>
                      <a:pt x="108" y="56"/>
                    </a:lnTo>
                    <a:lnTo>
                      <a:pt x="110" y="60"/>
                    </a:lnTo>
                    <a:lnTo>
                      <a:pt x="110" y="63"/>
                    </a:lnTo>
                    <a:lnTo>
                      <a:pt x="108" y="66"/>
                    </a:lnTo>
                    <a:lnTo>
                      <a:pt x="105" y="69"/>
                    </a:lnTo>
                    <a:lnTo>
                      <a:pt x="94" y="72"/>
                    </a:lnTo>
                    <a:lnTo>
                      <a:pt x="79" y="73"/>
                    </a:lnTo>
                    <a:lnTo>
                      <a:pt x="61" y="73"/>
                    </a:lnTo>
                    <a:lnTo>
                      <a:pt x="45" y="73"/>
                    </a:lnTo>
                    <a:lnTo>
                      <a:pt x="28" y="76"/>
                    </a:lnTo>
                    <a:lnTo>
                      <a:pt x="16" y="77"/>
                    </a:lnTo>
                    <a:lnTo>
                      <a:pt x="5" y="81"/>
                    </a:lnTo>
                    <a:lnTo>
                      <a:pt x="0" y="87"/>
                    </a:lnTo>
                    <a:lnTo>
                      <a:pt x="0" y="94"/>
                    </a:lnTo>
                    <a:lnTo>
                      <a:pt x="1" y="95"/>
                    </a:lnTo>
                    <a:lnTo>
                      <a:pt x="8" y="96"/>
                    </a:lnTo>
                    <a:lnTo>
                      <a:pt x="16" y="102"/>
                    </a:lnTo>
                    <a:lnTo>
                      <a:pt x="26" y="98"/>
                    </a:lnTo>
                    <a:lnTo>
                      <a:pt x="34" y="95"/>
                    </a:lnTo>
                    <a:lnTo>
                      <a:pt x="45" y="95"/>
                    </a:lnTo>
                    <a:lnTo>
                      <a:pt x="51" y="95"/>
                    </a:lnTo>
                    <a:lnTo>
                      <a:pt x="63" y="95"/>
                    </a:lnTo>
                    <a:lnTo>
                      <a:pt x="73" y="95"/>
                    </a:lnTo>
                    <a:lnTo>
                      <a:pt x="83" y="96"/>
                    </a:lnTo>
                    <a:lnTo>
                      <a:pt x="94" y="96"/>
                    </a:lnTo>
                    <a:lnTo>
                      <a:pt x="95" y="111"/>
                    </a:lnTo>
                    <a:lnTo>
                      <a:pt x="95" y="118"/>
                    </a:lnTo>
                    <a:lnTo>
                      <a:pt x="94" y="127"/>
                    </a:lnTo>
                    <a:lnTo>
                      <a:pt x="91" y="143"/>
                    </a:lnTo>
                    <a:lnTo>
                      <a:pt x="88" y="150"/>
                    </a:lnTo>
                    <a:lnTo>
                      <a:pt x="83" y="167"/>
                    </a:lnTo>
                    <a:lnTo>
                      <a:pt x="77" y="185"/>
                    </a:lnTo>
                    <a:lnTo>
                      <a:pt x="69" y="208"/>
                    </a:lnTo>
                    <a:lnTo>
                      <a:pt x="63" y="229"/>
                    </a:lnTo>
                    <a:lnTo>
                      <a:pt x="58" y="248"/>
                    </a:lnTo>
                    <a:lnTo>
                      <a:pt x="51" y="262"/>
                    </a:lnTo>
                    <a:lnTo>
                      <a:pt x="49" y="268"/>
                    </a:lnTo>
                    <a:lnTo>
                      <a:pt x="51" y="268"/>
                    </a:lnTo>
                    <a:lnTo>
                      <a:pt x="53" y="271"/>
                    </a:lnTo>
                    <a:lnTo>
                      <a:pt x="61" y="273"/>
                    </a:lnTo>
                    <a:lnTo>
                      <a:pt x="69" y="280"/>
                    </a:lnTo>
                    <a:lnTo>
                      <a:pt x="79" y="285"/>
                    </a:lnTo>
                    <a:lnTo>
                      <a:pt x="94" y="289"/>
                    </a:lnTo>
                    <a:lnTo>
                      <a:pt x="105" y="292"/>
                    </a:lnTo>
                    <a:lnTo>
                      <a:pt x="119" y="295"/>
                    </a:lnTo>
                    <a:lnTo>
                      <a:pt x="135" y="297"/>
                    </a:lnTo>
                    <a:lnTo>
                      <a:pt x="147" y="297"/>
                    </a:lnTo>
                    <a:lnTo>
                      <a:pt x="156" y="297"/>
                    </a:lnTo>
                    <a:lnTo>
                      <a:pt x="163" y="297"/>
                    </a:lnTo>
                    <a:lnTo>
                      <a:pt x="172" y="297"/>
                    </a:lnTo>
                    <a:lnTo>
                      <a:pt x="180" y="297"/>
                    </a:lnTo>
                    <a:lnTo>
                      <a:pt x="187" y="297"/>
                    </a:lnTo>
                    <a:lnTo>
                      <a:pt x="198" y="295"/>
                    </a:lnTo>
                    <a:lnTo>
                      <a:pt x="198" y="289"/>
                    </a:lnTo>
                    <a:lnTo>
                      <a:pt x="193" y="272"/>
                    </a:lnTo>
                    <a:lnTo>
                      <a:pt x="187" y="248"/>
                    </a:lnTo>
                    <a:lnTo>
                      <a:pt x="177" y="221"/>
                    </a:lnTo>
                    <a:lnTo>
                      <a:pt x="165" y="193"/>
                    </a:lnTo>
                    <a:lnTo>
                      <a:pt x="156" y="168"/>
                    </a:lnTo>
                    <a:lnTo>
                      <a:pt x="151" y="152"/>
                    </a:lnTo>
                    <a:lnTo>
                      <a:pt x="149" y="144"/>
                    </a:lnTo>
                    <a:lnTo>
                      <a:pt x="145" y="105"/>
                    </a:lnTo>
                    <a:lnTo>
                      <a:pt x="191" y="135"/>
                    </a:lnTo>
                    <a:lnTo>
                      <a:pt x="203" y="144"/>
                    </a:lnTo>
                    <a:lnTo>
                      <a:pt x="213" y="150"/>
                    </a:lnTo>
                    <a:lnTo>
                      <a:pt x="221" y="154"/>
                    </a:lnTo>
                    <a:lnTo>
                      <a:pt x="225" y="156"/>
                    </a:lnTo>
                    <a:lnTo>
                      <a:pt x="233" y="156"/>
                    </a:lnTo>
                    <a:lnTo>
                      <a:pt x="237" y="153"/>
                    </a:lnTo>
                    <a:lnTo>
                      <a:pt x="242" y="150"/>
                    </a:lnTo>
                    <a:lnTo>
                      <a:pt x="247" y="144"/>
                    </a:lnTo>
                    <a:lnTo>
                      <a:pt x="242" y="140"/>
                    </a:lnTo>
                    <a:lnTo>
                      <a:pt x="236" y="134"/>
                    </a:lnTo>
                    <a:lnTo>
                      <a:pt x="225" y="127"/>
                    </a:lnTo>
                    <a:lnTo>
                      <a:pt x="217" y="121"/>
                    </a:lnTo>
                    <a:lnTo>
                      <a:pt x="207" y="114"/>
                    </a:lnTo>
                    <a:lnTo>
                      <a:pt x="196" y="109"/>
                    </a:lnTo>
                    <a:lnTo>
                      <a:pt x="184" y="103"/>
                    </a:lnTo>
                    <a:lnTo>
                      <a:pt x="175" y="96"/>
                    </a:lnTo>
                    <a:lnTo>
                      <a:pt x="165" y="90"/>
                    </a:lnTo>
                    <a:lnTo>
                      <a:pt x="156" y="85"/>
                    </a:lnTo>
                    <a:lnTo>
                      <a:pt x="149" y="78"/>
                    </a:lnTo>
                    <a:lnTo>
                      <a:pt x="143" y="73"/>
                    </a:lnTo>
                    <a:lnTo>
                      <a:pt x="139" y="68"/>
                    </a:lnTo>
                    <a:lnTo>
                      <a:pt x="139" y="63"/>
                    </a:lnTo>
                    <a:lnTo>
                      <a:pt x="139" y="60"/>
                    </a:lnTo>
                    <a:lnTo>
                      <a:pt x="147" y="56"/>
                    </a:lnTo>
                    <a:lnTo>
                      <a:pt x="156" y="50"/>
                    </a:lnTo>
                    <a:lnTo>
                      <a:pt x="161" y="45"/>
                    </a:lnTo>
                    <a:lnTo>
                      <a:pt x="163" y="37"/>
                    </a:lnTo>
                    <a:lnTo>
                      <a:pt x="163" y="28"/>
                    </a:lnTo>
                    <a:lnTo>
                      <a:pt x="163" y="22"/>
                    </a:lnTo>
                    <a:lnTo>
                      <a:pt x="161" y="17"/>
                    </a:lnTo>
                    <a:lnTo>
                      <a:pt x="158" y="14"/>
                    </a:lnTo>
                    <a:lnTo>
                      <a:pt x="154" y="9"/>
                    </a:lnTo>
                    <a:lnTo>
                      <a:pt x="149" y="6"/>
                    </a:lnTo>
                    <a:lnTo>
                      <a:pt x="145" y="5"/>
                    </a:lnTo>
                    <a:lnTo>
                      <a:pt x="138" y="4"/>
                    </a:lnTo>
                    <a:lnTo>
                      <a:pt x="131" y="1"/>
                    </a:lnTo>
                  </a:path>
                </a:pathLst>
              </a:custGeom>
              <a:solidFill>
                <a:srgbClr val="000000"/>
              </a:solidFill>
              <a:ln w="9525">
                <a:noFill/>
                <a:round/>
                <a:headEnd/>
                <a:tailEnd/>
              </a:ln>
            </p:spPr>
            <p:txBody>
              <a:bodyPr wrap="none" anchor="ctr"/>
              <a:lstStyle/>
              <a:p>
                <a:endParaRPr lang="en-US"/>
              </a:p>
            </p:txBody>
          </p:sp>
          <p:sp>
            <p:nvSpPr>
              <p:cNvPr id="15175" name="Freeform 74"/>
              <p:cNvSpPr>
                <a:spLocks noChangeArrowheads="1"/>
              </p:cNvSpPr>
              <p:nvPr/>
            </p:nvSpPr>
            <p:spPr bwMode="auto">
              <a:xfrm>
                <a:off x="13339" y="962"/>
                <a:ext cx="51" cy="152"/>
              </a:xfrm>
              <a:custGeom>
                <a:avLst/>
                <a:gdLst>
                  <a:gd name="T0" fmla="*/ 40 w 52"/>
                  <a:gd name="T1" fmla="*/ 0 h 153"/>
                  <a:gd name="T2" fmla="*/ 48 w 52"/>
                  <a:gd name="T3" fmla="*/ 9 h 153"/>
                  <a:gd name="T4" fmla="*/ 45 w 52"/>
                  <a:gd name="T5" fmla="*/ 149 h 153"/>
                  <a:gd name="T6" fmla="*/ 0 w 52"/>
                  <a:gd name="T7" fmla="*/ 124 h 153"/>
                  <a:gd name="T8" fmla="*/ 40 w 52"/>
                  <a:gd name="T9" fmla="*/ 0 h 153"/>
                  <a:gd name="T10" fmla="*/ 0 60000 65536"/>
                  <a:gd name="T11" fmla="*/ 0 60000 65536"/>
                  <a:gd name="T12" fmla="*/ 0 60000 65536"/>
                  <a:gd name="T13" fmla="*/ 0 60000 65536"/>
                  <a:gd name="T14" fmla="*/ 0 60000 65536"/>
                  <a:gd name="T15" fmla="*/ 0 w 52"/>
                  <a:gd name="T16" fmla="*/ 0 h 153"/>
                  <a:gd name="T17" fmla="*/ 52 w 52"/>
                  <a:gd name="T18" fmla="*/ 153 h 153"/>
                </a:gdLst>
                <a:ahLst/>
                <a:cxnLst>
                  <a:cxn ang="T10">
                    <a:pos x="T0" y="T1"/>
                  </a:cxn>
                  <a:cxn ang="T11">
                    <a:pos x="T2" y="T3"/>
                  </a:cxn>
                  <a:cxn ang="T12">
                    <a:pos x="T4" y="T5"/>
                  </a:cxn>
                  <a:cxn ang="T13">
                    <a:pos x="T6" y="T7"/>
                  </a:cxn>
                  <a:cxn ang="T14">
                    <a:pos x="T8" y="T9"/>
                  </a:cxn>
                </a:cxnLst>
                <a:rect l="T15" t="T16" r="T17" b="T18"/>
                <a:pathLst>
                  <a:path w="52" h="153">
                    <a:moveTo>
                      <a:pt x="43" y="0"/>
                    </a:moveTo>
                    <a:lnTo>
                      <a:pt x="51" y="9"/>
                    </a:lnTo>
                    <a:lnTo>
                      <a:pt x="48" y="152"/>
                    </a:lnTo>
                    <a:lnTo>
                      <a:pt x="0" y="127"/>
                    </a:lnTo>
                    <a:lnTo>
                      <a:pt x="43" y="0"/>
                    </a:lnTo>
                  </a:path>
                </a:pathLst>
              </a:custGeom>
              <a:solidFill>
                <a:srgbClr val="823838"/>
              </a:solidFill>
              <a:ln w="9525">
                <a:noFill/>
                <a:round/>
                <a:headEnd/>
                <a:tailEnd/>
              </a:ln>
            </p:spPr>
            <p:txBody>
              <a:bodyPr wrap="none" anchor="ctr"/>
              <a:lstStyle/>
              <a:p>
                <a:endParaRPr lang="en-US"/>
              </a:p>
            </p:txBody>
          </p:sp>
          <p:sp>
            <p:nvSpPr>
              <p:cNvPr id="15176" name="Freeform 75"/>
              <p:cNvSpPr>
                <a:spLocks noChangeArrowheads="1"/>
              </p:cNvSpPr>
              <p:nvPr/>
            </p:nvSpPr>
            <p:spPr bwMode="auto">
              <a:xfrm>
                <a:off x="13401" y="966"/>
                <a:ext cx="74" cy="151"/>
              </a:xfrm>
              <a:custGeom>
                <a:avLst/>
                <a:gdLst>
                  <a:gd name="T0" fmla="*/ 20 w 75"/>
                  <a:gd name="T1" fmla="*/ 0 h 152"/>
                  <a:gd name="T2" fmla="*/ 71 w 75"/>
                  <a:gd name="T3" fmla="*/ 148 h 152"/>
                  <a:gd name="T4" fmla="*/ 0 w 75"/>
                  <a:gd name="T5" fmla="*/ 91 h 152"/>
                  <a:gd name="T6" fmla="*/ 13 w 75"/>
                  <a:gd name="T7" fmla="*/ 29 h 152"/>
                  <a:gd name="T8" fmla="*/ 20 w 75"/>
                  <a:gd name="T9" fmla="*/ 0 h 152"/>
                  <a:gd name="T10" fmla="*/ 0 60000 65536"/>
                  <a:gd name="T11" fmla="*/ 0 60000 65536"/>
                  <a:gd name="T12" fmla="*/ 0 60000 65536"/>
                  <a:gd name="T13" fmla="*/ 0 60000 65536"/>
                  <a:gd name="T14" fmla="*/ 0 60000 65536"/>
                  <a:gd name="T15" fmla="*/ 0 w 75"/>
                  <a:gd name="T16" fmla="*/ 0 h 152"/>
                  <a:gd name="T17" fmla="*/ 75 w 75"/>
                  <a:gd name="T18" fmla="*/ 152 h 152"/>
                </a:gdLst>
                <a:ahLst/>
                <a:cxnLst>
                  <a:cxn ang="T10">
                    <a:pos x="T0" y="T1"/>
                  </a:cxn>
                  <a:cxn ang="T11">
                    <a:pos x="T2" y="T3"/>
                  </a:cxn>
                  <a:cxn ang="T12">
                    <a:pos x="T4" y="T5"/>
                  </a:cxn>
                  <a:cxn ang="T13">
                    <a:pos x="T6" y="T7"/>
                  </a:cxn>
                  <a:cxn ang="T14">
                    <a:pos x="T8" y="T9"/>
                  </a:cxn>
                </a:cxnLst>
                <a:rect l="T15" t="T16" r="T17" b="T18"/>
                <a:pathLst>
                  <a:path w="75" h="152">
                    <a:moveTo>
                      <a:pt x="20" y="0"/>
                    </a:moveTo>
                    <a:lnTo>
                      <a:pt x="74" y="151"/>
                    </a:lnTo>
                    <a:lnTo>
                      <a:pt x="0" y="94"/>
                    </a:lnTo>
                    <a:lnTo>
                      <a:pt x="13" y="29"/>
                    </a:lnTo>
                    <a:lnTo>
                      <a:pt x="20" y="0"/>
                    </a:lnTo>
                  </a:path>
                </a:pathLst>
              </a:custGeom>
              <a:solidFill>
                <a:srgbClr val="823838"/>
              </a:solidFill>
              <a:ln w="9525">
                <a:noFill/>
                <a:round/>
                <a:headEnd/>
                <a:tailEnd/>
              </a:ln>
            </p:spPr>
            <p:txBody>
              <a:bodyPr wrap="none" anchor="ctr"/>
              <a:lstStyle/>
              <a:p>
                <a:endParaRPr lang="en-US"/>
              </a:p>
            </p:txBody>
          </p:sp>
          <p:sp>
            <p:nvSpPr>
              <p:cNvPr id="15177" name="Freeform 76"/>
              <p:cNvSpPr>
                <a:spLocks noChangeArrowheads="1"/>
              </p:cNvSpPr>
              <p:nvPr/>
            </p:nvSpPr>
            <p:spPr bwMode="auto">
              <a:xfrm>
                <a:off x="13380" y="927"/>
                <a:ext cx="45" cy="10"/>
              </a:xfrm>
              <a:custGeom>
                <a:avLst/>
                <a:gdLst>
                  <a:gd name="T0" fmla="*/ 0 w 46"/>
                  <a:gd name="T1" fmla="*/ 0 h 11"/>
                  <a:gd name="T2" fmla="*/ 0 w 46"/>
                  <a:gd name="T3" fmla="*/ 2 h 11"/>
                  <a:gd name="T4" fmla="*/ 0 w 46"/>
                  <a:gd name="T5" fmla="*/ 3 h 11"/>
                  <a:gd name="T6" fmla="*/ 0 w 46"/>
                  <a:gd name="T7" fmla="*/ 3 h 11"/>
                  <a:gd name="T8" fmla="*/ 2 w 46"/>
                  <a:gd name="T9" fmla="*/ 5 h 11"/>
                  <a:gd name="T10" fmla="*/ 4 w 46"/>
                  <a:gd name="T11" fmla="*/ 5 h 11"/>
                  <a:gd name="T12" fmla="*/ 10 w 46"/>
                  <a:gd name="T13" fmla="*/ 5 h 11"/>
                  <a:gd name="T14" fmla="*/ 14 w 46"/>
                  <a:gd name="T15" fmla="*/ 6 h 11"/>
                  <a:gd name="T16" fmla="*/ 18 w 46"/>
                  <a:gd name="T17" fmla="*/ 6 h 11"/>
                  <a:gd name="T18" fmla="*/ 23 w 46"/>
                  <a:gd name="T19" fmla="*/ 7 h 11"/>
                  <a:gd name="T20" fmla="*/ 34 w 46"/>
                  <a:gd name="T21" fmla="*/ 6 h 11"/>
                  <a:gd name="T22" fmla="*/ 38 w 46"/>
                  <a:gd name="T23" fmla="*/ 5 h 11"/>
                  <a:gd name="T24" fmla="*/ 42 w 46"/>
                  <a:gd name="T25" fmla="*/ 5 h 11"/>
                  <a:gd name="T26" fmla="*/ 42 w 46"/>
                  <a:gd name="T27" fmla="*/ 5 h 11"/>
                  <a:gd name="T28" fmla="*/ 42 w 46"/>
                  <a:gd name="T29" fmla="*/ 0 h 11"/>
                  <a:gd name="T30" fmla="*/ 42 w 46"/>
                  <a:gd name="T31" fmla="*/ 0 h 11"/>
                  <a:gd name="T32" fmla="*/ 37 w 46"/>
                  <a:gd name="T33" fmla="*/ 2 h 11"/>
                  <a:gd name="T34" fmla="*/ 30 w 46"/>
                  <a:gd name="T35" fmla="*/ 5 h 11"/>
                  <a:gd name="T36" fmla="*/ 23 w 46"/>
                  <a:gd name="T37" fmla="*/ 5 h 11"/>
                  <a:gd name="T38" fmla="*/ 21 w 46"/>
                  <a:gd name="T39" fmla="*/ 5 h 11"/>
                  <a:gd name="T40" fmla="*/ 16 w 46"/>
                  <a:gd name="T41" fmla="*/ 3 h 11"/>
                  <a:gd name="T42" fmla="*/ 12 w 46"/>
                  <a:gd name="T43" fmla="*/ 2 h 11"/>
                  <a:gd name="T44" fmla="*/ 7 w 46"/>
                  <a:gd name="T45" fmla="*/ 1 h 11"/>
                  <a:gd name="T46" fmla="*/ 4 w 46"/>
                  <a:gd name="T47" fmla="*/ 1 h 11"/>
                  <a:gd name="T48" fmla="*/ 0 w 46"/>
                  <a:gd name="T49" fmla="*/ 0 h 1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
                  <a:gd name="T76" fmla="*/ 0 h 11"/>
                  <a:gd name="T77" fmla="*/ 46 w 46"/>
                  <a:gd name="T78" fmla="*/ 11 h 1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 h="11">
                    <a:moveTo>
                      <a:pt x="0" y="0"/>
                    </a:moveTo>
                    <a:lnTo>
                      <a:pt x="0" y="2"/>
                    </a:lnTo>
                    <a:lnTo>
                      <a:pt x="0" y="3"/>
                    </a:lnTo>
                    <a:lnTo>
                      <a:pt x="2" y="6"/>
                    </a:lnTo>
                    <a:lnTo>
                      <a:pt x="4" y="6"/>
                    </a:lnTo>
                    <a:lnTo>
                      <a:pt x="10" y="7"/>
                    </a:lnTo>
                    <a:lnTo>
                      <a:pt x="14" y="9"/>
                    </a:lnTo>
                    <a:lnTo>
                      <a:pt x="18" y="9"/>
                    </a:lnTo>
                    <a:lnTo>
                      <a:pt x="25" y="10"/>
                    </a:lnTo>
                    <a:lnTo>
                      <a:pt x="37" y="9"/>
                    </a:lnTo>
                    <a:lnTo>
                      <a:pt x="41" y="7"/>
                    </a:lnTo>
                    <a:lnTo>
                      <a:pt x="45" y="6"/>
                    </a:lnTo>
                    <a:lnTo>
                      <a:pt x="45" y="0"/>
                    </a:lnTo>
                    <a:lnTo>
                      <a:pt x="40" y="2"/>
                    </a:lnTo>
                    <a:lnTo>
                      <a:pt x="33" y="6"/>
                    </a:lnTo>
                    <a:lnTo>
                      <a:pt x="25" y="6"/>
                    </a:lnTo>
                    <a:lnTo>
                      <a:pt x="21" y="6"/>
                    </a:lnTo>
                    <a:lnTo>
                      <a:pt x="16" y="3"/>
                    </a:lnTo>
                    <a:lnTo>
                      <a:pt x="12" y="2"/>
                    </a:lnTo>
                    <a:lnTo>
                      <a:pt x="7" y="1"/>
                    </a:lnTo>
                    <a:lnTo>
                      <a:pt x="4" y="1"/>
                    </a:lnTo>
                    <a:lnTo>
                      <a:pt x="0" y="0"/>
                    </a:lnTo>
                  </a:path>
                </a:pathLst>
              </a:custGeom>
              <a:solidFill>
                <a:srgbClr val="823838"/>
              </a:solidFill>
              <a:ln w="9525">
                <a:noFill/>
                <a:round/>
                <a:headEnd/>
                <a:tailEnd/>
              </a:ln>
            </p:spPr>
            <p:txBody>
              <a:bodyPr wrap="none" anchor="ctr"/>
              <a:lstStyle/>
              <a:p>
                <a:endParaRPr lang="en-US"/>
              </a:p>
            </p:txBody>
          </p:sp>
          <p:sp>
            <p:nvSpPr>
              <p:cNvPr id="15178" name="Freeform 77"/>
              <p:cNvSpPr>
                <a:spLocks noChangeArrowheads="1"/>
              </p:cNvSpPr>
              <p:nvPr/>
            </p:nvSpPr>
            <p:spPr bwMode="auto">
              <a:xfrm>
                <a:off x="13380" y="933"/>
                <a:ext cx="45" cy="9"/>
              </a:xfrm>
              <a:custGeom>
                <a:avLst/>
                <a:gdLst>
                  <a:gd name="T0" fmla="*/ 0 w 46"/>
                  <a:gd name="T1" fmla="*/ 0 h 10"/>
                  <a:gd name="T2" fmla="*/ 0 w 46"/>
                  <a:gd name="T3" fmla="*/ 3 h 10"/>
                  <a:gd name="T4" fmla="*/ 0 w 46"/>
                  <a:gd name="T5" fmla="*/ 4 h 10"/>
                  <a:gd name="T6" fmla="*/ 0 w 46"/>
                  <a:gd name="T7" fmla="*/ 4 h 10"/>
                  <a:gd name="T8" fmla="*/ 2 w 46"/>
                  <a:gd name="T9" fmla="*/ 5 h 10"/>
                  <a:gd name="T10" fmla="*/ 4 w 46"/>
                  <a:gd name="T11" fmla="*/ 5 h 10"/>
                  <a:gd name="T12" fmla="*/ 10 w 46"/>
                  <a:gd name="T13" fmla="*/ 5 h 10"/>
                  <a:gd name="T14" fmla="*/ 14 w 46"/>
                  <a:gd name="T15" fmla="*/ 6 h 10"/>
                  <a:gd name="T16" fmla="*/ 18 w 46"/>
                  <a:gd name="T17" fmla="*/ 6 h 10"/>
                  <a:gd name="T18" fmla="*/ 23 w 46"/>
                  <a:gd name="T19" fmla="*/ 6 h 10"/>
                  <a:gd name="T20" fmla="*/ 34 w 46"/>
                  <a:gd name="T21" fmla="*/ 6 h 10"/>
                  <a:gd name="T22" fmla="*/ 38 w 46"/>
                  <a:gd name="T23" fmla="*/ 5 h 10"/>
                  <a:gd name="T24" fmla="*/ 42 w 46"/>
                  <a:gd name="T25" fmla="*/ 5 h 10"/>
                  <a:gd name="T26" fmla="*/ 42 w 46"/>
                  <a:gd name="T27" fmla="*/ 5 h 10"/>
                  <a:gd name="T28" fmla="*/ 42 w 46"/>
                  <a:gd name="T29" fmla="*/ 0 h 10"/>
                  <a:gd name="T30" fmla="*/ 42 w 46"/>
                  <a:gd name="T31" fmla="*/ 1 h 10"/>
                  <a:gd name="T32" fmla="*/ 37 w 46"/>
                  <a:gd name="T33" fmla="*/ 3 h 10"/>
                  <a:gd name="T34" fmla="*/ 30 w 46"/>
                  <a:gd name="T35" fmla="*/ 5 h 10"/>
                  <a:gd name="T36" fmla="*/ 23 w 46"/>
                  <a:gd name="T37" fmla="*/ 5 h 10"/>
                  <a:gd name="T38" fmla="*/ 21 w 46"/>
                  <a:gd name="T39" fmla="*/ 5 h 10"/>
                  <a:gd name="T40" fmla="*/ 16 w 46"/>
                  <a:gd name="T41" fmla="*/ 4 h 10"/>
                  <a:gd name="T42" fmla="*/ 12 w 46"/>
                  <a:gd name="T43" fmla="*/ 3 h 10"/>
                  <a:gd name="T44" fmla="*/ 7 w 46"/>
                  <a:gd name="T45" fmla="*/ 3 h 10"/>
                  <a:gd name="T46" fmla="*/ 4 w 46"/>
                  <a:gd name="T47" fmla="*/ 1 h 10"/>
                  <a:gd name="T48" fmla="*/ 0 w 46"/>
                  <a:gd name="T49" fmla="*/ 0 h 1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
                  <a:gd name="T76" fmla="*/ 0 h 10"/>
                  <a:gd name="T77" fmla="*/ 46 w 46"/>
                  <a:gd name="T78" fmla="*/ 10 h 1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 h="10">
                    <a:moveTo>
                      <a:pt x="0" y="0"/>
                    </a:moveTo>
                    <a:lnTo>
                      <a:pt x="0" y="3"/>
                    </a:lnTo>
                    <a:lnTo>
                      <a:pt x="0" y="4"/>
                    </a:lnTo>
                    <a:lnTo>
                      <a:pt x="2" y="5"/>
                    </a:lnTo>
                    <a:lnTo>
                      <a:pt x="4" y="5"/>
                    </a:lnTo>
                    <a:lnTo>
                      <a:pt x="10" y="6"/>
                    </a:lnTo>
                    <a:lnTo>
                      <a:pt x="14" y="9"/>
                    </a:lnTo>
                    <a:lnTo>
                      <a:pt x="18" y="9"/>
                    </a:lnTo>
                    <a:lnTo>
                      <a:pt x="25" y="9"/>
                    </a:lnTo>
                    <a:lnTo>
                      <a:pt x="37" y="9"/>
                    </a:lnTo>
                    <a:lnTo>
                      <a:pt x="41" y="6"/>
                    </a:lnTo>
                    <a:lnTo>
                      <a:pt x="45" y="5"/>
                    </a:lnTo>
                    <a:lnTo>
                      <a:pt x="45" y="0"/>
                    </a:lnTo>
                    <a:lnTo>
                      <a:pt x="45" y="1"/>
                    </a:lnTo>
                    <a:lnTo>
                      <a:pt x="40" y="3"/>
                    </a:lnTo>
                    <a:lnTo>
                      <a:pt x="33" y="5"/>
                    </a:lnTo>
                    <a:lnTo>
                      <a:pt x="25" y="5"/>
                    </a:lnTo>
                    <a:lnTo>
                      <a:pt x="21" y="5"/>
                    </a:lnTo>
                    <a:lnTo>
                      <a:pt x="16" y="4"/>
                    </a:lnTo>
                    <a:lnTo>
                      <a:pt x="12" y="3"/>
                    </a:lnTo>
                    <a:lnTo>
                      <a:pt x="7" y="3"/>
                    </a:lnTo>
                    <a:lnTo>
                      <a:pt x="4" y="1"/>
                    </a:lnTo>
                    <a:lnTo>
                      <a:pt x="0" y="0"/>
                    </a:lnTo>
                  </a:path>
                </a:pathLst>
              </a:custGeom>
              <a:solidFill>
                <a:srgbClr val="823838"/>
              </a:solidFill>
              <a:ln w="9525">
                <a:noFill/>
                <a:round/>
                <a:headEnd/>
                <a:tailEnd/>
              </a:ln>
            </p:spPr>
            <p:txBody>
              <a:bodyPr wrap="none" anchor="ctr"/>
              <a:lstStyle/>
              <a:p>
                <a:endParaRPr lang="en-US"/>
              </a:p>
            </p:txBody>
          </p:sp>
          <p:sp>
            <p:nvSpPr>
              <p:cNvPr id="15179" name="Freeform 78"/>
              <p:cNvSpPr>
                <a:spLocks noChangeArrowheads="1"/>
              </p:cNvSpPr>
              <p:nvPr/>
            </p:nvSpPr>
            <p:spPr bwMode="auto">
              <a:xfrm>
                <a:off x="13377" y="938"/>
                <a:ext cx="44" cy="13"/>
              </a:xfrm>
              <a:custGeom>
                <a:avLst/>
                <a:gdLst>
                  <a:gd name="T0" fmla="*/ 0 w 45"/>
                  <a:gd name="T1" fmla="*/ 0 h 14"/>
                  <a:gd name="T2" fmla="*/ 0 w 45"/>
                  <a:gd name="T3" fmla="*/ 5 h 14"/>
                  <a:gd name="T4" fmla="*/ 0 w 45"/>
                  <a:gd name="T5" fmla="*/ 6 h 14"/>
                  <a:gd name="T6" fmla="*/ 0 w 45"/>
                  <a:gd name="T7" fmla="*/ 6 h 14"/>
                  <a:gd name="T8" fmla="*/ 3 w 45"/>
                  <a:gd name="T9" fmla="*/ 6 h 14"/>
                  <a:gd name="T10" fmla="*/ 7 w 45"/>
                  <a:gd name="T11" fmla="*/ 7 h 14"/>
                  <a:gd name="T12" fmla="*/ 10 w 45"/>
                  <a:gd name="T13" fmla="*/ 7 h 14"/>
                  <a:gd name="T14" fmla="*/ 15 w 45"/>
                  <a:gd name="T15" fmla="*/ 8 h 14"/>
                  <a:gd name="T16" fmla="*/ 21 w 45"/>
                  <a:gd name="T17" fmla="*/ 8 h 14"/>
                  <a:gd name="T18" fmla="*/ 23 w 45"/>
                  <a:gd name="T19" fmla="*/ 10 h 14"/>
                  <a:gd name="T20" fmla="*/ 34 w 45"/>
                  <a:gd name="T21" fmla="*/ 8 h 14"/>
                  <a:gd name="T22" fmla="*/ 40 w 45"/>
                  <a:gd name="T23" fmla="*/ 7 h 14"/>
                  <a:gd name="T24" fmla="*/ 41 w 45"/>
                  <a:gd name="T25" fmla="*/ 6 h 14"/>
                  <a:gd name="T26" fmla="*/ 41 w 45"/>
                  <a:gd name="T27" fmla="*/ 6 h 14"/>
                  <a:gd name="T28" fmla="*/ 41 w 45"/>
                  <a:gd name="T29" fmla="*/ 0 h 14"/>
                  <a:gd name="T30" fmla="*/ 41 w 45"/>
                  <a:gd name="T31" fmla="*/ 1 h 14"/>
                  <a:gd name="T32" fmla="*/ 37 w 45"/>
                  <a:gd name="T33" fmla="*/ 5 h 14"/>
                  <a:gd name="T34" fmla="*/ 30 w 45"/>
                  <a:gd name="T35" fmla="*/ 6 h 14"/>
                  <a:gd name="T36" fmla="*/ 23 w 45"/>
                  <a:gd name="T37" fmla="*/ 7 h 14"/>
                  <a:gd name="T38" fmla="*/ 21 w 45"/>
                  <a:gd name="T39" fmla="*/ 6 h 14"/>
                  <a:gd name="T40" fmla="*/ 17 w 45"/>
                  <a:gd name="T41" fmla="*/ 6 h 14"/>
                  <a:gd name="T42" fmla="*/ 13 w 45"/>
                  <a:gd name="T43" fmla="*/ 5 h 14"/>
                  <a:gd name="T44" fmla="*/ 7 w 45"/>
                  <a:gd name="T45" fmla="*/ 4 h 14"/>
                  <a:gd name="T46" fmla="*/ 5 w 45"/>
                  <a:gd name="T47" fmla="*/ 1 h 14"/>
                  <a:gd name="T48" fmla="*/ 0 w 45"/>
                  <a:gd name="T49" fmla="*/ 0 h 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5"/>
                  <a:gd name="T76" fmla="*/ 0 h 14"/>
                  <a:gd name="T77" fmla="*/ 45 w 45"/>
                  <a:gd name="T78" fmla="*/ 14 h 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5" h="14">
                    <a:moveTo>
                      <a:pt x="0" y="0"/>
                    </a:moveTo>
                    <a:lnTo>
                      <a:pt x="0" y="5"/>
                    </a:lnTo>
                    <a:lnTo>
                      <a:pt x="0" y="6"/>
                    </a:lnTo>
                    <a:lnTo>
                      <a:pt x="3" y="6"/>
                    </a:lnTo>
                    <a:lnTo>
                      <a:pt x="7" y="8"/>
                    </a:lnTo>
                    <a:lnTo>
                      <a:pt x="10" y="9"/>
                    </a:lnTo>
                    <a:lnTo>
                      <a:pt x="15" y="11"/>
                    </a:lnTo>
                    <a:lnTo>
                      <a:pt x="21" y="11"/>
                    </a:lnTo>
                    <a:lnTo>
                      <a:pt x="26" y="13"/>
                    </a:lnTo>
                    <a:lnTo>
                      <a:pt x="37" y="11"/>
                    </a:lnTo>
                    <a:lnTo>
                      <a:pt x="43" y="9"/>
                    </a:lnTo>
                    <a:lnTo>
                      <a:pt x="44" y="6"/>
                    </a:lnTo>
                    <a:lnTo>
                      <a:pt x="44" y="0"/>
                    </a:lnTo>
                    <a:lnTo>
                      <a:pt x="44" y="1"/>
                    </a:lnTo>
                    <a:lnTo>
                      <a:pt x="40" y="5"/>
                    </a:lnTo>
                    <a:lnTo>
                      <a:pt x="33" y="6"/>
                    </a:lnTo>
                    <a:lnTo>
                      <a:pt x="26" y="8"/>
                    </a:lnTo>
                    <a:lnTo>
                      <a:pt x="21" y="6"/>
                    </a:lnTo>
                    <a:lnTo>
                      <a:pt x="17" y="6"/>
                    </a:lnTo>
                    <a:lnTo>
                      <a:pt x="13" y="5"/>
                    </a:lnTo>
                    <a:lnTo>
                      <a:pt x="7" y="4"/>
                    </a:lnTo>
                    <a:lnTo>
                      <a:pt x="5" y="1"/>
                    </a:lnTo>
                    <a:lnTo>
                      <a:pt x="0" y="0"/>
                    </a:lnTo>
                  </a:path>
                </a:pathLst>
              </a:custGeom>
              <a:solidFill>
                <a:srgbClr val="823838"/>
              </a:solidFill>
              <a:ln w="9525">
                <a:noFill/>
                <a:round/>
                <a:headEnd/>
                <a:tailEnd/>
              </a:ln>
            </p:spPr>
            <p:txBody>
              <a:bodyPr wrap="none" anchor="ctr"/>
              <a:lstStyle/>
              <a:p>
                <a:endParaRPr lang="en-US"/>
              </a:p>
            </p:txBody>
          </p:sp>
          <p:sp>
            <p:nvSpPr>
              <p:cNvPr id="15180" name="Freeform 79"/>
              <p:cNvSpPr>
                <a:spLocks noChangeArrowheads="1"/>
              </p:cNvSpPr>
              <p:nvPr/>
            </p:nvSpPr>
            <p:spPr bwMode="auto">
              <a:xfrm>
                <a:off x="13380" y="920"/>
                <a:ext cx="45" cy="9"/>
              </a:xfrm>
              <a:custGeom>
                <a:avLst/>
                <a:gdLst>
                  <a:gd name="T0" fmla="*/ 0 w 46"/>
                  <a:gd name="T1" fmla="*/ 0 h 10"/>
                  <a:gd name="T2" fmla="*/ 0 w 46"/>
                  <a:gd name="T3" fmla="*/ 3 h 10"/>
                  <a:gd name="T4" fmla="*/ 0 w 46"/>
                  <a:gd name="T5" fmla="*/ 5 h 10"/>
                  <a:gd name="T6" fmla="*/ 0 w 46"/>
                  <a:gd name="T7" fmla="*/ 5 h 10"/>
                  <a:gd name="T8" fmla="*/ 2 w 46"/>
                  <a:gd name="T9" fmla="*/ 5 h 10"/>
                  <a:gd name="T10" fmla="*/ 4 w 46"/>
                  <a:gd name="T11" fmla="*/ 5 h 10"/>
                  <a:gd name="T12" fmla="*/ 10 w 46"/>
                  <a:gd name="T13" fmla="*/ 5 h 10"/>
                  <a:gd name="T14" fmla="*/ 14 w 46"/>
                  <a:gd name="T15" fmla="*/ 6 h 10"/>
                  <a:gd name="T16" fmla="*/ 18 w 46"/>
                  <a:gd name="T17" fmla="*/ 6 h 10"/>
                  <a:gd name="T18" fmla="*/ 23 w 46"/>
                  <a:gd name="T19" fmla="*/ 6 h 10"/>
                  <a:gd name="T20" fmla="*/ 34 w 46"/>
                  <a:gd name="T21" fmla="*/ 6 h 10"/>
                  <a:gd name="T22" fmla="*/ 38 w 46"/>
                  <a:gd name="T23" fmla="*/ 5 h 10"/>
                  <a:gd name="T24" fmla="*/ 42 w 46"/>
                  <a:gd name="T25" fmla="*/ 5 h 10"/>
                  <a:gd name="T26" fmla="*/ 42 w 46"/>
                  <a:gd name="T27" fmla="*/ 5 h 10"/>
                  <a:gd name="T28" fmla="*/ 42 w 46"/>
                  <a:gd name="T29" fmla="*/ 0 h 10"/>
                  <a:gd name="T30" fmla="*/ 42 w 46"/>
                  <a:gd name="T31" fmla="*/ 1 h 10"/>
                  <a:gd name="T32" fmla="*/ 37 w 46"/>
                  <a:gd name="T33" fmla="*/ 3 h 10"/>
                  <a:gd name="T34" fmla="*/ 30 w 46"/>
                  <a:gd name="T35" fmla="*/ 5 h 10"/>
                  <a:gd name="T36" fmla="*/ 23 w 46"/>
                  <a:gd name="T37" fmla="*/ 5 h 10"/>
                  <a:gd name="T38" fmla="*/ 21 w 46"/>
                  <a:gd name="T39" fmla="*/ 5 h 10"/>
                  <a:gd name="T40" fmla="*/ 16 w 46"/>
                  <a:gd name="T41" fmla="*/ 5 h 10"/>
                  <a:gd name="T42" fmla="*/ 12 w 46"/>
                  <a:gd name="T43" fmla="*/ 3 h 10"/>
                  <a:gd name="T44" fmla="*/ 7 w 46"/>
                  <a:gd name="T45" fmla="*/ 3 h 10"/>
                  <a:gd name="T46" fmla="*/ 4 w 46"/>
                  <a:gd name="T47" fmla="*/ 1 h 10"/>
                  <a:gd name="T48" fmla="*/ 0 w 46"/>
                  <a:gd name="T49" fmla="*/ 0 h 1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
                  <a:gd name="T76" fmla="*/ 0 h 10"/>
                  <a:gd name="T77" fmla="*/ 46 w 46"/>
                  <a:gd name="T78" fmla="*/ 10 h 1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 h="10">
                    <a:moveTo>
                      <a:pt x="0" y="0"/>
                    </a:moveTo>
                    <a:lnTo>
                      <a:pt x="0" y="3"/>
                    </a:lnTo>
                    <a:lnTo>
                      <a:pt x="0" y="5"/>
                    </a:lnTo>
                    <a:lnTo>
                      <a:pt x="2" y="7"/>
                    </a:lnTo>
                    <a:lnTo>
                      <a:pt x="4" y="7"/>
                    </a:lnTo>
                    <a:lnTo>
                      <a:pt x="10" y="8"/>
                    </a:lnTo>
                    <a:lnTo>
                      <a:pt x="14" y="9"/>
                    </a:lnTo>
                    <a:lnTo>
                      <a:pt x="18" y="9"/>
                    </a:lnTo>
                    <a:lnTo>
                      <a:pt x="25" y="9"/>
                    </a:lnTo>
                    <a:lnTo>
                      <a:pt x="37" y="9"/>
                    </a:lnTo>
                    <a:lnTo>
                      <a:pt x="41" y="8"/>
                    </a:lnTo>
                    <a:lnTo>
                      <a:pt x="45" y="7"/>
                    </a:lnTo>
                    <a:lnTo>
                      <a:pt x="45" y="0"/>
                    </a:lnTo>
                    <a:lnTo>
                      <a:pt x="45" y="1"/>
                    </a:lnTo>
                    <a:lnTo>
                      <a:pt x="40" y="3"/>
                    </a:lnTo>
                    <a:lnTo>
                      <a:pt x="33" y="7"/>
                    </a:lnTo>
                    <a:lnTo>
                      <a:pt x="25" y="7"/>
                    </a:lnTo>
                    <a:lnTo>
                      <a:pt x="21" y="7"/>
                    </a:lnTo>
                    <a:lnTo>
                      <a:pt x="16" y="5"/>
                    </a:lnTo>
                    <a:lnTo>
                      <a:pt x="12" y="3"/>
                    </a:lnTo>
                    <a:lnTo>
                      <a:pt x="7" y="3"/>
                    </a:lnTo>
                    <a:lnTo>
                      <a:pt x="4" y="1"/>
                    </a:lnTo>
                    <a:lnTo>
                      <a:pt x="0" y="0"/>
                    </a:lnTo>
                  </a:path>
                </a:pathLst>
              </a:custGeom>
              <a:solidFill>
                <a:srgbClr val="823838"/>
              </a:solidFill>
              <a:ln w="9525">
                <a:noFill/>
                <a:round/>
                <a:headEnd/>
                <a:tailEnd/>
              </a:ln>
            </p:spPr>
            <p:txBody>
              <a:bodyPr wrap="none" anchor="ctr"/>
              <a:lstStyle/>
              <a:p>
                <a:endParaRPr lang="en-US"/>
              </a:p>
            </p:txBody>
          </p:sp>
          <p:sp>
            <p:nvSpPr>
              <p:cNvPr id="15181" name="Freeform 80"/>
              <p:cNvSpPr>
                <a:spLocks noChangeArrowheads="1"/>
              </p:cNvSpPr>
              <p:nvPr/>
            </p:nvSpPr>
            <p:spPr bwMode="auto">
              <a:xfrm>
                <a:off x="13377" y="914"/>
                <a:ext cx="44" cy="13"/>
              </a:xfrm>
              <a:custGeom>
                <a:avLst/>
                <a:gdLst>
                  <a:gd name="T0" fmla="*/ 0 w 45"/>
                  <a:gd name="T1" fmla="*/ 0 h 14"/>
                  <a:gd name="T2" fmla="*/ 0 w 45"/>
                  <a:gd name="T3" fmla="*/ 5 h 14"/>
                  <a:gd name="T4" fmla="*/ 0 w 45"/>
                  <a:gd name="T5" fmla="*/ 5 h 14"/>
                  <a:gd name="T6" fmla="*/ 0 w 45"/>
                  <a:gd name="T7" fmla="*/ 6 h 14"/>
                  <a:gd name="T8" fmla="*/ 3 w 45"/>
                  <a:gd name="T9" fmla="*/ 6 h 14"/>
                  <a:gd name="T10" fmla="*/ 7 w 45"/>
                  <a:gd name="T11" fmla="*/ 7 h 14"/>
                  <a:gd name="T12" fmla="*/ 10 w 45"/>
                  <a:gd name="T13" fmla="*/ 7 h 14"/>
                  <a:gd name="T14" fmla="*/ 15 w 45"/>
                  <a:gd name="T15" fmla="*/ 8 h 14"/>
                  <a:gd name="T16" fmla="*/ 21 w 45"/>
                  <a:gd name="T17" fmla="*/ 8 h 14"/>
                  <a:gd name="T18" fmla="*/ 23 w 45"/>
                  <a:gd name="T19" fmla="*/ 10 h 14"/>
                  <a:gd name="T20" fmla="*/ 34 w 45"/>
                  <a:gd name="T21" fmla="*/ 8 h 14"/>
                  <a:gd name="T22" fmla="*/ 40 w 45"/>
                  <a:gd name="T23" fmla="*/ 7 h 14"/>
                  <a:gd name="T24" fmla="*/ 41 w 45"/>
                  <a:gd name="T25" fmla="*/ 6 h 14"/>
                  <a:gd name="T26" fmla="*/ 41 w 45"/>
                  <a:gd name="T27" fmla="*/ 6 h 14"/>
                  <a:gd name="T28" fmla="*/ 41 w 45"/>
                  <a:gd name="T29" fmla="*/ 0 h 14"/>
                  <a:gd name="T30" fmla="*/ 41 w 45"/>
                  <a:gd name="T31" fmla="*/ 1 h 14"/>
                  <a:gd name="T32" fmla="*/ 37 w 45"/>
                  <a:gd name="T33" fmla="*/ 5 h 14"/>
                  <a:gd name="T34" fmla="*/ 30 w 45"/>
                  <a:gd name="T35" fmla="*/ 6 h 14"/>
                  <a:gd name="T36" fmla="*/ 23 w 45"/>
                  <a:gd name="T37" fmla="*/ 7 h 14"/>
                  <a:gd name="T38" fmla="*/ 21 w 45"/>
                  <a:gd name="T39" fmla="*/ 6 h 14"/>
                  <a:gd name="T40" fmla="*/ 17 w 45"/>
                  <a:gd name="T41" fmla="*/ 6 h 14"/>
                  <a:gd name="T42" fmla="*/ 13 w 45"/>
                  <a:gd name="T43" fmla="*/ 5 h 14"/>
                  <a:gd name="T44" fmla="*/ 7 w 45"/>
                  <a:gd name="T45" fmla="*/ 4 h 14"/>
                  <a:gd name="T46" fmla="*/ 5 w 45"/>
                  <a:gd name="T47" fmla="*/ 1 h 14"/>
                  <a:gd name="T48" fmla="*/ 0 w 45"/>
                  <a:gd name="T49" fmla="*/ 0 h 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5"/>
                  <a:gd name="T76" fmla="*/ 0 h 14"/>
                  <a:gd name="T77" fmla="*/ 45 w 45"/>
                  <a:gd name="T78" fmla="*/ 14 h 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5" h="14">
                    <a:moveTo>
                      <a:pt x="0" y="0"/>
                    </a:moveTo>
                    <a:lnTo>
                      <a:pt x="0" y="5"/>
                    </a:lnTo>
                    <a:lnTo>
                      <a:pt x="0" y="6"/>
                    </a:lnTo>
                    <a:lnTo>
                      <a:pt x="3" y="6"/>
                    </a:lnTo>
                    <a:lnTo>
                      <a:pt x="7" y="7"/>
                    </a:lnTo>
                    <a:lnTo>
                      <a:pt x="10" y="9"/>
                    </a:lnTo>
                    <a:lnTo>
                      <a:pt x="15" y="11"/>
                    </a:lnTo>
                    <a:lnTo>
                      <a:pt x="21" y="11"/>
                    </a:lnTo>
                    <a:lnTo>
                      <a:pt x="26" y="13"/>
                    </a:lnTo>
                    <a:lnTo>
                      <a:pt x="37" y="11"/>
                    </a:lnTo>
                    <a:lnTo>
                      <a:pt x="43" y="7"/>
                    </a:lnTo>
                    <a:lnTo>
                      <a:pt x="44" y="6"/>
                    </a:lnTo>
                    <a:lnTo>
                      <a:pt x="44" y="0"/>
                    </a:lnTo>
                    <a:lnTo>
                      <a:pt x="44" y="1"/>
                    </a:lnTo>
                    <a:lnTo>
                      <a:pt x="40" y="5"/>
                    </a:lnTo>
                    <a:lnTo>
                      <a:pt x="33" y="6"/>
                    </a:lnTo>
                    <a:lnTo>
                      <a:pt x="26" y="7"/>
                    </a:lnTo>
                    <a:lnTo>
                      <a:pt x="21" y="6"/>
                    </a:lnTo>
                    <a:lnTo>
                      <a:pt x="17" y="6"/>
                    </a:lnTo>
                    <a:lnTo>
                      <a:pt x="13" y="5"/>
                    </a:lnTo>
                    <a:lnTo>
                      <a:pt x="7" y="4"/>
                    </a:lnTo>
                    <a:lnTo>
                      <a:pt x="5" y="1"/>
                    </a:lnTo>
                    <a:lnTo>
                      <a:pt x="0" y="0"/>
                    </a:lnTo>
                  </a:path>
                </a:pathLst>
              </a:custGeom>
              <a:solidFill>
                <a:srgbClr val="823838"/>
              </a:solidFill>
              <a:ln w="9525">
                <a:noFill/>
                <a:round/>
                <a:headEnd/>
                <a:tailEnd/>
              </a:ln>
            </p:spPr>
            <p:txBody>
              <a:bodyPr wrap="none" anchor="ctr"/>
              <a:lstStyle/>
              <a:p>
                <a:endParaRPr lang="en-US"/>
              </a:p>
            </p:txBody>
          </p:sp>
          <p:sp>
            <p:nvSpPr>
              <p:cNvPr id="15182" name="Freeform 81"/>
              <p:cNvSpPr>
                <a:spLocks noChangeArrowheads="1"/>
              </p:cNvSpPr>
              <p:nvPr/>
            </p:nvSpPr>
            <p:spPr bwMode="auto">
              <a:xfrm>
                <a:off x="13380" y="906"/>
                <a:ext cx="45" cy="13"/>
              </a:xfrm>
              <a:custGeom>
                <a:avLst/>
                <a:gdLst>
                  <a:gd name="T0" fmla="*/ 0 w 46"/>
                  <a:gd name="T1" fmla="*/ 0 h 14"/>
                  <a:gd name="T2" fmla="*/ 0 w 46"/>
                  <a:gd name="T3" fmla="*/ 5 h 14"/>
                  <a:gd name="T4" fmla="*/ 0 w 46"/>
                  <a:gd name="T5" fmla="*/ 5 h 14"/>
                  <a:gd name="T6" fmla="*/ 0 w 46"/>
                  <a:gd name="T7" fmla="*/ 6 h 14"/>
                  <a:gd name="T8" fmla="*/ 2 w 46"/>
                  <a:gd name="T9" fmla="*/ 6 h 14"/>
                  <a:gd name="T10" fmla="*/ 4 w 46"/>
                  <a:gd name="T11" fmla="*/ 7 h 14"/>
                  <a:gd name="T12" fmla="*/ 10 w 46"/>
                  <a:gd name="T13" fmla="*/ 7 h 14"/>
                  <a:gd name="T14" fmla="*/ 14 w 46"/>
                  <a:gd name="T15" fmla="*/ 9 h 14"/>
                  <a:gd name="T16" fmla="*/ 18 w 46"/>
                  <a:gd name="T17" fmla="*/ 9 h 14"/>
                  <a:gd name="T18" fmla="*/ 23 w 46"/>
                  <a:gd name="T19" fmla="*/ 10 h 14"/>
                  <a:gd name="T20" fmla="*/ 34 w 46"/>
                  <a:gd name="T21" fmla="*/ 9 h 14"/>
                  <a:gd name="T22" fmla="*/ 38 w 46"/>
                  <a:gd name="T23" fmla="*/ 7 h 14"/>
                  <a:gd name="T24" fmla="*/ 42 w 46"/>
                  <a:gd name="T25" fmla="*/ 6 h 14"/>
                  <a:gd name="T26" fmla="*/ 42 w 46"/>
                  <a:gd name="T27" fmla="*/ 6 h 14"/>
                  <a:gd name="T28" fmla="*/ 42 w 46"/>
                  <a:gd name="T29" fmla="*/ 0 h 14"/>
                  <a:gd name="T30" fmla="*/ 42 w 46"/>
                  <a:gd name="T31" fmla="*/ 3 h 14"/>
                  <a:gd name="T32" fmla="*/ 37 w 46"/>
                  <a:gd name="T33" fmla="*/ 5 h 14"/>
                  <a:gd name="T34" fmla="*/ 30 w 46"/>
                  <a:gd name="T35" fmla="*/ 6 h 14"/>
                  <a:gd name="T36" fmla="*/ 23 w 46"/>
                  <a:gd name="T37" fmla="*/ 7 h 14"/>
                  <a:gd name="T38" fmla="*/ 21 w 46"/>
                  <a:gd name="T39" fmla="*/ 6 h 14"/>
                  <a:gd name="T40" fmla="*/ 16 w 46"/>
                  <a:gd name="T41" fmla="*/ 6 h 14"/>
                  <a:gd name="T42" fmla="*/ 12 w 46"/>
                  <a:gd name="T43" fmla="*/ 5 h 14"/>
                  <a:gd name="T44" fmla="*/ 7 w 46"/>
                  <a:gd name="T45" fmla="*/ 4 h 14"/>
                  <a:gd name="T46" fmla="*/ 4 w 46"/>
                  <a:gd name="T47" fmla="*/ 3 h 14"/>
                  <a:gd name="T48" fmla="*/ 0 w 46"/>
                  <a:gd name="T49" fmla="*/ 0 h 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
                  <a:gd name="T76" fmla="*/ 0 h 14"/>
                  <a:gd name="T77" fmla="*/ 46 w 46"/>
                  <a:gd name="T78" fmla="*/ 14 h 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 h="14">
                    <a:moveTo>
                      <a:pt x="0" y="0"/>
                    </a:moveTo>
                    <a:lnTo>
                      <a:pt x="0" y="5"/>
                    </a:lnTo>
                    <a:lnTo>
                      <a:pt x="0" y="6"/>
                    </a:lnTo>
                    <a:lnTo>
                      <a:pt x="2" y="6"/>
                    </a:lnTo>
                    <a:lnTo>
                      <a:pt x="4" y="8"/>
                    </a:lnTo>
                    <a:lnTo>
                      <a:pt x="10" y="9"/>
                    </a:lnTo>
                    <a:lnTo>
                      <a:pt x="14" y="12"/>
                    </a:lnTo>
                    <a:lnTo>
                      <a:pt x="18" y="12"/>
                    </a:lnTo>
                    <a:lnTo>
                      <a:pt x="25" y="13"/>
                    </a:lnTo>
                    <a:lnTo>
                      <a:pt x="37" y="12"/>
                    </a:lnTo>
                    <a:lnTo>
                      <a:pt x="41" y="9"/>
                    </a:lnTo>
                    <a:lnTo>
                      <a:pt x="45" y="6"/>
                    </a:lnTo>
                    <a:lnTo>
                      <a:pt x="45" y="0"/>
                    </a:lnTo>
                    <a:lnTo>
                      <a:pt x="45" y="3"/>
                    </a:lnTo>
                    <a:lnTo>
                      <a:pt x="40" y="5"/>
                    </a:lnTo>
                    <a:lnTo>
                      <a:pt x="33" y="6"/>
                    </a:lnTo>
                    <a:lnTo>
                      <a:pt x="25" y="8"/>
                    </a:lnTo>
                    <a:lnTo>
                      <a:pt x="21" y="6"/>
                    </a:lnTo>
                    <a:lnTo>
                      <a:pt x="16" y="6"/>
                    </a:lnTo>
                    <a:lnTo>
                      <a:pt x="12" y="5"/>
                    </a:lnTo>
                    <a:lnTo>
                      <a:pt x="7" y="4"/>
                    </a:lnTo>
                    <a:lnTo>
                      <a:pt x="4" y="3"/>
                    </a:lnTo>
                    <a:lnTo>
                      <a:pt x="0" y="0"/>
                    </a:lnTo>
                  </a:path>
                </a:pathLst>
              </a:custGeom>
              <a:solidFill>
                <a:srgbClr val="823838"/>
              </a:solidFill>
              <a:ln w="9525">
                <a:noFill/>
                <a:round/>
                <a:headEnd/>
                <a:tailEnd/>
              </a:ln>
            </p:spPr>
            <p:txBody>
              <a:bodyPr wrap="none" anchor="ctr"/>
              <a:lstStyle/>
              <a:p>
                <a:endParaRPr lang="en-US"/>
              </a:p>
            </p:txBody>
          </p:sp>
          <p:sp>
            <p:nvSpPr>
              <p:cNvPr id="15183" name="Freeform 82"/>
              <p:cNvSpPr>
                <a:spLocks noChangeArrowheads="1"/>
              </p:cNvSpPr>
              <p:nvPr/>
            </p:nvSpPr>
            <p:spPr bwMode="auto">
              <a:xfrm>
                <a:off x="13377" y="901"/>
                <a:ext cx="44" cy="11"/>
              </a:xfrm>
              <a:custGeom>
                <a:avLst/>
                <a:gdLst>
                  <a:gd name="T0" fmla="*/ 0 w 45"/>
                  <a:gd name="T1" fmla="*/ 0 h 12"/>
                  <a:gd name="T2" fmla="*/ 0 w 45"/>
                  <a:gd name="T3" fmla="*/ 4 h 12"/>
                  <a:gd name="T4" fmla="*/ 0 w 45"/>
                  <a:gd name="T5" fmla="*/ 5 h 12"/>
                  <a:gd name="T6" fmla="*/ 0 w 45"/>
                  <a:gd name="T7" fmla="*/ 5 h 12"/>
                  <a:gd name="T8" fmla="*/ 3 w 45"/>
                  <a:gd name="T9" fmla="*/ 5 h 12"/>
                  <a:gd name="T10" fmla="*/ 7 w 45"/>
                  <a:gd name="T11" fmla="*/ 6 h 12"/>
                  <a:gd name="T12" fmla="*/ 10 w 45"/>
                  <a:gd name="T13" fmla="*/ 6 h 12"/>
                  <a:gd name="T14" fmla="*/ 15 w 45"/>
                  <a:gd name="T15" fmla="*/ 7 h 12"/>
                  <a:gd name="T16" fmla="*/ 21 w 45"/>
                  <a:gd name="T17" fmla="*/ 7 h 12"/>
                  <a:gd name="T18" fmla="*/ 23 w 45"/>
                  <a:gd name="T19" fmla="*/ 8 h 12"/>
                  <a:gd name="T20" fmla="*/ 34 w 45"/>
                  <a:gd name="T21" fmla="*/ 7 h 12"/>
                  <a:gd name="T22" fmla="*/ 40 w 45"/>
                  <a:gd name="T23" fmla="*/ 6 h 12"/>
                  <a:gd name="T24" fmla="*/ 41 w 45"/>
                  <a:gd name="T25" fmla="*/ 5 h 12"/>
                  <a:gd name="T26" fmla="*/ 41 w 45"/>
                  <a:gd name="T27" fmla="*/ 5 h 12"/>
                  <a:gd name="T28" fmla="*/ 41 w 45"/>
                  <a:gd name="T29" fmla="*/ 0 h 12"/>
                  <a:gd name="T30" fmla="*/ 41 w 45"/>
                  <a:gd name="T31" fmla="*/ 1 h 12"/>
                  <a:gd name="T32" fmla="*/ 37 w 45"/>
                  <a:gd name="T33" fmla="*/ 4 h 12"/>
                  <a:gd name="T34" fmla="*/ 30 w 45"/>
                  <a:gd name="T35" fmla="*/ 5 h 12"/>
                  <a:gd name="T36" fmla="*/ 23 w 45"/>
                  <a:gd name="T37" fmla="*/ 6 h 12"/>
                  <a:gd name="T38" fmla="*/ 21 w 45"/>
                  <a:gd name="T39" fmla="*/ 5 h 12"/>
                  <a:gd name="T40" fmla="*/ 17 w 45"/>
                  <a:gd name="T41" fmla="*/ 5 h 12"/>
                  <a:gd name="T42" fmla="*/ 13 w 45"/>
                  <a:gd name="T43" fmla="*/ 4 h 12"/>
                  <a:gd name="T44" fmla="*/ 7 w 45"/>
                  <a:gd name="T45" fmla="*/ 2 h 12"/>
                  <a:gd name="T46" fmla="*/ 5 w 45"/>
                  <a:gd name="T47" fmla="*/ 1 h 12"/>
                  <a:gd name="T48" fmla="*/ 0 w 45"/>
                  <a:gd name="T49" fmla="*/ 0 h 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5"/>
                  <a:gd name="T76" fmla="*/ 0 h 12"/>
                  <a:gd name="T77" fmla="*/ 45 w 45"/>
                  <a:gd name="T78" fmla="*/ 12 h 1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5" h="12">
                    <a:moveTo>
                      <a:pt x="0" y="0"/>
                    </a:moveTo>
                    <a:lnTo>
                      <a:pt x="0" y="4"/>
                    </a:lnTo>
                    <a:lnTo>
                      <a:pt x="0" y="5"/>
                    </a:lnTo>
                    <a:lnTo>
                      <a:pt x="3" y="5"/>
                    </a:lnTo>
                    <a:lnTo>
                      <a:pt x="7" y="8"/>
                    </a:lnTo>
                    <a:lnTo>
                      <a:pt x="10" y="9"/>
                    </a:lnTo>
                    <a:lnTo>
                      <a:pt x="15" y="10"/>
                    </a:lnTo>
                    <a:lnTo>
                      <a:pt x="21" y="10"/>
                    </a:lnTo>
                    <a:lnTo>
                      <a:pt x="26" y="11"/>
                    </a:lnTo>
                    <a:lnTo>
                      <a:pt x="37" y="10"/>
                    </a:lnTo>
                    <a:lnTo>
                      <a:pt x="43" y="9"/>
                    </a:lnTo>
                    <a:lnTo>
                      <a:pt x="44" y="5"/>
                    </a:lnTo>
                    <a:lnTo>
                      <a:pt x="44" y="0"/>
                    </a:lnTo>
                    <a:lnTo>
                      <a:pt x="44" y="1"/>
                    </a:lnTo>
                    <a:lnTo>
                      <a:pt x="40" y="4"/>
                    </a:lnTo>
                    <a:lnTo>
                      <a:pt x="33" y="5"/>
                    </a:lnTo>
                    <a:lnTo>
                      <a:pt x="26" y="8"/>
                    </a:lnTo>
                    <a:lnTo>
                      <a:pt x="21" y="5"/>
                    </a:lnTo>
                    <a:lnTo>
                      <a:pt x="17" y="5"/>
                    </a:lnTo>
                    <a:lnTo>
                      <a:pt x="13" y="4"/>
                    </a:lnTo>
                    <a:lnTo>
                      <a:pt x="7" y="2"/>
                    </a:lnTo>
                    <a:lnTo>
                      <a:pt x="5" y="1"/>
                    </a:lnTo>
                    <a:lnTo>
                      <a:pt x="0" y="0"/>
                    </a:lnTo>
                  </a:path>
                </a:pathLst>
              </a:custGeom>
              <a:solidFill>
                <a:srgbClr val="823838"/>
              </a:solidFill>
              <a:ln w="9525">
                <a:noFill/>
                <a:round/>
                <a:headEnd/>
                <a:tailEnd/>
              </a:ln>
            </p:spPr>
            <p:txBody>
              <a:bodyPr wrap="none" anchor="ctr"/>
              <a:lstStyle/>
              <a:p>
                <a:endParaRPr lang="en-US"/>
              </a:p>
            </p:txBody>
          </p:sp>
          <p:sp>
            <p:nvSpPr>
              <p:cNvPr id="15184" name="Freeform 83"/>
              <p:cNvSpPr>
                <a:spLocks noChangeArrowheads="1"/>
              </p:cNvSpPr>
              <p:nvPr/>
            </p:nvSpPr>
            <p:spPr bwMode="auto">
              <a:xfrm>
                <a:off x="13450" y="930"/>
                <a:ext cx="25" cy="16"/>
              </a:xfrm>
              <a:custGeom>
                <a:avLst/>
                <a:gdLst>
                  <a:gd name="T0" fmla="*/ 22 w 26"/>
                  <a:gd name="T1" fmla="*/ 3 h 17"/>
                  <a:gd name="T2" fmla="*/ 4 w 26"/>
                  <a:gd name="T3" fmla="*/ 13 h 17"/>
                  <a:gd name="T4" fmla="*/ 0 w 26"/>
                  <a:gd name="T5" fmla="*/ 11 h 17"/>
                  <a:gd name="T6" fmla="*/ 17 w 26"/>
                  <a:gd name="T7" fmla="*/ 0 h 17"/>
                  <a:gd name="T8" fmla="*/ 22 w 26"/>
                  <a:gd name="T9" fmla="*/ 3 h 17"/>
                  <a:gd name="T10" fmla="*/ 0 60000 65536"/>
                  <a:gd name="T11" fmla="*/ 0 60000 65536"/>
                  <a:gd name="T12" fmla="*/ 0 60000 65536"/>
                  <a:gd name="T13" fmla="*/ 0 60000 65536"/>
                  <a:gd name="T14" fmla="*/ 0 60000 65536"/>
                  <a:gd name="T15" fmla="*/ 0 w 26"/>
                  <a:gd name="T16" fmla="*/ 0 h 17"/>
                  <a:gd name="T17" fmla="*/ 26 w 26"/>
                  <a:gd name="T18" fmla="*/ 17 h 17"/>
                </a:gdLst>
                <a:ahLst/>
                <a:cxnLst>
                  <a:cxn ang="T10">
                    <a:pos x="T0" y="T1"/>
                  </a:cxn>
                  <a:cxn ang="T11">
                    <a:pos x="T2" y="T3"/>
                  </a:cxn>
                  <a:cxn ang="T12">
                    <a:pos x="T4" y="T5"/>
                  </a:cxn>
                  <a:cxn ang="T13">
                    <a:pos x="T6" y="T7"/>
                  </a:cxn>
                  <a:cxn ang="T14">
                    <a:pos x="T8" y="T9"/>
                  </a:cxn>
                </a:cxnLst>
                <a:rect l="T15" t="T16" r="T17" b="T18"/>
                <a:pathLst>
                  <a:path w="26" h="17">
                    <a:moveTo>
                      <a:pt x="25" y="3"/>
                    </a:moveTo>
                    <a:lnTo>
                      <a:pt x="4" y="16"/>
                    </a:lnTo>
                    <a:lnTo>
                      <a:pt x="0" y="14"/>
                    </a:lnTo>
                    <a:lnTo>
                      <a:pt x="20" y="0"/>
                    </a:lnTo>
                    <a:lnTo>
                      <a:pt x="25" y="3"/>
                    </a:lnTo>
                  </a:path>
                </a:pathLst>
              </a:custGeom>
              <a:solidFill>
                <a:srgbClr val="823838"/>
              </a:solidFill>
              <a:ln w="9525">
                <a:noFill/>
                <a:round/>
                <a:headEnd/>
                <a:tailEnd/>
              </a:ln>
            </p:spPr>
            <p:txBody>
              <a:bodyPr wrap="none" anchor="ctr"/>
              <a:lstStyle/>
              <a:p>
                <a:endParaRPr lang="en-US"/>
              </a:p>
            </p:txBody>
          </p:sp>
          <p:sp>
            <p:nvSpPr>
              <p:cNvPr id="15185" name="Freeform 84"/>
              <p:cNvSpPr>
                <a:spLocks noChangeArrowheads="1"/>
              </p:cNvSpPr>
              <p:nvPr/>
            </p:nvSpPr>
            <p:spPr bwMode="auto">
              <a:xfrm>
                <a:off x="13457" y="936"/>
                <a:ext cx="21" cy="16"/>
              </a:xfrm>
              <a:custGeom>
                <a:avLst/>
                <a:gdLst>
                  <a:gd name="T0" fmla="*/ 18 w 22"/>
                  <a:gd name="T1" fmla="*/ 1 h 17"/>
                  <a:gd name="T2" fmla="*/ 5 w 22"/>
                  <a:gd name="T3" fmla="*/ 13 h 17"/>
                  <a:gd name="T4" fmla="*/ 0 w 22"/>
                  <a:gd name="T5" fmla="*/ 10 h 17"/>
                  <a:gd name="T6" fmla="*/ 15 w 22"/>
                  <a:gd name="T7" fmla="*/ 0 h 17"/>
                  <a:gd name="T8" fmla="*/ 18 w 22"/>
                  <a:gd name="T9" fmla="*/ 1 h 17"/>
                  <a:gd name="T10" fmla="*/ 0 60000 65536"/>
                  <a:gd name="T11" fmla="*/ 0 60000 65536"/>
                  <a:gd name="T12" fmla="*/ 0 60000 65536"/>
                  <a:gd name="T13" fmla="*/ 0 60000 65536"/>
                  <a:gd name="T14" fmla="*/ 0 60000 65536"/>
                  <a:gd name="T15" fmla="*/ 0 w 22"/>
                  <a:gd name="T16" fmla="*/ 0 h 17"/>
                  <a:gd name="T17" fmla="*/ 22 w 22"/>
                  <a:gd name="T18" fmla="*/ 17 h 17"/>
                </a:gdLst>
                <a:ahLst/>
                <a:cxnLst>
                  <a:cxn ang="T10">
                    <a:pos x="T0" y="T1"/>
                  </a:cxn>
                  <a:cxn ang="T11">
                    <a:pos x="T2" y="T3"/>
                  </a:cxn>
                  <a:cxn ang="T12">
                    <a:pos x="T4" y="T5"/>
                  </a:cxn>
                  <a:cxn ang="T13">
                    <a:pos x="T6" y="T7"/>
                  </a:cxn>
                  <a:cxn ang="T14">
                    <a:pos x="T8" y="T9"/>
                  </a:cxn>
                </a:cxnLst>
                <a:rect l="T15" t="T16" r="T17" b="T18"/>
                <a:pathLst>
                  <a:path w="22" h="17">
                    <a:moveTo>
                      <a:pt x="21" y="1"/>
                    </a:moveTo>
                    <a:lnTo>
                      <a:pt x="5" y="16"/>
                    </a:lnTo>
                    <a:lnTo>
                      <a:pt x="0" y="13"/>
                    </a:lnTo>
                    <a:lnTo>
                      <a:pt x="18" y="0"/>
                    </a:lnTo>
                    <a:lnTo>
                      <a:pt x="21" y="1"/>
                    </a:lnTo>
                  </a:path>
                </a:pathLst>
              </a:custGeom>
              <a:solidFill>
                <a:srgbClr val="823838"/>
              </a:solidFill>
              <a:ln w="9525">
                <a:noFill/>
                <a:round/>
                <a:headEnd/>
                <a:tailEnd/>
              </a:ln>
            </p:spPr>
            <p:txBody>
              <a:bodyPr wrap="none" anchor="ctr"/>
              <a:lstStyle/>
              <a:p>
                <a:endParaRPr lang="en-US"/>
              </a:p>
            </p:txBody>
          </p:sp>
          <p:sp>
            <p:nvSpPr>
              <p:cNvPr id="15186" name="Freeform 85"/>
              <p:cNvSpPr>
                <a:spLocks noChangeArrowheads="1"/>
              </p:cNvSpPr>
              <p:nvPr/>
            </p:nvSpPr>
            <p:spPr bwMode="auto">
              <a:xfrm>
                <a:off x="13464" y="938"/>
                <a:ext cx="25" cy="19"/>
              </a:xfrm>
              <a:custGeom>
                <a:avLst/>
                <a:gdLst>
                  <a:gd name="T0" fmla="*/ 22 w 26"/>
                  <a:gd name="T1" fmla="*/ 1 h 20"/>
                  <a:gd name="T2" fmla="*/ 5 w 26"/>
                  <a:gd name="T3" fmla="*/ 16 h 20"/>
                  <a:gd name="T4" fmla="*/ 0 w 26"/>
                  <a:gd name="T5" fmla="*/ 12 h 20"/>
                  <a:gd name="T6" fmla="*/ 18 w 26"/>
                  <a:gd name="T7" fmla="*/ 0 h 20"/>
                  <a:gd name="T8" fmla="*/ 22 w 26"/>
                  <a:gd name="T9" fmla="*/ 1 h 20"/>
                  <a:gd name="T10" fmla="*/ 0 60000 65536"/>
                  <a:gd name="T11" fmla="*/ 0 60000 65536"/>
                  <a:gd name="T12" fmla="*/ 0 60000 65536"/>
                  <a:gd name="T13" fmla="*/ 0 60000 65536"/>
                  <a:gd name="T14" fmla="*/ 0 60000 65536"/>
                  <a:gd name="T15" fmla="*/ 0 w 26"/>
                  <a:gd name="T16" fmla="*/ 0 h 20"/>
                  <a:gd name="T17" fmla="*/ 26 w 26"/>
                  <a:gd name="T18" fmla="*/ 20 h 20"/>
                </a:gdLst>
                <a:ahLst/>
                <a:cxnLst>
                  <a:cxn ang="T10">
                    <a:pos x="T0" y="T1"/>
                  </a:cxn>
                  <a:cxn ang="T11">
                    <a:pos x="T2" y="T3"/>
                  </a:cxn>
                  <a:cxn ang="T12">
                    <a:pos x="T4" y="T5"/>
                  </a:cxn>
                  <a:cxn ang="T13">
                    <a:pos x="T6" y="T7"/>
                  </a:cxn>
                  <a:cxn ang="T14">
                    <a:pos x="T8" y="T9"/>
                  </a:cxn>
                </a:cxnLst>
                <a:rect l="T15" t="T16" r="T17" b="T18"/>
                <a:pathLst>
                  <a:path w="26" h="20">
                    <a:moveTo>
                      <a:pt x="25" y="1"/>
                    </a:moveTo>
                    <a:lnTo>
                      <a:pt x="5" y="19"/>
                    </a:lnTo>
                    <a:lnTo>
                      <a:pt x="0" y="15"/>
                    </a:lnTo>
                    <a:lnTo>
                      <a:pt x="21" y="0"/>
                    </a:lnTo>
                    <a:lnTo>
                      <a:pt x="25" y="1"/>
                    </a:lnTo>
                  </a:path>
                </a:pathLst>
              </a:custGeom>
              <a:solidFill>
                <a:srgbClr val="823838"/>
              </a:solidFill>
              <a:ln w="9525">
                <a:noFill/>
                <a:round/>
                <a:headEnd/>
                <a:tailEnd/>
              </a:ln>
            </p:spPr>
            <p:txBody>
              <a:bodyPr wrap="none" anchor="ctr"/>
              <a:lstStyle/>
              <a:p>
                <a:endParaRPr lang="en-US"/>
              </a:p>
            </p:txBody>
          </p:sp>
          <p:sp>
            <p:nvSpPr>
              <p:cNvPr id="15187" name="Freeform 86"/>
              <p:cNvSpPr>
                <a:spLocks noChangeArrowheads="1"/>
              </p:cNvSpPr>
              <p:nvPr/>
            </p:nvSpPr>
            <p:spPr bwMode="auto">
              <a:xfrm>
                <a:off x="13470" y="943"/>
                <a:ext cx="26" cy="17"/>
              </a:xfrm>
              <a:custGeom>
                <a:avLst/>
                <a:gdLst>
                  <a:gd name="T0" fmla="*/ 23 w 27"/>
                  <a:gd name="T1" fmla="*/ 1 h 18"/>
                  <a:gd name="T2" fmla="*/ 5 w 27"/>
                  <a:gd name="T3" fmla="*/ 14 h 18"/>
                  <a:gd name="T4" fmla="*/ 0 w 27"/>
                  <a:gd name="T5" fmla="*/ 13 h 18"/>
                  <a:gd name="T6" fmla="*/ 16 w 27"/>
                  <a:gd name="T7" fmla="*/ 0 h 18"/>
                  <a:gd name="T8" fmla="*/ 23 w 27"/>
                  <a:gd name="T9" fmla="*/ 1 h 18"/>
                  <a:gd name="T10" fmla="*/ 0 60000 65536"/>
                  <a:gd name="T11" fmla="*/ 0 60000 65536"/>
                  <a:gd name="T12" fmla="*/ 0 60000 65536"/>
                  <a:gd name="T13" fmla="*/ 0 60000 65536"/>
                  <a:gd name="T14" fmla="*/ 0 60000 65536"/>
                  <a:gd name="T15" fmla="*/ 0 w 27"/>
                  <a:gd name="T16" fmla="*/ 0 h 18"/>
                  <a:gd name="T17" fmla="*/ 27 w 27"/>
                  <a:gd name="T18" fmla="*/ 18 h 18"/>
                </a:gdLst>
                <a:ahLst/>
                <a:cxnLst>
                  <a:cxn ang="T10">
                    <a:pos x="T0" y="T1"/>
                  </a:cxn>
                  <a:cxn ang="T11">
                    <a:pos x="T2" y="T3"/>
                  </a:cxn>
                  <a:cxn ang="T12">
                    <a:pos x="T4" y="T5"/>
                  </a:cxn>
                  <a:cxn ang="T13">
                    <a:pos x="T6" y="T7"/>
                  </a:cxn>
                  <a:cxn ang="T14">
                    <a:pos x="T8" y="T9"/>
                  </a:cxn>
                </a:cxnLst>
                <a:rect l="T15" t="T16" r="T17" b="T18"/>
                <a:pathLst>
                  <a:path w="27" h="18">
                    <a:moveTo>
                      <a:pt x="26" y="1"/>
                    </a:moveTo>
                    <a:lnTo>
                      <a:pt x="5" y="17"/>
                    </a:lnTo>
                    <a:lnTo>
                      <a:pt x="0" y="16"/>
                    </a:lnTo>
                    <a:lnTo>
                      <a:pt x="19" y="0"/>
                    </a:lnTo>
                    <a:lnTo>
                      <a:pt x="26" y="1"/>
                    </a:lnTo>
                  </a:path>
                </a:pathLst>
              </a:custGeom>
              <a:solidFill>
                <a:srgbClr val="823838"/>
              </a:solidFill>
              <a:ln w="9525">
                <a:noFill/>
                <a:round/>
                <a:headEnd/>
                <a:tailEnd/>
              </a:ln>
            </p:spPr>
            <p:txBody>
              <a:bodyPr wrap="none" anchor="ctr"/>
              <a:lstStyle/>
              <a:p>
                <a:endParaRPr lang="en-US"/>
              </a:p>
            </p:txBody>
          </p:sp>
          <p:sp>
            <p:nvSpPr>
              <p:cNvPr id="15188" name="Freeform 87"/>
              <p:cNvSpPr>
                <a:spLocks noChangeArrowheads="1"/>
              </p:cNvSpPr>
              <p:nvPr/>
            </p:nvSpPr>
            <p:spPr bwMode="auto">
              <a:xfrm>
                <a:off x="13478" y="949"/>
                <a:ext cx="25" cy="13"/>
              </a:xfrm>
              <a:custGeom>
                <a:avLst/>
                <a:gdLst>
                  <a:gd name="T0" fmla="*/ 22 w 26"/>
                  <a:gd name="T1" fmla="*/ 2 h 14"/>
                  <a:gd name="T2" fmla="*/ 4 w 26"/>
                  <a:gd name="T3" fmla="*/ 10 h 14"/>
                  <a:gd name="T4" fmla="*/ 0 w 26"/>
                  <a:gd name="T5" fmla="*/ 9 h 14"/>
                  <a:gd name="T6" fmla="*/ 18 w 26"/>
                  <a:gd name="T7" fmla="*/ 0 h 14"/>
                  <a:gd name="T8" fmla="*/ 22 w 26"/>
                  <a:gd name="T9" fmla="*/ 2 h 14"/>
                  <a:gd name="T10" fmla="*/ 0 60000 65536"/>
                  <a:gd name="T11" fmla="*/ 0 60000 65536"/>
                  <a:gd name="T12" fmla="*/ 0 60000 65536"/>
                  <a:gd name="T13" fmla="*/ 0 60000 65536"/>
                  <a:gd name="T14" fmla="*/ 0 60000 65536"/>
                  <a:gd name="T15" fmla="*/ 0 w 26"/>
                  <a:gd name="T16" fmla="*/ 0 h 14"/>
                  <a:gd name="T17" fmla="*/ 26 w 26"/>
                  <a:gd name="T18" fmla="*/ 14 h 14"/>
                </a:gdLst>
                <a:ahLst/>
                <a:cxnLst>
                  <a:cxn ang="T10">
                    <a:pos x="T0" y="T1"/>
                  </a:cxn>
                  <a:cxn ang="T11">
                    <a:pos x="T2" y="T3"/>
                  </a:cxn>
                  <a:cxn ang="T12">
                    <a:pos x="T4" y="T5"/>
                  </a:cxn>
                  <a:cxn ang="T13">
                    <a:pos x="T6" y="T7"/>
                  </a:cxn>
                  <a:cxn ang="T14">
                    <a:pos x="T8" y="T9"/>
                  </a:cxn>
                </a:cxnLst>
                <a:rect l="T15" t="T16" r="T17" b="T18"/>
                <a:pathLst>
                  <a:path w="26" h="14">
                    <a:moveTo>
                      <a:pt x="25" y="2"/>
                    </a:moveTo>
                    <a:lnTo>
                      <a:pt x="4" y="13"/>
                    </a:lnTo>
                    <a:lnTo>
                      <a:pt x="0" y="12"/>
                    </a:lnTo>
                    <a:lnTo>
                      <a:pt x="21" y="0"/>
                    </a:lnTo>
                    <a:lnTo>
                      <a:pt x="25" y="2"/>
                    </a:lnTo>
                  </a:path>
                </a:pathLst>
              </a:custGeom>
              <a:solidFill>
                <a:srgbClr val="823838"/>
              </a:solidFill>
              <a:ln w="9525">
                <a:noFill/>
                <a:round/>
                <a:headEnd/>
                <a:tailEnd/>
              </a:ln>
            </p:spPr>
            <p:txBody>
              <a:bodyPr wrap="none" anchor="ctr"/>
              <a:lstStyle/>
              <a:p>
                <a:endParaRPr lang="en-US"/>
              </a:p>
            </p:txBody>
          </p:sp>
          <p:sp>
            <p:nvSpPr>
              <p:cNvPr id="15189" name="Freeform 88"/>
              <p:cNvSpPr>
                <a:spLocks noChangeArrowheads="1"/>
              </p:cNvSpPr>
              <p:nvPr/>
            </p:nvSpPr>
            <p:spPr bwMode="auto">
              <a:xfrm>
                <a:off x="13485" y="952"/>
                <a:ext cx="21" cy="17"/>
              </a:xfrm>
              <a:custGeom>
                <a:avLst/>
                <a:gdLst>
                  <a:gd name="T0" fmla="*/ 18 w 22"/>
                  <a:gd name="T1" fmla="*/ 1 h 18"/>
                  <a:gd name="T2" fmla="*/ 2 w 22"/>
                  <a:gd name="T3" fmla="*/ 14 h 18"/>
                  <a:gd name="T4" fmla="*/ 0 w 22"/>
                  <a:gd name="T5" fmla="*/ 11 h 18"/>
                  <a:gd name="T6" fmla="*/ 15 w 22"/>
                  <a:gd name="T7" fmla="*/ 0 h 18"/>
                  <a:gd name="T8" fmla="*/ 18 w 22"/>
                  <a:gd name="T9" fmla="*/ 1 h 18"/>
                  <a:gd name="T10" fmla="*/ 0 60000 65536"/>
                  <a:gd name="T11" fmla="*/ 0 60000 65536"/>
                  <a:gd name="T12" fmla="*/ 0 60000 65536"/>
                  <a:gd name="T13" fmla="*/ 0 60000 65536"/>
                  <a:gd name="T14" fmla="*/ 0 60000 65536"/>
                  <a:gd name="T15" fmla="*/ 0 w 22"/>
                  <a:gd name="T16" fmla="*/ 0 h 18"/>
                  <a:gd name="T17" fmla="*/ 22 w 22"/>
                  <a:gd name="T18" fmla="*/ 18 h 18"/>
                </a:gdLst>
                <a:ahLst/>
                <a:cxnLst>
                  <a:cxn ang="T10">
                    <a:pos x="T0" y="T1"/>
                  </a:cxn>
                  <a:cxn ang="T11">
                    <a:pos x="T2" y="T3"/>
                  </a:cxn>
                  <a:cxn ang="T12">
                    <a:pos x="T4" y="T5"/>
                  </a:cxn>
                  <a:cxn ang="T13">
                    <a:pos x="T6" y="T7"/>
                  </a:cxn>
                  <a:cxn ang="T14">
                    <a:pos x="T8" y="T9"/>
                  </a:cxn>
                </a:cxnLst>
                <a:rect l="T15" t="T16" r="T17" b="T18"/>
                <a:pathLst>
                  <a:path w="22" h="18">
                    <a:moveTo>
                      <a:pt x="21" y="1"/>
                    </a:moveTo>
                    <a:lnTo>
                      <a:pt x="2" y="17"/>
                    </a:lnTo>
                    <a:lnTo>
                      <a:pt x="0" y="14"/>
                    </a:lnTo>
                    <a:lnTo>
                      <a:pt x="18" y="0"/>
                    </a:lnTo>
                    <a:lnTo>
                      <a:pt x="21" y="1"/>
                    </a:lnTo>
                  </a:path>
                </a:pathLst>
              </a:custGeom>
              <a:solidFill>
                <a:srgbClr val="823838"/>
              </a:solidFill>
              <a:ln w="9525">
                <a:noFill/>
                <a:round/>
                <a:headEnd/>
                <a:tailEnd/>
              </a:ln>
            </p:spPr>
            <p:txBody>
              <a:bodyPr wrap="none" anchor="ctr"/>
              <a:lstStyle/>
              <a:p>
                <a:endParaRPr lang="en-US"/>
              </a:p>
            </p:txBody>
          </p:sp>
          <p:sp>
            <p:nvSpPr>
              <p:cNvPr id="15190" name="Freeform 89"/>
              <p:cNvSpPr>
                <a:spLocks noChangeArrowheads="1"/>
              </p:cNvSpPr>
              <p:nvPr/>
            </p:nvSpPr>
            <p:spPr bwMode="auto">
              <a:xfrm>
                <a:off x="13306" y="901"/>
                <a:ext cx="4" cy="19"/>
              </a:xfrm>
              <a:custGeom>
                <a:avLst/>
                <a:gdLst>
                  <a:gd name="T0" fmla="*/ 2 w 5"/>
                  <a:gd name="T1" fmla="*/ 0 h 20"/>
                  <a:gd name="T2" fmla="*/ 2 w 5"/>
                  <a:gd name="T3" fmla="*/ 16 h 20"/>
                  <a:gd name="T4" fmla="*/ 0 w 5"/>
                  <a:gd name="T5" fmla="*/ 16 h 20"/>
                  <a:gd name="T6" fmla="*/ 0 w 5"/>
                  <a:gd name="T7" fmla="*/ 0 h 20"/>
                  <a:gd name="T8" fmla="*/ 2 w 5"/>
                  <a:gd name="T9" fmla="*/ 0 h 20"/>
                  <a:gd name="T10" fmla="*/ 0 60000 65536"/>
                  <a:gd name="T11" fmla="*/ 0 60000 65536"/>
                  <a:gd name="T12" fmla="*/ 0 60000 65536"/>
                  <a:gd name="T13" fmla="*/ 0 60000 65536"/>
                  <a:gd name="T14" fmla="*/ 0 60000 65536"/>
                  <a:gd name="T15" fmla="*/ 0 w 5"/>
                  <a:gd name="T16" fmla="*/ 0 h 20"/>
                  <a:gd name="T17" fmla="*/ 5 w 5"/>
                  <a:gd name="T18" fmla="*/ 20 h 20"/>
                </a:gdLst>
                <a:ahLst/>
                <a:cxnLst>
                  <a:cxn ang="T10">
                    <a:pos x="T0" y="T1"/>
                  </a:cxn>
                  <a:cxn ang="T11">
                    <a:pos x="T2" y="T3"/>
                  </a:cxn>
                  <a:cxn ang="T12">
                    <a:pos x="T4" y="T5"/>
                  </a:cxn>
                  <a:cxn ang="T13">
                    <a:pos x="T6" y="T7"/>
                  </a:cxn>
                  <a:cxn ang="T14">
                    <a:pos x="T8" y="T9"/>
                  </a:cxn>
                </a:cxnLst>
                <a:rect l="T15" t="T16" r="T17" b="T18"/>
                <a:pathLst>
                  <a:path w="5" h="20">
                    <a:moveTo>
                      <a:pt x="4" y="0"/>
                    </a:moveTo>
                    <a:lnTo>
                      <a:pt x="4" y="19"/>
                    </a:lnTo>
                    <a:lnTo>
                      <a:pt x="0" y="19"/>
                    </a:lnTo>
                    <a:lnTo>
                      <a:pt x="0" y="0"/>
                    </a:lnTo>
                    <a:lnTo>
                      <a:pt x="4" y="0"/>
                    </a:lnTo>
                  </a:path>
                </a:pathLst>
              </a:custGeom>
              <a:solidFill>
                <a:srgbClr val="823838"/>
              </a:solidFill>
              <a:ln w="9525">
                <a:noFill/>
                <a:round/>
                <a:headEnd/>
                <a:tailEnd/>
              </a:ln>
            </p:spPr>
            <p:txBody>
              <a:bodyPr wrap="none" anchor="ctr"/>
              <a:lstStyle/>
              <a:p>
                <a:endParaRPr lang="en-US"/>
              </a:p>
            </p:txBody>
          </p:sp>
          <p:sp>
            <p:nvSpPr>
              <p:cNvPr id="15191" name="Freeform 90"/>
              <p:cNvSpPr>
                <a:spLocks noChangeArrowheads="1"/>
              </p:cNvSpPr>
              <p:nvPr/>
            </p:nvSpPr>
            <p:spPr bwMode="auto">
              <a:xfrm>
                <a:off x="13314" y="901"/>
                <a:ext cx="6" cy="19"/>
              </a:xfrm>
              <a:custGeom>
                <a:avLst/>
                <a:gdLst>
                  <a:gd name="T0" fmla="*/ 3 w 7"/>
                  <a:gd name="T1" fmla="*/ 0 h 20"/>
                  <a:gd name="T2" fmla="*/ 3 w 7"/>
                  <a:gd name="T3" fmla="*/ 16 h 20"/>
                  <a:gd name="T4" fmla="*/ 0 w 7"/>
                  <a:gd name="T5" fmla="*/ 16 h 20"/>
                  <a:gd name="T6" fmla="*/ 0 w 7"/>
                  <a:gd name="T7" fmla="*/ 0 h 20"/>
                  <a:gd name="T8" fmla="*/ 3 w 7"/>
                  <a:gd name="T9" fmla="*/ 0 h 20"/>
                  <a:gd name="T10" fmla="*/ 0 60000 65536"/>
                  <a:gd name="T11" fmla="*/ 0 60000 65536"/>
                  <a:gd name="T12" fmla="*/ 0 60000 65536"/>
                  <a:gd name="T13" fmla="*/ 0 60000 65536"/>
                  <a:gd name="T14" fmla="*/ 0 60000 65536"/>
                  <a:gd name="T15" fmla="*/ 0 w 7"/>
                  <a:gd name="T16" fmla="*/ 0 h 20"/>
                  <a:gd name="T17" fmla="*/ 7 w 7"/>
                  <a:gd name="T18" fmla="*/ 20 h 20"/>
                </a:gdLst>
                <a:ahLst/>
                <a:cxnLst>
                  <a:cxn ang="T10">
                    <a:pos x="T0" y="T1"/>
                  </a:cxn>
                  <a:cxn ang="T11">
                    <a:pos x="T2" y="T3"/>
                  </a:cxn>
                  <a:cxn ang="T12">
                    <a:pos x="T4" y="T5"/>
                  </a:cxn>
                  <a:cxn ang="T13">
                    <a:pos x="T6" y="T7"/>
                  </a:cxn>
                  <a:cxn ang="T14">
                    <a:pos x="T8" y="T9"/>
                  </a:cxn>
                </a:cxnLst>
                <a:rect l="T15" t="T16" r="T17" b="T18"/>
                <a:pathLst>
                  <a:path w="7" h="20">
                    <a:moveTo>
                      <a:pt x="6" y="0"/>
                    </a:moveTo>
                    <a:lnTo>
                      <a:pt x="6" y="19"/>
                    </a:lnTo>
                    <a:lnTo>
                      <a:pt x="0" y="19"/>
                    </a:lnTo>
                    <a:lnTo>
                      <a:pt x="0" y="0"/>
                    </a:lnTo>
                    <a:lnTo>
                      <a:pt x="6" y="0"/>
                    </a:lnTo>
                  </a:path>
                </a:pathLst>
              </a:custGeom>
              <a:solidFill>
                <a:srgbClr val="823838"/>
              </a:solidFill>
              <a:ln w="9525">
                <a:noFill/>
                <a:round/>
                <a:headEnd/>
                <a:tailEnd/>
              </a:ln>
            </p:spPr>
            <p:txBody>
              <a:bodyPr wrap="none" anchor="ctr"/>
              <a:lstStyle/>
              <a:p>
                <a:endParaRPr lang="en-US"/>
              </a:p>
            </p:txBody>
          </p:sp>
          <p:sp>
            <p:nvSpPr>
              <p:cNvPr id="15192" name="Freeform 91"/>
              <p:cNvSpPr>
                <a:spLocks noChangeArrowheads="1"/>
              </p:cNvSpPr>
              <p:nvPr/>
            </p:nvSpPr>
            <p:spPr bwMode="auto">
              <a:xfrm>
                <a:off x="13322" y="901"/>
                <a:ext cx="6" cy="20"/>
              </a:xfrm>
              <a:custGeom>
                <a:avLst/>
                <a:gdLst>
                  <a:gd name="T0" fmla="*/ 3 w 7"/>
                  <a:gd name="T1" fmla="*/ 0 h 21"/>
                  <a:gd name="T2" fmla="*/ 3 w 7"/>
                  <a:gd name="T3" fmla="*/ 15 h 21"/>
                  <a:gd name="T4" fmla="*/ 0 w 7"/>
                  <a:gd name="T5" fmla="*/ 17 h 21"/>
                  <a:gd name="T6" fmla="*/ 0 w 7"/>
                  <a:gd name="T7" fmla="*/ 0 h 21"/>
                  <a:gd name="T8" fmla="*/ 3 w 7"/>
                  <a:gd name="T9" fmla="*/ 0 h 21"/>
                  <a:gd name="T10" fmla="*/ 0 60000 65536"/>
                  <a:gd name="T11" fmla="*/ 0 60000 65536"/>
                  <a:gd name="T12" fmla="*/ 0 60000 65536"/>
                  <a:gd name="T13" fmla="*/ 0 60000 65536"/>
                  <a:gd name="T14" fmla="*/ 0 60000 65536"/>
                  <a:gd name="T15" fmla="*/ 0 w 7"/>
                  <a:gd name="T16" fmla="*/ 0 h 21"/>
                  <a:gd name="T17" fmla="*/ 7 w 7"/>
                  <a:gd name="T18" fmla="*/ 21 h 21"/>
                </a:gdLst>
                <a:ahLst/>
                <a:cxnLst>
                  <a:cxn ang="T10">
                    <a:pos x="T0" y="T1"/>
                  </a:cxn>
                  <a:cxn ang="T11">
                    <a:pos x="T2" y="T3"/>
                  </a:cxn>
                  <a:cxn ang="T12">
                    <a:pos x="T4" y="T5"/>
                  </a:cxn>
                  <a:cxn ang="T13">
                    <a:pos x="T6" y="T7"/>
                  </a:cxn>
                  <a:cxn ang="T14">
                    <a:pos x="T8" y="T9"/>
                  </a:cxn>
                </a:cxnLst>
                <a:rect l="T15" t="T16" r="T17" b="T18"/>
                <a:pathLst>
                  <a:path w="7" h="21">
                    <a:moveTo>
                      <a:pt x="6" y="0"/>
                    </a:moveTo>
                    <a:lnTo>
                      <a:pt x="6" y="18"/>
                    </a:lnTo>
                    <a:lnTo>
                      <a:pt x="0" y="20"/>
                    </a:lnTo>
                    <a:lnTo>
                      <a:pt x="0" y="0"/>
                    </a:lnTo>
                    <a:lnTo>
                      <a:pt x="6" y="0"/>
                    </a:lnTo>
                  </a:path>
                </a:pathLst>
              </a:custGeom>
              <a:solidFill>
                <a:srgbClr val="823838"/>
              </a:solidFill>
              <a:ln w="9525">
                <a:noFill/>
                <a:round/>
                <a:headEnd/>
                <a:tailEnd/>
              </a:ln>
            </p:spPr>
            <p:txBody>
              <a:bodyPr wrap="none" anchor="ctr"/>
              <a:lstStyle/>
              <a:p>
                <a:endParaRPr lang="en-US"/>
              </a:p>
            </p:txBody>
          </p:sp>
          <p:sp>
            <p:nvSpPr>
              <p:cNvPr id="15193" name="Freeform 92"/>
              <p:cNvSpPr>
                <a:spLocks noChangeArrowheads="1"/>
              </p:cNvSpPr>
              <p:nvPr/>
            </p:nvSpPr>
            <p:spPr bwMode="auto">
              <a:xfrm>
                <a:off x="13331" y="901"/>
                <a:ext cx="9" cy="20"/>
              </a:xfrm>
              <a:custGeom>
                <a:avLst/>
                <a:gdLst>
                  <a:gd name="T0" fmla="*/ 6 w 10"/>
                  <a:gd name="T1" fmla="*/ 0 h 21"/>
                  <a:gd name="T2" fmla="*/ 5 w 10"/>
                  <a:gd name="T3" fmla="*/ 16 h 21"/>
                  <a:gd name="T4" fmla="*/ 0 w 10"/>
                  <a:gd name="T5" fmla="*/ 17 h 21"/>
                  <a:gd name="T6" fmla="*/ 0 w 10"/>
                  <a:gd name="T7" fmla="*/ 0 h 21"/>
                  <a:gd name="T8" fmla="*/ 6 w 10"/>
                  <a:gd name="T9" fmla="*/ 0 h 21"/>
                  <a:gd name="T10" fmla="*/ 0 60000 65536"/>
                  <a:gd name="T11" fmla="*/ 0 60000 65536"/>
                  <a:gd name="T12" fmla="*/ 0 60000 65536"/>
                  <a:gd name="T13" fmla="*/ 0 60000 65536"/>
                  <a:gd name="T14" fmla="*/ 0 60000 65536"/>
                  <a:gd name="T15" fmla="*/ 0 w 10"/>
                  <a:gd name="T16" fmla="*/ 0 h 21"/>
                  <a:gd name="T17" fmla="*/ 10 w 10"/>
                  <a:gd name="T18" fmla="*/ 21 h 21"/>
                </a:gdLst>
                <a:ahLst/>
                <a:cxnLst>
                  <a:cxn ang="T10">
                    <a:pos x="T0" y="T1"/>
                  </a:cxn>
                  <a:cxn ang="T11">
                    <a:pos x="T2" y="T3"/>
                  </a:cxn>
                  <a:cxn ang="T12">
                    <a:pos x="T4" y="T5"/>
                  </a:cxn>
                  <a:cxn ang="T13">
                    <a:pos x="T6" y="T7"/>
                  </a:cxn>
                  <a:cxn ang="T14">
                    <a:pos x="T8" y="T9"/>
                  </a:cxn>
                </a:cxnLst>
                <a:rect l="T15" t="T16" r="T17" b="T18"/>
                <a:pathLst>
                  <a:path w="10" h="21">
                    <a:moveTo>
                      <a:pt x="9" y="0"/>
                    </a:moveTo>
                    <a:lnTo>
                      <a:pt x="8" y="19"/>
                    </a:lnTo>
                    <a:lnTo>
                      <a:pt x="0" y="20"/>
                    </a:lnTo>
                    <a:lnTo>
                      <a:pt x="0" y="0"/>
                    </a:lnTo>
                    <a:lnTo>
                      <a:pt x="9" y="0"/>
                    </a:lnTo>
                  </a:path>
                </a:pathLst>
              </a:custGeom>
              <a:solidFill>
                <a:srgbClr val="823838"/>
              </a:solidFill>
              <a:ln w="9525">
                <a:noFill/>
                <a:round/>
                <a:headEnd/>
                <a:tailEnd/>
              </a:ln>
            </p:spPr>
            <p:txBody>
              <a:bodyPr wrap="none" anchor="ctr"/>
              <a:lstStyle/>
              <a:p>
                <a:endParaRPr lang="en-US"/>
              </a:p>
            </p:txBody>
          </p:sp>
          <p:sp>
            <p:nvSpPr>
              <p:cNvPr id="15194" name="Freeform 93"/>
              <p:cNvSpPr>
                <a:spLocks noChangeArrowheads="1"/>
              </p:cNvSpPr>
              <p:nvPr/>
            </p:nvSpPr>
            <p:spPr bwMode="auto">
              <a:xfrm>
                <a:off x="13340" y="901"/>
                <a:ext cx="9" cy="18"/>
              </a:xfrm>
              <a:custGeom>
                <a:avLst/>
                <a:gdLst>
                  <a:gd name="T0" fmla="*/ 6 w 10"/>
                  <a:gd name="T1" fmla="*/ 0 h 19"/>
                  <a:gd name="T2" fmla="*/ 5 w 10"/>
                  <a:gd name="T3" fmla="*/ 15 h 19"/>
                  <a:gd name="T4" fmla="*/ 0 w 10"/>
                  <a:gd name="T5" fmla="*/ 15 h 19"/>
                  <a:gd name="T6" fmla="*/ 0 w 10"/>
                  <a:gd name="T7" fmla="*/ 0 h 19"/>
                  <a:gd name="T8" fmla="*/ 6 w 10"/>
                  <a:gd name="T9" fmla="*/ 0 h 19"/>
                  <a:gd name="T10" fmla="*/ 0 60000 65536"/>
                  <a:gd name="T11" fmla="*/ 0 60000 65536"/>
                  <a:gd name="T12" fmla="*/ 0 60000 65536"/>
                  <a:gd name="T13" fmla="*/ 0 60000 65536"/>
                  <a:gd name="T14" fmla="*/ 0 60000 65536"/>
                  <a:gd name="T15" fmla="*/ 0 w 10"/>
                  <a:gd name="T16" fmla="*/ 0 h 19"/>
                  <a:gd name="T17" fmla="*/ 10 w 10"/>
                  <a:gd name="T18" fmla="*/ 19 h 19"/>
                </a:gdLst>
                <a:ahLst/>
                <a:cxnLst>
                  <a:cxn ang="T10">
                    <a:pos x="T0" y="T1"/>
                  </a:cxn>
                  <a:cxn ang="T11">
                    <a:pos x="T2" y="T3"/>
                  </a:cxn>
                  <a:cxn ang="T12">
                    <a:pos x="T4" y="T5"/>
                  </a:cxn>
                  <a:cxn ang="T13">
                    <a:pos x="T6" y="T7"/>
                  </a:cxn>
                  <a:cxn ang="T14">
                    <a:pos x="T8" y="T9"/>
                  </a:cxn>
                </a:cxnLst>
                <a:rect l="T15" t="T16" r="T17" b="T18"/>
                <a:pathLst>
                  <a:path w="10" h="19">
                    <a:moveTo>
                      <a:pt x="9" y="0"/>
                    </a:moveTo>
                    <a:lnTo>
                      <a:pt x="7" y="18"/>
                    </a:lnTo>
                    <a:lnTo>
                      <a:pt x="0" y="18"/>
                    </a:lnTo>
                    <a:lnTo>
                      <a:pt x="0" y="0"/>
                    </a:lnTo>
                    <a:lnTo>
                      <a:pt x="9" y="0"/>
                    </a:lnTo>
                  </a:path>
                </a:pathLst>
              </a:custGeom>
              <a:solidFill>
                <a:srgbClr val="823838"/>
              </a:solidFill>
              <a:ln w="9525">
                <a:noFill/>
                <a:round/>
                <a:headEnd/>
                <a:tailEnd/>
              </a:ln>
            </p:spPr>
            <p:txBody>
              <a:bodyPr wrap="none" anchor="ctr"/>
              <a:lstStyle/>
              <a:p>
                <a:endParaRPr lang="en-US"/>
              </a:p>
            </p:txBody>
          </p:sp>
          <p:sp>
            <p:nvSpPr>
              <p:cNvPr id="15195" name="Freeform 94"/>
              <p:cNvSpPr>
                <a:spLocks noChangeArrowheads="1"/>
              </p:cNvSpPr>
              <p:nvPr/>
            </p:nvSpPr>
            <p:spPr bwMode="auto">
              <a:xfrm>
                <a:off x="13351" y="898"/>
                <a:ext cx="6" cy="21"/>
              </a:xfrm>
              <a:custGeom>
                <a:avLst/>
                <a:gdLst>
                  <a:gd name="T0" fmla="*/ 3 w 7"/>
                  <a:gd name="T1" fmla="*/ 0 h 22"/>
                  <a:gd name="T2" fmla="*/ 3 w 7"/>
                  <a:gd name="T3" fmla="*/ 17 h 22"/>
                  <a:gd name="T4" fmla="*/ 0 w 7"/>
                  <a:gd name="T5" fmla="*/ 18 h 22"/>
                  <a:gd name="T6" fmla="*/ 0 w 7"/>
                  <a:gd name="T7" fmla="*/ 0 h 22"/>
                  <a:gd name="T8" fmla="*/ 3 w 7"/>
                  <a:gd name="T9" fmla="*/ 0 h 22"/>
                  <a:gd name="T10" fmla="*/ 0 60000 65536"/>
                  <a:gd name="T11" fmla="*/ 0 60000 65536"/>
                  <a:gd name="T12" fmla="*/ 0 60000 65536"/>
                  <a:gd name="T13" fmla="*/ 0 60000 65536"/>
                  <a:gd name="T14" fmla="*/ 0 60000 65536"/>
                  <a:gd name="T15" fmla="*/ 0 w 7"/>
                  <a:gd name="T16" fmla="*/ 0 h 22"/>
                  <a:gd name="T17" fmla="*/ 7 w 7"/>
                  <a:gd name="T18" fmla="*/ 22 h 22"/>
                </a:gdLst>
                <a:ahLst/>
                <a:cxnLst>
                  <a:cxn ang="T10">
                    <a:pos x="T0" y="T1"/>
                  </a:cxn>
                  <a:cxn ang="T11">
                    <a:pos x="T2" y="T3"/>
                  </a:cxn>
                  <a:cxn ang="T12">
                    <a:pos x="T4" y="T5"/>
                  </a:cxn>
                  <a:cxn ang="T13">
                    <a:pos x="T6" y="T7"/>
                  </a:cxn>
                  <a:cxn ang="T14">
                    <a:pos x="T8" y="T9"/>
                  </a:cxn>
                </a:cxnLst>
                <a:rect l="T15" t="T16" r="T17" b="T18"/>
                <a:pathLst>
                  <a:path w="7" h="22">
                    <a:moveTo>
                      <a:pt x="6" y="0"/>
                    </a:moveTo>
                    <a:lnTo>
                      <a:pt x="4" y="20"/>
                    </a:lnTo>
                    <a:lnTo>
                      <a:pt x="0" y="21"/>
                    </a:lnTo>
                    <a:lnTo>
                      <a:pt x="0" y="0"/>
                    </a:lnTo>
                    <a:lnTo>
                      <a:pt x="6" y="0"/>
                    </a:lnTo>
                  </a:path>
                </a:pathLst>
              </a:custGeom>
              <a:solidFill>
                <a:srgbClr val="823838"/>
              </a:solidFill>
              <a:ln w="9525">
                <a:noFill/>
                <a:round/>
                <a:headEnd/>
                <a:tailEnd/>
              </a:ln>
            </p:spPr>
            <p:txBody>
              <a:bodyPr wrap="none" anchor="ctr"/>
              <a:lstStyle/>
              <a:p>
                <a:endParaRPr lang="en-US"/>
              </a:p>
            </p:txBody>
          </p:sp>
          <p:sp>
            <p:nvSpPr>
              <p:cNvPr id="15196" name="Freeform 95"/>
              <p:cNvSpPr>
                <a:spLocks noChangeArrowheads="1"/>
              </p:cNvSpPr>
              <p:nvPr/>
            </p:nvSpPr>
            <p:spPr bwMode="auto">
              <a:xfrm>
                <a:off x="13506" y="893"/>
                <a:ext cx="217" cy="306"/>
              </a:xfrm>
              <a:custGeom>
                <a:avLst/>
                <a:gdLst>
                  <a:gd name="T0" fmla="*/ 140 w 218"/>
                  <a:gd name="T1" fmla="*/ 0 h 307"/>
                  <a:gd name="T2" fmla="*/ 122 w 218"/>
                  <a:gd name="T3" fmla="*/ 3 h 307"/>
                  <a:gd name="T4" fmla="*/ 104 w 218"/>
                  <a:gd name="T5" fmla="*/ 18 h 307"/>
                  <a:gd name="T6" fmla="*/ 100 w 218"/>
                  <a:gd name="T7" fmla="*/ 44 h 307"/>
                  <a:gd name="T8" fmla="*/ 111 w 218"/>
                  <a:gd name="T9" fmla="*/ 58 h 307"/>
                  <a:gd name="T10" fmla="*/ 90 w 218"/>
                  <a:gd name="T11" fmla="*/ 66 h 307"/>
                  <a:gd name="T12" fmla="*/ 46 w 218"/>
                  <a:gd name="T13" fmla="*/ 64 h 307"/>
                  <a:gd name="T14" fmla="*/ 9 w 218"/>
                  <a:gd name="T15" fmla="*/ 68 h 307"/>
                  <a:gd name="T16" fmla="*/ 0 w 218"/>
                  <a:gd name="T17" fmla="*/ 84 h 307"/>
                  <a:gd name="T18" fmla="*/ 18 w 218"/>
                  <a:gd name="T19" fmla="*/ 85 h 307"/>
                  <a:gd name="T20" fmla="*/ 49 w 218"/>
                  <a:gd name="T21" fmla="*/ 84 h 307"/>
                  <a:gd name="T22" fmla="*/ 83 w 218"/>
                  <a:gd name="T23" fmla="*/ 84 h 307"/>
                  <a:gd name="T24" fmla="*/ 86 w 218"/>
                  <a:gd name="T25" fmla="*/ 116 h 307"/>
                  <a:gd name="T26" fmla="*/ 77 w 218"/>
                  <a:gd name="T27" fmla="*/ 153 h 307"/>
                  <a:gd name="T28" fmla="*/ 63 w 218"/>
                  <a:gd name="T29" fmla="*/ 181 h 307"/>
                  <a:gd name="T30" fmla="*/ 58 w 218"/>
                  <a:gd name="T31" fmla="*/ 217 h 307"/>
                  <a:gd name="T32" fmla="*/ 49 w 218"/>
                  <a:gd name="T33" fmla="*/ 229 h 307"/>
                  <a:gd name="T34" fmla="*/ 20 w 218"/>
                  <a:gd name="T35" fmla="*/ 230 h 307"/>
                  <a:gd name="T36" fmla="*/ 1 w 218"/>
                  <a:gd name="T37" fmla="*/ 233 h 307"/>
                  <a:gd name="T38" fmla="*/ 86 w 218"/>
                  <a:gd name="T39" fmla="*/ 236 h 307"/>
                  <a:gd name="T40" fmla="*/ 90 w 218"/>
                  <a:gd name="T41" fmla="*/ 199 h 307"/>
                  <a:gd name="T42" fmla="*/ 104 w 218"/>
                  <a:gd name="T43" fmla="*/ 174 h 307"/>
                  <a:gd name="T44" fmla="*/ 109 w 218"/>
                  <a:gd name="T45" fmla="*/ 258 h 307"/>
                  <a:gd name="T46" fmla="*/ 116 w 218"/>
                  <a:gd name="T47" fmla="*/ 281 h 307"/>
                  <a:gd name="T48" fmla="*/ 140 w 218"/>
                  <a:gd name="T49" fmla="*/ 295 h 307"/>
                  <a:gd name="T50" fmla="*/ 160 w 218"/>
                  <a:gd name="T51" fmla="*/ 303 h 307"/>
                  <a:gd name="T52" fmla="*/ 153 w 218"/>
                  <a:gd name="T53" fmla="*/ 292 h 307"/>
                  <a:gd name="T54" fmla="*/ 146 w 218"/>
                  <a:gd name="T55" fmla="*/ 276 h 307"/>
                  <a:gd name="T56" fmla="*/ 144 w 218"/>
                  <a:gd name="T57" fmla="*/ 215 h 307"/>
                  <a:gd name="T58" fmla="*/ 171 w 218"/>
                  <a:gd name="T59" fmla="*/ 136 h 307"/>
                  <a:gd name="T60" fmla="*/ 188 w 218"/>
                  <a:gd name="T61" fmla="*/ 149 h 307"/>
                  <a:gd name="T62" fmla="*/ 204 w 218"/>
                  <a:gd name="T63" fmla="*/ 149 h 307"/>
                  <a:gd name="T64" fmla="*/ 214 w 218"/>
                  <a:gd name="T65" fmla="*/ 142 h 307"/>
                  <a:gd name="T66" fmla="*/ 204 w 218"/>
                  <a:gd name="T67" fmla="*/ 126 h 307"/>
                  <a:gd name="T68" fmla="*/ 181 w 218"/>
                  <a:gd name="T69" fmla="*/ 106 h 307"/>
                  <a:gd name="T70" fmla="*/ 155 w 218"/>
                  <a:gd name="T71" fmla="*/ 86 h 307"/>
                  <a:gd name="T72" fmla="*/ 144 w 218"/>
                  <a:gd name="T73" fmla="*/ 68 h 307"/>
                  <a:gd name="T74" fmla="*/ 150 w 218"/>
                  <a:gd name="T75" fmla="*/ 54 h 307"/>
                  <a:gd name="T76" fmla="*/ 169 w 218"/>
                  <a:gd name="T77" fmla="*/ 44 h 307"/>
                  <a:gd name="T78" fmla="*/ 178 w 218"/>
                  <a:gd name="T79" fmla="*/ 36 h 307"/>
                  <a:gd name="T80" fmla="*/ 178 w 218"/>
                  <a:gd name="T81" fmla="*/ 22 h 307"/>
                  <a:gd name="T82" fmla="*/ 173 w 218"/>
                  <a:gd name="T83" fmla="*/ 12 h 307"/>
                  <a:gd name="T84" fmla="*/ 162 w 218"/>
                  <a:gd name="T85" fmla="*/ 4 h 30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18"/>
                  <a:gd name="T130" fmla="*/ 0 h 307"/>
                  <a:gd name="T131" fmla="*/ 218 w 218"/>
                  <a:gd name="T132" fmla="*/ 307 h 30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18" h="307">
                    <a:moveTo>
                      <a:pt x="160" y="3"/>
                    </a:moveTo>
                    <a:lnTo>
                      <a:pt x="153" y="0"/>
                    </a:lnTo>
                    <a:lnTo>
                      <a:pt x="143" y="0"/>
                    </a:lnTo>
                    <a:lnTo>
                      <a:pt x="139" y="0"/>
                    </a:lnTo>
                    <a:lnTo>
                      <a:pt x="131" y="1"/>
                    </a:lnTo>
                    <a:lnTo>
                      <a:pt x="125" y="3"/>
                    </a:lnTo>
                    <a:lnTo>
                      <a:pt x="119" y="8"/>
                    </a:lnTo>
                    <a:lnTo>
                      <a:pt x="112" y="12"/>
                    </a:lnTo>
                    <a:lnTo>
                      <a:pt x="104" y="18"/>
                    </a:lnTo>
                    <a:lnTo>
                      <a:pt x="98" y="28"/>
                    </a:lnTo>
                    <a:lnTo>
                      <a:pt x="98" y="37"/>
                    </a:lnTo>
                    <a:lnTo>
                      <a:pt x="100" y="44"/>
                    </a:lnTo>
                    <a:lnTo>
                      <a:pt x="104" y="50"/>
                    </a:lnTo>
                    <a:lnTo>
                      <a:pt x="112" y="53"/>
                    </a:lnTo>
                    <a:lnTo>
                      <a:pt x="114" y="58"/>
                    </a:lnTo>
                    <a:lnTo>
                      <a:pt x="112" y="60"/>
                    </a:lnTo>
                    <a:lnTo>
                      <a:pt x="104" y="62"/>
                    </a:lnTo>
                    <a:lnTo>
                      <a:pt x="90" y="66"/>
                    </a:lnTo>
                    <a:lnTo>
                      <a:pt x="77" y="66"/>
                    </a:lnTo>
                    <a:lnTo>
                      <a:pt x="63" y="64"/>
                    </a:lnTo>
                    <a:lnTo>
                      <a:pt x="46" y="64"/>
                    </a:lnTo>
                    <a:lnTo>
                      <a:pt x="32" y="64"/>
                    </a:lnTo>
                    <a:lnTo>
                      <a:pt x="18" y="66"/>
                    </a:lnTo>
                    <a:lnTo>
                      <a:pt x="9" y="68"/>
                    </a:lnTo>
                    <a:lnTo>
                      <a:pt x="0" y="75"/>
                    </a:lnTo>
                    <a:lnTo>
                      <a:pt x="0" y="81"/>
                    </a:lnTo>
                    <a:lnTo>
                      <a:pt x="0" y="84"/>
                    </a:lnTo>
                    <a:lnTo>
                      <a:pt x="7" y="84"/>
                    </a:lnTo>
                    <a:lnTo>
                      <a:pt x="13" y="85"/>
                    </a:lnTo>
                    <a:lnTo>
                      <a:pt x="18" y="85"/>
                    </a:lnTo>
                    <a:lnTo>
                      <a:pt x="28" y="85"/>
                    </a:lnTo>
                    <a:lnTo>
                      <a:pt x="37" y="84"/>
                    </a:lnTo>
                    <a:lnTo>
                      <a:pt x="49" y="84"/>
                    </a:lnTo>
                    <a:lnTo>
                      <a:pt x="61" y="84"/>
                    </a:lnTo>
                    <a:lnTo>
                      <a:pt x="71" y="84"/>
                    </a:lnTo>
                    <a:lnTo>
                      <a:pt x="83" y="84"/>
                    </a:lnTo>
                    <a:lnTo>
                      <a:pt x="95" y="84"/>
                    </a:lnTo>
                    <a:lnTo>
                      <a:pt x="90" y="104"/>
                    </a:lnTo>
                    <a:lnTo>
                      <a:pt x="86" y="116"/>
                    </a:lnTo>
                    <a:lnTo>
                      <a:pt x="83" y="128"/>
                    </a:lnTo>
                    <a:lnTo>
                      <a:pt x="79" y="144"/>
                    </a:lnTo>
                    <a:lnTo>
                      <a:pt x="77" y="154"/>
                    </a:lnTo>
                    <a:lnTo>
                      <a:pt x="71" y="164"/>
                    </a:lnTo>
                    <a:lnTo>
                      <a:pt x="67" y="173"/>
                    </a:lnTo>
                    <a:lnTo>
                      <a:pt x="63" y="184"/>
                    </a:lnTo>
                    <a:lnTo>
                      <a:pt x="58" y="194"/>
                    </a:lnTo>
                    <a:lnTo>
                      <a:pt x="58" y="208"/>
                    </a:lnTo>
                    <a:lnTo>
                      <a:pt x="58" y="220"/>
                    </a:lnTo>
                    <a:lnTo>
                      <a:pt x="55" y="229"/>
                    </a:lnTo>
                    <a:lnTo>
                      <a:pt x="53" y="231"/>
                    </a:lnTo>
                    <a:lnTo>
                      <a:pt x="49" y="232"/>
                    </a:lnTo>
                    <a:lnTo>
                      <a:pt x="38" y="232"/>
                    </a:lnTo>
                    <a:lnTo>
                      <a:pt x="30" y="233"/>
                    </a:lnTo>
                    <a:lnTo>
                      <a:pt x="20" y="233"/>
                    </a:lnTo>
                    <a:lnTo>
                      <a:pt x="12" y="235"/>
                    </a:lnTo>
                    <a:lnTo>
                      <a:pt x="7" y="235"/>
                    </a:lnTo>
                    <a:lnTo>
                      <a:pt x="1" y="236"/>
                    </a:lnTo>
                    <a:lnTo>
                      <a:pt x="77" y="260"/>
                    </a:lnTo>
                    <a:lnTo>
                      <a:pt x="83" y="249"/>
                    </a:lnTo>
                    <a:lnTo>
                      <a:pt x="86" y="239"/>
                    </a:lnTo>
                    <a:lnTo>
                      <a:pt x="88" y="226"/>
                    </a:lnTo>
                    <a:lnTo>
                      <a:pt x="88" y="212"/>
                    </a:lnTo>
                    <a:lnTo>
                      <a:pt x="90" y="202"/>
                    </a:lnTo>
                    <a:lnTo>
                      <a:pt x="94" y="191"/>
                    </a:lnTo>
                    <a:lnTo>
                      <a:pt x="98" y="184"/>
                    </a:lnTo>
                    <a:lnTo>
                      <a:pt x="104" y="177"/>
                    </a:lnTo>
                    <a:lnTo>
                      <a:pt x="110" y="204"/>
                    </a:lnTo>
                    <a:lnTo>
                      <a:pt x="110" y="233"/>
                    </a:lnTo>
                    <a:lnTo>
                      <a:pt x="110" y="261"/>
                    </a:lnTo>
                    <a:lnTo>
                      <a:pt x="112" y="280"/>
                    </a:lnTo>
                    <a:lnTo>
                      <a:pt x="114" y="280"/>
                    </a:lnTo>
                    <a:lnTo>
                      <a:pt x="119" y="284"/>
                    </a:lnTo>
                    <a:lnTo>
                      <a:pt x="128" y="289"/>
                    </a:lnTo>
                    <a:lnTo>
                      <a:pt x="137" y="293"/>
                    </a:lnTo>
                    <a:lnTo>
                      <a:pt x="143" y="298"/>
                    </a:lnTo>
                    <a:lnTo>
                      <a:pt x="153" y="303"/>
                    </a:lnTo>
                    <a:lnTo>
                      <a:pt x="160" y="304"/>
                    </a:lnTo>
                    <a:lnTo>
                      <a:pt x="163" y="306"/>
                    </a:lnTo>
                    <a:lnTo>
                      <a:pt x="160" y="303"/>
                    </a:lnTo>
                    <a:lnTo>
                      <a:pt x="158" y="299"/>
                    </a:lnTo>
                    <a:lnTo>
                      <a:pt x="156" y="295"/>
                    </a:lnTo>
                    <a:lnTo>
                      <a:pt x="153" y="289"/>
                    </a:lnTo>
                    <a:lnTo>
                      <a:pt x="151" y="284"/>
                    </a:lnTo>
                    <a:lnTo>
                      <a:pt x="149" y="279"/>
                    </a:lnTo>
                    <a:lnTo>
                      <a:pt x="147" y="273"/>
                    </a:lnTo>
                    <a:lnTo>
                      <a:pt x="142" y="271"/>
                    </a:lnTo>
                    <a:lnTo>
                      <a:pt x="147" y="218"/>
                    </a:lnTo>
                    <a:lnTo>
                      <a:pt x="139" y="153"/>
                    </a:lnTo>
                    <a:lnTo>
                      <a:pt x="142" y="102"/>
                    </a:lnTo>
                    <a:lnTo>
                      <a:pt x="174" y="136"/>
                    </a:lnTo>
                    <a:lnTo>
                      <a:pt x="180" y="142"/>
                    </a:lnTo>
                    <a:lnTo>
                      <a:pt x="186" y="145"/>
                    </a:lnTo>
                    <a:lnTo>
                      <a:pt x="191" y="149"/>
                    </a:lnTo>
                    <a:lnTo>
                      <a:pt x="198" y="149"/>
                    </a:lnTo>
                    <a:lnTo>
                      <a:pt x="202" y="152"/>
                    </a:lnTo>
                    <a:lnTo>
                      <a:pt x="207" y="149"/>
                    </a:lnTo>
                    <a:lnTo>
                      <a:pt x="212" y="149"/>
                    </a:lnTo>
                    <a:lnTo>
                      <a:pt x="217" y="146"/>
                    </a:lnTo>
                    <a:lnTo>
                      <a:pt x="217" y="142"/>
                    </a:lnTo>
                    <a:lnTo>
                      <a:pt x="217" y="137"/>
                    </a:lnTo>
                    <a:lnTo>
                      <a:pt x="212" y="133"/>
                    </a:lnTo>
                    <a:lnTo>
                      <a:pt x="207" y="126"/>
                    </a:lnTo>
                    <a:lnTo>
                      <a:pt x="200" y="121"/>
                    </a:lnTo>
                    <a:lnTo>
                      <a:pt x="191" y="114"/>
                    </a:lnTo>
                    <a:lnTo>
                      <a:pt x="184" y="106"/>
                    </a:lnTo>
                    <a:lnTo>
                      <a:pt x="174" y="100"/>
                    </a:lnTo>
                    <a:lnTo>
                      <a:pt x="168" y="93"/>
                    </a:lnTo>
                    <a:lnTo>
                      <a:pt x="158" y="86"/>
                    </a:lnTo>
                    <a:lnTo>
                      <a:pt x="153" y="81"/>
                    </a:lnTo>
                    <a:lnTo>
                      <a:pt x="149" y="75"/>
                    </a:lnTo>
                    <a:lnTo>
                      <a:pt x="147" y="68"/>
                    </a:lnTo>
                    <a:lnTo>
                      <a:pt x="143" y="62"/>
                    </a:lnTo>
                    <a:lnTo>
                      <a:pt x="149" y="58"/>
                    </a:lnTo>
                    <a:lnTo>
                      <a:pt x="153" y="54"/>
                    </a:lnTo>
                    <a:lnTo>
                      <a:pt x="160" y="50"/>
                    </a:lnTo>
                    <a:lnTo>
                      <a:pt x="169" y="46"/>
                    </a:lnTo>
                    <a:lnTo>
                      <a:pt x="172" y="44"/>
                    </a:lnTo>
                    <a:lnTo>
                      <a:pt x="176" y="43"/>
                    </a:lnTo>
                    <a:lnTo>
                      <a:pt x="180" y="40"/>
                    </a:lnTo>
                    <a:lnTo>
                      <a:pt x="181" y="36"/>
                    </a:lnTo>
                    <a:lnTo>
                      <a:pt x="184" y="32"/>
                    </a:lnTo>
                    <a:lnTo>
                      <a:pt x="184" y="27"/>
                    </a:lnTo>
                    <a:lnTo>
                      <a:pt x="181" y="22"/>
                    </a:lnTo>
                    <a:lnTo>
                      <a:pt x="181" y="19"/>
                    </a:lnTo>
                    <a:lnTo>
                      <a:pt x="180" y="16"/>
                    </a:lnTo>
                    <a:lnTo>
                      <a:pt x="176" y="12"/>
                    </a:lnTo>
                    <a:lnTo>
                      <a:pt x="172" y="9"/>
                    </a:lnTo>
                    <a:lnTo>
                      <a:pt x="169" y="8"/>
                    </a:lnTo>
                    <a:lnTo>
                      <a:pt x="165" y="4"/>
                    </a:lnTo>
                    <a:lnTo>
                      <a:pt x="160" y="3"/>
                    </a:lnTo>
                  </a:path>
                </a:pathLst>
              </a:custGeom>
              <a:solidFill>
                <a:srgbClr val="000000"/>
              </a:solidFill>
              <a:ln w="9525">
                <a:noFill/>
                <a:round/>
                <a:headEnd/>
                <a:tailEnd/>
              </a:ln>
            </p:spPr>
            <p:txBody>
              <a:bodyPr wrap="none" anchor="ctr"/>
              <a:lstStyle/>
              <a:p>
                <a:endParaRPr lang="en-US"/>
              </a:p>
            </p:txBody>
          </p:sp>
          <p:sp>
            <p:nvSpPr>
              <p:cNvPr id="15197" name="Freeform 96"/>
              <p:cNvSpPr>
                <a:spLocks noChangeArrowheads="1"/>
              </p:cNvSpPr>
              <p:nvPr/>
            </p:nvSpPr>
            <p:spPr bwMode="auto">
              <a:xfrm>
                <a:off x="13596" y="962"/>
                <a:ext cx="52" cy="107"/>
              </a:xfrm>
              <a:custGeom>
                <a:avLst/>
                <a:gdLst>
                  <a:gd name="T0" fmla="*/ 38 w 53"/>
                  <a:gd name="T1" fmla="*/ 104 h 108"/>
                  <a:gd name="T2" fmla="*/ 35 w 53"/>
                  <a:gd name="T3" fmla="*/ 100 h 108"/>
                  <a:gd name="T4" fmla="*/ 30 w 53"/>
                  <a:gd name="T5" fmla="*/ 98 h 108"/>
                  <a:gd name="T6" fmla="*/ 26 w 53"/>
                  <a:gd name="T7" fmla="*/ 90 h 108"/>
                  <a:gd name="T8" fmla="*/ 16 w 53"/>
                  <a:gd name="T9" fmla="*/ 81 h 108"/>
                  <a:gd name="T10" fmla="*/ 10 w 53"/>
                  <a:gd name="T11" fmla="*/ 72 h 108"/>
                  <a:gd name="T12" fmla="*/ 4 w 53"/>
                  <a:gd name="T13" fmla="*/ 61 h 108"/>
                  <a:gd name="T14" fmla="*/ 0 w 53"/>
                  <a:gd name="T15" fmla="*/ 53 h 108"/>
                  <a:gd name="T16" fmla="*/ 0 w 53"/>
                  <a:gd name="T17" fmla="*/ 43 h 108"/>
                  <a:gd name="T18" fmla="*/ 4 w 53"/>
                  <a:gd name="T19" fmla="*/ 35 h 108"/>
                  <a:gd name="T20" fmla="*/ 10 w 53"/>
                  <a:gd name="T21" fmla="*/ 27 h 108"/>
                  <a:gd name="T22" fmla="*/ 16 w 53"/>
                  <a:gd name="T23" fmla="*/ 19 h 108"/>
                  <a:gd name="T24" fmla="*/ 26 w 53"/>
                  <a:gd name="T25" fmla="*/ 13 h 108"/>
                  <a:gd name="T26" fmla="*/ 30 w 53"/>
                  <a:gd name="T27" fmla="*/ 7 h 108"/>
                  <a:gd name="T28" fmla="*/ 38 w 53"/>
                  <a:gd name="T29" fmla="*/ 4 h 108"/>
                  <a:gd name="T30" fmla="*/ 42 w 53"/>
                  <a:gd name="T31" fmla="*/ 0 h 108"/>
                  <a:gd name="T32" fmla="*/ 44 w 53"/>
                  <a:gd name="T33" fmla="*/ 0 h 108"/>
                  <a:gd name="T34" fmla="*/ 49 w 53"/>
                  <a:gd name="T35" fmla="*/ 0 h 108"/>
                  <a:gd name="T36" fmla="*/ 46 w 53"/>
                  <a:gd name="T37" fmla="*/ 3 h 108"/>
                  <a:gd name="T38" fmla="*/ 42 w 53"/>
                  <a:gd name="T39" fmla="*/ 6 h 108"/>
                  <a:gd name="T40" fmla="*/ 35 w 53"/>
                  <a:gd name="T41" fmla="*/ 8 h 108"/>
                  <a:gd name="T42" fmla="*/ 27 w 53"/>
                  <a:gd name="T43" fmla="*/ 15 h 108"/>
                  <a:gd name="T44" fmla="*/ 24 w 53"/>
                  <a:gd name="T45" fmla="*/ 21 h 108"/>
                  <a:gd name="T46" fmla="*/ 14 w 53"/>
                  <a:gd name="T47" fmla="*/ 28 h 108"/>
                  <a:gd name="T48" fmla="*/ 10 w 53"/>
                  <a:gd name="T49" fmla="*/ 35 h 108"/>
                  <a:gd name="T50" fmla="*/ 5 w 53"/>
                  <a:gd name="T51" fmla="*/ 43 h 108"/>
                  <a:gd name="T52" fmla="*/ 5 w 53"/>
                  <a:gd name="T53" fmla="*/ 53 h 108"/>
                  <a:gd name="T54" fmla="*/ 10 w 53"/>
                  <a:gd name="T55" fmla="*/ 61 h 108"/>
                  <a:gd name="T56" fmla="*/ 16 w 53"/>
                  <a:gd name="T57" fmla="*/ 70 h 108"/>
                  <a:gd name="T58" fmla="*/ 24 w 53"/>
                  <a:gd name="T59" fmla="*/ 81 h 108"/>
                  <a:gd name="T60" fmla="*/ 27 w 53"/>
                  <a:gd name="T61" fmla="*/ 89 h 108"/>
                  <a:gd name="T62" fmla="*/ 38 w 53"/>
                  <a:gd name="T63" fmla="*/ 95 h 108"/>
                  <a:gd name="T64" fmla="*/ 42 w 53"/>
                  <a:gd name="T65" fmla="*/ 100 h 108"/>
                  <a:gd name="T66" fmla="*/ 44 w 53"/>
                  <a:gd name="T67" fmla="*/ 100 h 108"/>
                  <a:gd name="T68" fmla="*/ 38 w 53"/>
                  <a:gd name="T69" fmla="*/ 104 h 10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3"/>
                  <a:gd name="T106" fmla="*/ 0 h 108"/>
                  <a:gd name="T107" fmla="*/ 53 w 53"/>
                  <a:gd name="T108" fmla="*/ 108 h 10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3" h="108">
                    <a:moveTo>
                      <a:pt x="41" y="107"/>
                    </a:moveTo>
                    <a:lnTo>
                      <a:pt x="38" y="103"/>
                    </a:lnTo>
                    <a:lnTo>
                      <a:pt x="33" y="101"/>
                    </a:lnTo>
                    <a:lnTo>
                      <a:pt x="26" y="93"/>
                    </a:lnTo>
                    <a:lnTo>
                      <a:pt x="16" y="84"/>
                    </a:lnTo>
                    <a:lnTo>
                      <a:pt x="10" y="75"/>
                    </a:lnTo>
                    <a:lnTo>
                      <a:pt x="4" y="64"/>
                    </a:lnTo>
                    <a:lnTo>
                      <a:pt x="0" y="53"/>
                    </a:lnTo>
                    <a:lnTo>
                      <a:pt x="0" y="43"/>
                    </a:lnTo>
                    <a:lnTo>
                      <a:pt x="4" y="35"/>
                    </a:lnTo>
                    <a:lnTo>
                      <a:pt x="10" y="27"/>
                    </a:lnTo>
                    <a:lnTo>
                      <a:pt x="16" y="19"/>
                    </a:lnTo>
                    <a:lnTo>
                      <a:pt x="26" y="13"/>
                    </a:lnTo>
                    <a:lnTo>
                      <a:pt x="33" y="7"/>
                    </a:lnTo>
                    <a:lnTo>
                      <a:pt x="41" y="4"/>
                    </a:lnTo>
                    <a:lnTo>
                      <a:pt x="45" y="0"/>
                    </a:lnTo>
                    <a:lnTo>
                      <a:pt x="47" y="0"/>
                    </a:lnTo>
                    <a:lnTo>
                      <a:pt x="52" y="0"/>
                    </a:lnTo>
                    <a:lnTo>
                      <a:pt x="49" y="3"/>
                    </a:lnTo>
                    <a:lnTo>
                      <a:pt x="45" y="6"/>
                    </a:lnTo>
                    <a:lnTo>
                      <a:pt x="38" y="8"/>
                    </a:lnTo>
                    <a:lnTo>
                      <a:pt x="30" y="15"/>
                    </a:lnTo>
                    <a:lnTo>
                      <a:pt x="24" y="21"/>
                    </a:lnTo>
                    <a:lnTo>
                      <a:pt x="14" y="28"/>
                    </a:lnTo>
                    <a:lnTo>
                      <a:pt x="10" y="35"/>
                    </a:lnTo>
                    <a:lnTo>
                      <a:pt x="5" y="43"/>
                    </a:lnTo>
                    <a:lnTo>
                      <a:pt x="5" y="53"/>
                    </a:lnTo>
                    <a:lnTo>
                      <a:pt x="10" y="64"/>
                    </a:lnTo>
                    <a:lnTo>
                      <a:pt x="16" y="73"/>
                    </a:lnTo>
                    <a:lnTo>
                      <a:pt x="24" y="84"/>
                    </a:lnTo>
                    <a:lnTo>
                      <a:pt x="30" y="92"/>
                    </a:lnTo>
                    <a:lnTo>
                      <a:pt x="41" y="98"/>
                    </a:lnTo>
                    <a:lnTo>
                      <a:pt x="45" y="103"/>
                    </a:lnTo>
                    <a:lnTo>
                      <a:pt x="47" y="103"/>
                    </a:lnTo>
                    <a:lnTo>
                      <a:pt x="41" y="107"/>
                    </a:lnTo>
                  </a:path>
                </a:pathLst>
              </a:custGeom>
              <a:solidFill>
                <a:srgbClr val="823838"/>
              </a:solidFill>
              <a:ln w="9525">
                <a:noFill/>
                <a:round/>
                <a:headEnd/>
                <a:tailEnd/>
              </a:ln>
            </p:spPr>
            <p:txBody>
              <a:bodyPr wrap="none" anchor="ctr"/>
              <a:lstStyle/>
              <a:p>
                <a:endParaRPr lang="en-US"/>
              </a:p>
            </p:txBody>
          </p:sp>
          <p:sp>
            <p:nvSpPr>
              <p:cNvPr id="15198" name="Freeform 97"/>
              <p:cNvSpPr>
                <a:spLocks noChangeArrowheads="1"/>
              </p:cNvSpPr>
              <p:nvPr/>
            </p:nvSpPr>
            <p:spPr bwMode="auto">
              <a:xfrm>
                <a:off x="13608" y="968"/>
                <a:ext cx="45" cy="93"/>
              </a:xfrm>
              <a:custGeom>
                <a:avLst/>
                <a:gdLst>
                  <a:gd name="T0" fmla="*/ 32 w 46"/>
                  <a:gd name="T1" fmla="*/ 90 h 94"/>
                  <a:gd name="T2" fmla="*/ 32 w 46"/>
                  <a:gd name="T3" fmla="*/ 89 h 94"/>
                  <a:gd name="T4" fmla="*/ 26 w 46"/>
                  <a:gd name="T5" fmla="*/ 84 h 94"/>
                  <a:gd name="T6" fmla="*/ 23 w 46"/>
                  <a:gd name="T7" fmla="*/ 77 h 94"/>
                  <a:gd name="T8" fmla="*/ 14 w 46"/>
                  <a:gd name="T9" fmla="*/ 70 h 94"/>
                  <a:gd name="T10" fmla="*/ 8 w 46"/>
                  <a:gd name="T11" fmla="*/ 61 h 94"/>
                  <a:gd name="T12" fmla="*/ 2 w 46"/>
                  <a:gd name="T13" fmla="*/ 50 h 94"/>
                  <a:gd name="T14" fmla="*/ 0 w 46"/>
                  <a:gd name="T15" fmla="*/ 43 h 94"/>
                  <a:gd name="T16" fmla="*/ 0 w 46"/>
                  <a:gd name="T17" fmla="*/ 34 h 94"/>
                  <a:gd name="T18" fmla="*/ 2 w 46"/>
                  <a:gd name="T19" fmla="*/ 29 h 94"/>
                  <a:gd name="T20" fmla="*/ 10 w 46"/>
                  <a:gd name="T21" fmla="*/ 22 h 94"/>
                  <a:gd name="T22" fmla="*/ 14 w 46"/>
                  <a:gd name="T23" fmla="*/ 15 h 94"/>
                  <a:gd name="T24" fmla="*/ 23 w 46"/>
                  <a:gd name="T25" fmla="*/ 10 h 94"/>
                  <a:gd name="T26" fmla="*/ 27 w 46"/>
                  <a:gd name="T27" fmla="*/ 6 h 94"/>
                  <a:gd name="T28" fmla="*/ 32 w 46"/>
                  <a:gd name="T29" fmla="*/ 1 h 94"/>
                  <a:gd name="T30" fmla="*/ 37 w 46"/>
                  <a:gd name="T31" fmla="*/ 0 h 94"/>
                  <a:gd name="T32" fmla="*/ 38 w 46"/>
                  <a:gd name="T33" fmla="*/ 0 h 94"/>
                  <a:gd name="T34" fmla="*/ 42 w 46"/>
                  <a:gd name="T35" fmla="*/ 0 h 94"/>
                  <a:gd name="T36" fmla="*/ 42 w 46"/>
                  <a:gd name="T37" fmla="*/ 1 h 94"/>
                  <a:gd name="T38" fmla="*/ 37 w 46"/>
                  <a:gd name="T39" fmla="*/ 2 h 94"/>
                  <a:gd name="T40" fmla="*/ 32 w 46"/>
                  <a:gd name="T41" fmla="*/ 7 h 94"/>
                  <a:gd name="T42" fmla="*/ 26 w 46"/>
                  <a:gd name="T43" fmla="*/ 11 h 94"/>
                  <a:gd name="T44" fmla="*/ 21 w 46"/>
                  <a:gd name="T45" fmla="*/ 16 h 94"/>
                  <a:gd name="T46" fmla="*/ 14 w 46"/>
                  <a:gd name="T47" fmla="*/ 22 h 94"/>
                  <a:gd name="T48" fmla="*/ 10 w 46"/>
                  <a:gd name="T49" fmla="*/ 29 h 94"/>
                  <a:gd name="T50" fmla="*/ 4 w 46"/>
                  <a:gd name="T51" fmla="*/ 34 h 94"/>
                  <a:gd name="T52" fmla="*/ 4 w 46"/>
                  <a:gd name="T53" fmla="*/ 43 h 94"/>
                  <a:gd name="T54" fmla="*/ 8 w 46"/>
                  <a:gd name="T55" fmla="*/ 48 h 94"/>
                  <a:gd name="T56" fmla="*/ 12 w 46"/>
                  <a:gd name="T57" fmla="*/ 59 h 94"/>
                  <a:gd name="T58" fmla="*/ 18 w 46"/>
                  <a:gd name="T59" fmla="*/ 67 h 94"/>
                  <a:gd name="T60" fmla="*/ 23 w 46"/>
                  <a:gd name="T61" fmla="*/ 74 h 94"/>
                  <a:gd name="T62" fmla="*/ 27 w 46"/>
                  <a:gd name="T63" fmla="*/ 79 h 94"/>
                  <a:gd name="T64" fmla="*/ 32 w 46"/>
                  <a:gd name="T65" fmla="*/ 84 h 94"/>
                  <a:gd name="T66" fmla="*/ 32 w 46"/>
                  <a:gd name="T67" fmla="*/ 85 h 94"/>
                  <a:gd name="T68" fmla="*/ 32 w 46"/>
                  <a:gd name="T69" fmla="*/ 90 h 9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6"/>
                  <a:gd name="T106" fmla="*/ 0 h 94"/>
                  <a:gd name="T107" fmla="*/ 46 w 46"/>
                  <a:gd name="T108" fmla="*/ 94 h 9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6" h="94">
                    <a:moveTo>
                      <a:pt x="35" y="93"/>
                    </a:moveTo>
                    <a:lnTo>
                      <a:pt x="35" y="92"/>
                    </a:lnTo>
                    <a:lnTo>
                      <a:pt x="29" y="87"/>
                    </a:lnTo>
                    <a:lnTo>
                      <a:pt x="23" y="80"/>
                    </a:lnTo>
                    <a:lnTo>
                      <a:pt x="14" y="73"/>
                    </a:lnTo>
                    <a:lnTo>
                      <a:pt x="8" y="64"/>
                    </a:lnTo>
                    <a:lnTo>
                      <a:pt x="2" y="53"/>
                    </a:lnTo>
                    <a:lnTo>
                      <a:pt x="0" y="43"/>
                    </a:lnTo>
                    <a:lnTo>
                      <a:pt x="0" y="34"/>
                    </a:lnTo>
                    <a:lnTo>
                      <a:pt x="2" y="29"/>
                    </a:lnTo>
                    <a:lnTo>
                      <a:pt x="10" y="22"/>
                    </a:lnTo>
                    <a:lnTo>
                      <a:pt x="14" y="15"/>
                    </a:lnTo>
                    <a:lnTo>
                      <a:pt x="23" y="10"/>
                    </a:lnTo>
                    <a:lnTo>
                      <a:pt x="30" y="6"/>
                    </a:lnTo>
                    <a:lnTo>
                      <a:pt x="35" y="1"/>
                    </a:lnTo>
                    <a:lnTo>
                      <a:pt x="40" y="0"/>
                    </a:lnTo>
                    <a:lnTo>
                      <a:pt x="41" y="0"/>
                    </a:lnTo>
                    <a:lnTo>
                      <a:pt x="45" y="0"/>
                    </a:lnTo>
                    <a:lnTo>
                      <a:pt x="45" y="1"/>
                    </a:lnTo>
                    <a:lnTo>
                      <a:pt x="40" y="2"/>
                    </a:lnTo>
                    <a:lnTo>
                      <a:pt x="35" y="7"/>
                    </a:lnTo>
                    <a:lnTo>
                      <a:pt x="29" y="11"/>
                    </a:lnTo>
                    <a:lnTo>
                      <a:pt x="21" y="16"/>
                    </a:lnTo>
                    <a:lnTo>
                      <a:pt x="14" y="22"/>
                    </a:lnTo>
                    <a:lnTo>
                      <a:pt x="10" y="29"/>
                    </a:lnTo>
                    <a:lnTo>
                      <a:pt x="4" y="34"/>
                    </a:lnTo>
                    <a:lnTo>
                      <a:pt x="4" y="43"/>
                    </a:lnTo>
                    <a:lnTo>
                      <a:pt x="8" y="51"/>
                    </a:lnTo>
                    <a:lnTo>
                      <a:pt x="12" y="62"/>
                    </a:lnTo>
                    <a:lnTo>
                      <a:pt x="18" y="70"/>
                    </a:lnTo>
                    <a:lnTo>
                      <a:pt x="26" y="77"/>
                    </a:lnTo>
                    <a:lnTo>
                      <a:pt x="30" y="82"/>
                    </a:lnTo>
                    <a:lnTo>
                      <a:pt x="35" y="87"/>
                    </a:lnTo>
                    <a:lnTo>
                      <a:pt x="35" y="88"/>
                    </a:lnTo>
                    <a:lnTo>
                      <a:pt x="35" y="93"/>
                    </a:lnTo>
                  </a:path>
                </a:pathLst>
              </a:custGeom>
              <a:solidFill>
                <a:srgbClr val="823838"/>
              </a:solidFill>
              <a:ln w="9525">
                <a:noFill/>
                <a:round/>
                <a:headEnd/>
                <a:tailEnd/>
              </a:ln>
            </p:spPr>
            <p:txBody>
              <a:bodyPr wrap="none" anchor="ctr"/>
              <a:lstStyle/>
              <a:p>
                <a:endParaRPr lang="en-US"/>
              </a:p>
            </p:txBody>
          </p:sp>
          <p:sp>
            <p:nvSpPr>
              <p:cNvPr id="15199" name="Freeform 98"/>
              <p:cNvSpPr>
                <a:spLocks noChangeArrowheads="1"/>
              </p:cNvSpPr>
              <p:nvPr/>
            </p:nvSpPr>
            <p:spPr bwMode="auto">
              <a:xfrm>
                <a:off x="13567" y="1096"/>
                <a:ext cx="29" cy="5"/>
              </a:xfrm>
              <a:custGeom>
                <a:avLst/>
                <a:gdLst>
                  <a:gd name="T0" fmla="*/ 24 w 30"/>
                  <a:gd name="T1" fmla="*/ 2 h 6"/>
                  <a:gd name="T2" fmla="*/ 0 w 30"/>
                  <a:gd name="T3" fmla="*/ 3 h 6"/>
                  <a:gd name="T4" fmla="*/ 0 w 30"/>
                  <a:gd name="T5" fmla="*/ 0 h 6"/>
                  <a:gd name="T6" fmla="*/ 26 w 30"/>
                  <a:gd name="T7" fmla="*/ 0 h 6"/>
                  <a:gd name="T8" fmla="*/ 24 w 30"/>
                  <a:gd name="T9" fmla="*/ 2 h 6"/>
                  <a:gd name="T10" fmla="*/ 0 60000 65536"/>
                  <a:gd name="T11" fmla="*/ 0 60000 65536"/>
                  <a:gd name="T12" fmla="*/ 0 60000 65536"/>
                  <a:gd name="T13" fmla="*/ 0 60000 65536"/>
                  <a:gd name="T14" fmla="*/ 0 60000 65536"/>
                  <a:gd name="T15" fmla="*/ 0 w 30"/>
                  <a:gd name="T16" fmla="*/ 0 h 6"/>
                  <a:gd name="T17" fmla="*/ 30 w 30"/>
                  <a:gd name="T18" fmla="*/ 6 h 6"/>
                </a:gdLst>
                <a:ahLst/>
                <a:cxnLst>
                  <a:cxn ang="T10">
                    <a:pos x="T0" y="T1"/>
                  </a:cxn>
                  <a:cxn ang="T11">
                    <a:pos x="T2" y="T3"/>
                  </a:cxn>
                  <a:cxn ang="T12">
                    <a:pos x="T4" y="T5"/>
                  </a:cxn>
                  <a:cxn ang="T13">
                    <a:pos x="T6" y="T7"/>
                  </a:cxn>
                  <a:cxn ang="T14">
                    <a:pos x="T8" y="T9"/>
                  </a:cxn>
                </a:cxnLst>
                <a:rect l="T15" t="T16" r="T17" b="T18"/>
                <a:pathLst>
                  <a:path w="30" h="6">
                    <a:moveTo>
                      <a:pt x="27" y="2"/>
                    </a:moveTo>
                    <a:lnTo>
                      <a:pt x="0" y="5"/>
                    </a:lnTo>
                    <a:lnTo>
                      <a:pt x="0" y="0"/>
                    </a:lnTo>
                    <a:lnTo>
                      <a:pt x="29" y="0"/>
                    </a:lnTo>
                    <a:lnTo>
                      <a:pt x="27" y="2"/>
                    </a:lnTo>
                  </a:path>
                </a:pathLst>
              </a:custGeom>
              <a:solidFill>
                <a:srgbClr val="823838"/>
              </a:solidFill>
              <a:ln w="9525">
                <a:noFill/>
                <a:round/>
                <a:headEnd/>
                <a:tailEnd/>
              </a:ln>
            </p:spPr>
            <p:txBody>
              <a:bodyPr wrap="none" anchor="ctr"/>
              <a:lstStyle/>
              <a:p>
                <a:endParaRPr lang="en-US"/>
              </a:p>
            </p:txBody>
          </p:sp>
          <p:sp>
            <p:nvSpPr>
              <p:cNvPr id="15200" name="Freeform 99"/>
              <p:cNvSpPr>
                <a:spLocks noChangeArrowheads="1"/>
              </p:cNvSpPr>
              <p:nvPr/>
            </p:nvSpPr>
            <p:spPr bwMode="auto">
              <a:xfrm>
                <a:off x="13567" y="1104"/>
                <a:ext cx="29" cy="2"/>
              </a:xfrm>
              <a:custGeom>
                <a:avLst/>
                <a:gdLst>
                  <a:gd name="T0" fmla="*/ 24 w 30"/>
                  <a:gd name="T1" fmla="*/ 1 h 3"/>
                  <a:gd name="T2" fmla="*/ 0 w 30"/>
                  <a:gd name="T3" fmla="*/ 1 h 3"/>
                  <a:gd name="T4" fmla="*/ 0 w 30"/>
                  <a:gd name="T5" fmla="*/ 0 h 3"/>
                  <a:gd name="T6" fmla="*/ 26 w 30"/>
                  <a:gd name="T7" fmla="*/ 0 h 3"/>
                  <a:gd name="T8" fmla="*/ 24 w 30"/>
                  <a:gd name="T9" fmla="*/ 1 h 3"/>
                  <a:gd name="T10" fmla="*/ 0 60000 65536"/>
                  <a:gd name="T11" fmla="*/ 0 60000 65536"/>
                  <a:gd name="T12" fmla="*/ 0 60000 65536"/>
                  <a:gd name="T13" fmla="*/ 0 60000 65536"/>
                  <a:gd name="T14" fmla="*/ 0 60000 65536"/>
                  <a:gd name="T15" fmla="*/ 0 w 30"/>
                  <a:gd name="T16" fmla="*/ 0 h 3"/>
                  <a:gd name="T17" fmla="*/ 30 w 30"/>
                  <a:gd name="T18" fmla="*/ 3 h 3"/>
                </a:gdLst>
                <a:ahLst/>
                <a:cxnLst>
                  <a:cxn ang="T10">
                    <a:pos x="T0" y="T1"/>
                  </a:cxn>
                  <a:cxn ang="T11">
                    <a:pos x="T2" y="T3"/>
                  </a:cxn>
                  <a:cxn ang="T12">
                    <a:pos x="T4" y="T5"/>
                  </a:cxn>
                  <a:cxn ang="T13">
                    <a:pos x="T6" y="T7"/>
                  </a:cxn>
                  <a:cxn ang="T14">
                    <a:pos x="T8" y="T9"/>
                  </a:cxn>
                </a:cxnLst>
                <a:rect l="T15" t="T16" r="T17" b="T18"/>
                <a:pathLst>
                  <a:path w="30" h="3">
                    <a:moveTo>
                      <a:pt x="27" y="2"/>
                    </a:moveTo>
                    <a:lnTo>
                      <a:pt x="0" y="2"/>
                    </a:lnTo>
                    <a:lnTo>
                      <a:pt x="0" y="0"/>
                    </a:lnTo>
                    <a:lnTo>
                      <a:pt x="29" y="0"/>
                    </a:lnTo>
                    <a:lnTo>
                      <a:pt x="27" y="2"/>
                    </a:lnTo>
                  </a:path>
                </a:pathLst>
              </a:custGeom>
              <a:solidFill>
                <a:srgbClr val="823838"/>
              </a:solidFill>
              <a:ln w="9525">
                <a:noFill/>
                <a:round/>
                <a:headEnd/>
                <a:tailEnd/>
              </a:ln>
            </p:spPr>
            <p:txBody>
              <a:bodyPr wrap="none" anchor="ctr"/>
              <a:lstStyle/>
              <a:p>
                <a:endParaRPr lang="en-US"/>
              </a:p>
            </p:txBody>
          </p:sp>
          <p:sp>
            <p:nvSpPr>
              <p:cNvPr id="15201" name="Freeform 100"/>
              <p:cNvSpPr>
                <a:spLocks noChangeArrowheads="1"/>
              </p:cNvSpPr>
              <p:nvPr/>
            </p:nvSpPr>
            <p:spPr bwMode="auto">
              <a:xfrm>
                <a:off x="13567" y="1108"/>
                <a:ext cx="27" cy="8"/>
              </a:xfrm>
              <a:custGeom>
                <a:avLst/>
                <a:gdLst>
                  <a:gd name="T0" fmla="*/ 24 w 28"/>
                  <a:gd name="T1" fmla="*/ 4 h 9"/>
                  <a:gd name="T2" fmla="*/ 0 w 28"/>
                  <a:gd name="T3" fmla="*/ 5 h 9"/>
                  <a:gd name="T4" fmla="*/ 0 w 28"/>
                  <a:gd name="T5" fmla="*/ 2 h 9"/>
                  <a:gd name="T6" fmla="*/ 24 w 28"/>
                  <a:gd name="T7" fmla="*/ 0 h 9"/>
                  <a:gd name="T8" fmla="*/ 24 w 28"/>
                  <a:gd name="T9" fmla="*/ 4 h 9"/>
                  <a:gd name="T10" fmla="*/ 0 60000 65536"/>
                  <a:gd name="T11" fmla="*/ 0 60000 65536"/>
                  <a:gd name="T12" fmla="*/ 0 60000 65536"/>
                  <a:gd name="T13" fmla="*/ 0 60000 65536"/>
                  <a:gd name="T14" fmla="*/ 0 60000 65536"/>
                  <a:gd name="T15" fmla="*/ 0 w 28"/>
                  <a:gd name="T16" fmla="*/ 0 h 9"/>
                  <a:gd name="T17" fmla="*/ 28 w 28"/>
                  <a:gd name="T18" fmla="*/ 9 h 9"/>
                </a:gdLst>
                <a:ahLst/>
                <a:cxnLst>
                  <a:cxn ang="T10">
                    <a:pos x="T0" y="T1"/>
                  </a:cxn>
                  <a:cxn ang="T11">
                    <a:pos x="T2" y="T3"/>
                  </a:cxn>
                  <a:cxn ang="T12">
                    <a:pos x="T4" y="T5"/>
                  </a:cxn>
                  <a:cxn ang="T13">
                    <a:pos x="T6" y="T7"/>
                  </a:cxn>
                  <a:cxn ang="T14">
                    <a:pos x="T8" y="T9"/>
                  </a:cxn>
                </a:cxnLst>
                <a:rect l="T15" t="T16" r="T17" b="T18"/>
                <a:pathLst>
                  <a:path w="28" h="9">
                    <a:moveTo>
                      <a:pt x="27" y="5"/>
                    </a:moveTo>
                    <a:lnTo>
                      <a:pt x="0" y="8"/>
                    </a:lnTo>
                    <a:lnTo>
                      <a:pt x="0" y="2"/>
                    </a:lnTo>
                    <a:lnTo>
                      <a:pt x="27" y="0"/>
                    </a:lnTo>
                    <a:lnTo>
                      <a:pt x="27" y="5"/>
                    </a:lnTo>
                  </a:path>
                </a:pathLst>
              </a:custGeom>
              <a:solidFill>
                <a:srgbClr val="823838"/>
              </a:solidFill>
              <a:ln w="9525">
                <a:noFill/>
                <a:round/>
                <a:headEnd/>
                <a:tailEnd/>
              </a:ln>
            </p:spPr>
            <p:txBody>
              <a:bodyPr wrap="none" anchor="ctr"/>
              <a:lstStyle/>
              <a:p>
                <a:endParaRPr lang="en-US"/>
              </a:p>
            </p:txBody>
          </p:sp>
          <p:sp>
            <p:nvSpPr>
              <p:cNvPr id="15202" name="Freeform 101"/>
              <p:cNvSpPr>
                <a:spLocks noChangeArrowheads="1"/>
              </p:cNvSpPr>
              <p:nvPr/>
            </p:nvSpPr>
            <p:spPr bwMode="auto">
              <a:xfrm>
                <a:off x="13567" y="1114"/>
                <a:ext cx="27" cy="5"/>
              </a:xfrm>
              <a:custGeom>
                <a:avLst/>
                <a:gdLst>
                  <a:gd name="T0" fmla="*/ 22 w 28"/>
                  <a:gd name="T1" fmla="*/ 3 h 6"/>
                  <a:gd name="T2" fmla="*/ 0 w 28"/>
                  <a:gd name="T3" fmla="*/ 3 h 6"/>
                  <a:gd name="T4" fmla="*/ 0 w 28"/>
                  <a:gd name="T5" fmla="*/ 0 h 6"/>
                  <a:gd name="T6" fmla="*/ 24 w 28"/>
                  <a:gd name="T7" fmla="*/ 0 h 6"/>
                  <a:gd name="T8" fmla="*/ 22 w 28"/>
                  <a:gd name="T9" fmla="*/ 3 h 6"/>
                  <a:gd name="T10" fmla="*/ 0 60000 65536"/>
                  <a:gd name="T11" fmla="*/ 0 60000 65536"/>
                  <a:gd name="T12" fmla="*/ 0 60000 65536"/>
                  <a:gd name="T13" fmla="*/ 0 60000 65536"/>
                  <a:gd name="T14" fmla="*/ 0 60000 65536"/>
                  <a:gd name="T15" fmla="*/ 0 w 28"/>
                  <a:gd name="T16" fmla="*/ 0 h 6"/>
                  <a:gd name="T17" fmla="*/ 28 w 28"/>
                  <a:gd name="T18" fmla="*/ 6 h 6"/>
                </a:gdLst>
                <a:ahLst/>
                <a:cxnLst>
                  <a:cxn ang="T10">
                    <a:pos x="T0" y="T1"/>
                  </a:cxn>
                  <a:cxn ang="T11">
                    <a:pos x="T2" y="T3"/>
                  </a:cxn>
                  <a:cxn ang="T12">
                    <a:pos x="T4" y="T5"/>
                  </a:cxn>
                  <a:cxn ang="T13">
                    <a:pos x="T6" y="T7"/>
                  </a:cxn>
                  <a:cxn ang="T14">
                    <a:pos x="T8" y="T9"/>
                  </a:cxn>
                </a:cxnLst>
                <a:rect l="T15" t="T16" r="T17" b="T18"/>
                <a:pathLst>
                  <a:path w="28" h="6">
                    <a:moveTo>
                      <a:pt x="25" y="5"/>
                    </a:moveTo>
                    <a:lnTo>
                      <a:pt x="0" y="5"/>
                    </a:lnTo>
                    <a:lnTo>
                      <a:pt x="0" y="0"/>
                    </a:lnTo>
                    <a:lnTo>
                      <a:pt x="27" y="0"/>
                    </a:lnTo>
                    <a:lnTo>
                      <a:pt x="25" y="5"/>
                    </a:lnTo>
                  </a:path>
                </a:pathLst>
              </a:custGeom>
              <a:solidFill>
                <a:srgbClr val="823838"/>
              </a:solidFill>
              <a:ln w="9525">
                <a:noFill/>
                <a:round/>
                <a:headEnd/>
                <a:tailEnd/>
              </a:ln>
            </p:spPr>
            <p:txBody>
              <a:bodyPr wrap="none" anchor="ctr"/>
              <a:lstStyle/>
              <a:p>
                <a:endParaRPr lang="en-US"/>
              </a:p>
            </p:txBody>
          </p:sp>
          <p:sp>
            <p:nvSpPr>
              <p:cNvPr id="15203" name="Freeform 102"/>
              <p:cNvSpPr>
                <a:spLocks noChangeArrowheads="1"/>
              </p:cNvSpPr>
              <p:nvPr/>
            </p:nvSpPr>
            <p:spPr bwMode="auto">
              <a:xfrm>
                <a:off x="13564" y="1122"/>
                <a:ext cx="30" cy="4"/>
              </a:xfrm>
              <a:custGeom>
                <a:avLst/>
                <a:gdLst>
                  <a:gd name="T0" fmla="*/ 25 w 31"/>
                  <a:gd name="T1" fmla="*/ 2 h 5"/>
                  <a:gd name="T2" fmla="*/ 0 w 31"/>
                  <a:gd name="T3" fmla="*/ 2 h 5"/>
                  <a:gd name="T4" fmla="*/ 0 w 31"/>
                  <a:gd name="T5" fmla="*/ 0 h 5"/>
                  <a:gd name="T6" fmla="*/ 27 w 31"/>
                  <a:gd name="T7" fmla="*/ 0 h 5"/>
                  <a:gd name="T8" fmla="*/ 25 w 31"/>
                  <a:gd name="T9" fmla="*/ 2 h 5"/>
                  <a:gd name="T10" fmla="*/ 0 60000 65536"/>
                  <a:gd name="T11" fmla="*/ 0 60000 65536"/>
                  <a:gd name="T12" fmla="*/ 0 60000 65536"/>
                  <a:gd name="T13" fmla="*/ 0 60000 65536"/>
                  <a:gd name="T14" fmla="*/ 0 60000 65536"/>
                  <a:gd name="T15" fmla="*/ 0 w 31"/>
                  <a:gd name="T16" fmla="*/ 0 h 5"/>
                  <a:gd name="T17" fmla="*/ 31 w 31"/>
                  <a:gd name="T18" fmla="*/ 5 h 5"/>
                </a:gdLst>
                <a:ahLst/>
                <a:cxnLst>
                  <a:cxn ang="T10">
                    <a:pos x="T0" y="T1"/>
                  </a:cxn>
                  <a:cxn ang="T11">
                    <a:pos x="T2" y="T3"/>
                  </a:cxn>
                  <a:cxn ang="T12">
                    <a:pos x="T4" y="T5"/>
                  </a:cxn>
                  <a:cxn ang="T13">
                    <a:pos x="T6" y="T7"/>
                  </a:cxn>
                  <a:cxn ang="T14">
                    <a:pos x="T8" y="T9"/>
                  </a:cxn>
                </a:cxnLst>
                <a:rect l="T15" t="T16" r="T17" b="T18"/>
                <a:pathLst>
                  <a:path w="31" h="5">
                    <a:moveTo>
                      <a:pt x="28" y="3"/>
                    </a:moveTo>
                    <a:lnTo>
                      <a:pt x="0" y="4"/>
                    </a:lnTo>
                    <a:lnTo>
                      <a:pt x="0" y="0"/>
                    </a:lnTo>
                    <a:lnTo>
                      <a:pt x="30" y="0"/>
                    </a:lnTo>
                    <a:lnTo>
                      <a:pt x="28" y="3"/>
                    </a:lnTo>
                  </a:path>
                </a:pathLst>
              </a:custGeom>
              <a:solidFill>
                <a:srgbClr val="823838"/>
              </a:solidFill>
              <a:ln w="9525">
                <a:noFill/>
                <a:round/>
                <a:headEnd/>
                <a:tailEnd/>
              </a:ln>
            </p:spPr>
            <p:txBody>
              <a:bodyPr wrap="none" anchor="ctr"/>
              <a:lstStyle/>
              <a:p>
                <a:endParaRPr lang="en-US"/>
              </a:p>
            </p:txBody>
          </p:sp>
          <p:sp>
            <p:nvSpPr>
              <p:cNvPr id="15204" name="Freeform 103"/>
              <p:cNvSpPr>
                <a:spLocks noChangeArrowheads="1"/>
              </p:cNvSpPr>
              <p:nvPr/>
            </p:nvSpPr>
            <p:spPr bwMode="auto">
              <a:xfrm>
                <a:off x="13567" y="1092"/>
                <a:ext cx="29" cy="3"/>
              </a:xfrm>
              <a:custGeom>
                <a:avLst/>
                <a:gdLst>
                  <a:gd name="T0" fmla="*/ 24 w 30"/>
                  <a:gd name="T1" fmla="*/ 2 h 4"/>
                  <a:gd name="T2" fmla="*/ 0 w 30"/>
                  <a:gd name="T3" fmla="*/ 2 h 4"/>
                  <a:gd name="T4" fmla="*/ 0 w 30"/>
                  <a:gd name="T5" fmla="*/ 0 h 4"/>
                  <a:gd name="T6" fmla="*/ 26 w 30"/>
                  <a:gd name="T7" fmla="*/ 0 h 4"/>
                  <a:gd name="T8" fmla="*/ 24 w 30"/>
                  <a:gd name="T9" fmla="*/ 2 h 4"/>
                  <a:gd name="T10" fmla="*/ 0 60000 65536"/>
                  <a:gd name="T11" fmla="*/ 0 60000 65536"/>
                  <a:gd name="T12" fmla="*/ 0 60000 65536"/>
                  <a:gd name="T13" fmla="*/ 0 60000 65536"/>
                  <a:gd name="T14" fmla="*/ 0 60000 65536"/>
                  <a:gd name="T15" fmla="*/ 0 w 30"/>
                  <a:gd name="T16" fmla="*/ 0 h 4"/>
                  <a:gd name="T17" fmla="*/ 30 w 30"/>
                  <a:gd name="T18" fmla="*/ 4 h 4"/>
                </a:gdLst>
                <a:ahLst/>
                <a:cxnLst>
                  <a:cxn ang="T10">
                    <a:pos x="T0" y="T1"/>
                  </a:cxn>
                  <a:cxn ang="T11">
                    <a:pos x="T2" y="T3"/>
                  </a:cxn>
                  <a:cxn ang="T12">
                    <a:pos x="T4" y="T5"/>
                  </a:cxn>
                  <a:cxn ang="T13">
                    <a:pos x="T6" y="T7"/>
                  </a:cxn>
                  <a:cxn ang="T14">
                    <a:pos x="T8" y="T9"/>
                  </a:cxn>
                </a:cxnLst>
                <a:rect l="T15" t="T16" r="T17" b="T18"/>
                <a:pathLst>
                  <a:path w="30" h="4">
                    <a:moveTo>
                      <a:pt x="27" y="3"/>
                    </a:moveTo>
                    <a:lnTo>
                      <a:pt x="0" y="3"/>
                    </a:lnTo>
                    <a:lnTo>
                      <a:pt x="0" y="0"/>
                    </a:lnTo>
                    <a:lnTo>
                      <a:pt x="29" y="0"/>
                    </a:lnTo>
                    <a:lnTo>
                      <a:pt x="27" y="3"/>
                    </a:lnTo>
                  </a:path>
                </a:pathLst>
              </a:custGeom>
              <a:solidFill>
                <a:srgbClr val="823838"/>
              </a:solidFill>
              <a:ln w="9525">
                <a:noFill/>
                <a:round/>
                <a:headEnd/>
                <a:tailEnd/>
              </a:ln>
            </p:spPr>
            <p:txBody>
              <a:bodyPr wrap="none" anchor="ctr"/>
              <a:lstStyle/>
              <a:p>
                <a:endParaRPr lang="en-US"/>
              </a:p>
            </p:txBody>
          </p:sp>
          <p:sp>
            <p:nvSpPr>
              <p:cNvPr id="15205" name="Freeform 104"/>
              <p:cNvSpPr>
                <a:spLocks noChangeArrowheads="1"/>
              </p:cNvSpPr>
              <p:nvPr/>
            </p:nvSpPr>
            <p:spPr bwMode="auto">
              <a:xfrm>
                <a:off x="13620" y="1124"/>
                <a:ext cx="29" cy="4"/>
              </a:xfrm>
              <a:custGeom>
                <a:avLst/>
                <a:gdLst>
                  <a:gd name="T0" fmla="*/ 25 w 30"/>
                  <a:gd name="T1" fmla="*/ 2 h 5"/>
                  <a:gd name="T2" fmla="*/ 0 w 30"/>
                  <a:gd name="T3" fmla="*/ 2 h 5"/>
                  <a:gd name="T4" fmla="*/ 0 w 30"/>
                  <a:gd name="T5" fmla="*/ 1 h 5"/>
                  <a:gd name="T6" fmla="*/ 26 w 30"/>
                  <a:gd name="T7" fmla="*/ 0 h 5"/>
                  <a:gd name="T8" fmla="*/ 25 w 30"/>
                  <a:gd name="T9" fmla="*/ 2 h 5"/>
                  <a:gd name="T10" fmla="*/ 0 60000 65536"/>
                  <a:gd name="T11" fmla="*/ 0 60000 65536"/>
                  <a:gd name="T12" fmla="*/ 0 60000 65536"/>
                  <a:gd name="T13" fmla="*/ 0 60000 65536"/>
                  <a:gd name="T14" fmla="*/ 0 60000 65536"/>
                  <a:gd name="T15" fmla="*/ 0 w 30"/>
                  <a:gd name="T16" fmla="*/ 0 h 5"/>
                  <a:gd name="T17" fmla="*/ 30 w 30"/>
                  <a:gd name="T18" fmla="*/ 5 h 5"/>
                </a:gdLst>
                <a:ahLst/>
                <a:cxnLst>
                  <a:cxn ang="T10">
                    <a:pos x="T0" y="T1"/>
                  </a:cxn>
                  <a:cxn ang="T11">
                    <a:pos x="T2" y="T3"/>
                  </a:cxn>
                  <a:cxn ang="T12">
                    <a:pos x="T4" y="T5"/>
                  </a:cxn>
                  <a:cxn ang="T13">
                    <a:pos x="T6" y="T7"/>
                  </a:cxn>
                  <a:cxn ang="T14">
                    <a:pos x="T8" y="T9"/>
                  </a:cxn>
                </a:cxnLst>
                <a:rect l="T15" t="T16" r="T17" b="T18"/>
                <a:pathLst>
                  <a:path w="30" h="5">
                    <a:moveTo>
                      <a:pt x="28" y="2"/>
                    </a:moveTo>
                    <a:lnTo>
                      <a:pt x="0" y="4"/>
                    </a:lnTo>
                    <a:lnTo>
                      <a:pt x="0" y="1"/>
                    </a:lnTo>
                    <a:lnTo>
                      <a:pt x="29" y="0"/>
                    </a:lnTo>
                    <a:lnTo>
                      <a:pt x="28" y="2"/>
                    </a:lnTo>
                  </a:path>
                </a:pathLst>
              </a:custGeom>
              <a:solidFill>
                <a:srgbClr val="823838"/>
              </a:solidFill>
              <a:ln w="9525">
                <a:noFill/>
                <a:round/>
                <a:headEnd/>
                <a:tailEnd/>
              </a:ln>
            </p:spPr>
            <p:txBody>
              <a:bodyPr wrap="none" anchor="ctr"/>
              <a:lstStyle/>
              <a:p>
                <a:endParaRPr lang="en-US"/>
              </a:p>
            </p:txBody>
          </p:sp>
          <p:sp>
            <p:nvSpPr>
              <p:cNvPr id="15206" name="Freeform 105"/>
              <p:cNvSpPr>
                <a:spLocks noChangeArrowheads="1"/>
              </p:cNvSpPr>
              <p:nvPr/>
            </p:nvSpPr>
            <p:spPr bwMode="auto">
              <a:xfrm>
                <a:off x="13620" y="1129"/>
                <a:ext cx="29" cy="7"/>
              </a:xfrm>
              <a:custGeom>
                <a:avLst/>
                <a:gdLst>
                  <a:gd name="T0" fmla="*/ 25 w 30"/>
                  <a:gd name="T1" fmla="*/ 4 h 8"/>
                  <a:gd name="T2" fmla="*/ 0 w 30"/>
                  <a:gd name="T3" fmla="*/ 4 h 8"/>
                  <a:gd name="T4" fmla="*/ 0 w 30"/>
                  <a:gd name="T5" fmla="*/ 3 h 8"/>
                  <a:gd name="T6" fmla="*/ 26 w 30"/>
                  <a:gd name="T7" fmla="*/ 0 h 8"/>
                  <a:gd name="T8" fmla="*/ 25 w 30"/>
                  <a:gd name="T9" fmla="*/ 4 h 8"/>
                  <a:gd name="T10" fmla="*/ 0 60000 65536"/>
                  <a:gd name="T11" fmla="*/ 0 60000 65536"/>
                  <a:gd name="T12" fmla="*/ 0 60000 65536"/>
                  <a:gd name="T13" fmla="*/ 0 60000 65536"/>
                  <a:gd name="T14" fmla="*/ 0 60000 65536"/>
                  <a:gd name="T15" fmla="*/ 0 w 30"/>
                  <a:gd name="T16" fmla="*/ 0 h 8"/>
                  <a:gd name="T17" fmla="*/ 30 w 30"/>
                  <a:gd name="T18" fmla="*/ 8 h 8"/>
                </a:gdLst>
                <a:ahLst/>
                <a:cxnLst>
                  <a:cxn ang="T10">
                    <a:pos x="T0" y="T1"/>
                  </a:cxn>
                  <a:cxn ang="T11">
                    <a:pos x="T2" y="T3"/>
                  </a:cxn>
                  <a:cxn ang="T12">
                    <a:pos x="T4" y="T5"/>
                  </a:cxn>
                  <a:cxn ang="T13">
                    <a:pos x="T6" y="T7"/>
                  </a:cxn>
                  <a:cxn ang="T14">
                    <a:pos x="T8" y="T9"/>
                  </a:cxn>
                </a:cxnLst>
                <a:rect l="T15" t="T16" r="T17" b="T18"/>
                <a:pathLst>
                  <a:path w="30" h="8">
                    <a:moveTo>
                      <a:pt x="28" y="4"/>
                    </a:moveTo>
                    <a:lnTo>
                      <a:pt x="0" y="7"/>
                    </a:lnTo>
                    <a:lnTo>
                      <a:pt x="0" y="3"/>
                    </a:lnTo>
                    <a:lnTo>
                      <a:pt x="29" y="0"/>
                    </a:lnTo>
                    <a:lnTo>
                      <a:pt x="28" y="4"/>
                    </a:lnTo>
                  </a:path>
                </a:pathLst>
              </a:custGeom>
              <a:solidFill>
                <a:srgbClr val="823838"/>
              </a:solidFill>
              <a:ln w="9525">
                <a:noFill/>
                <a:round/>
                <a:headEnd/>
                <a:tailEnd/>
              </a:ln>
            </p:spPr>
            <p:txBody>
              <a:bodyPr wrap="none" anchor="ctr"/>
              <a:lstStyle/>
              <a:p>
                <a:endParaRPr lang="en-US"/>
              </a:p>
            </p:txBody>
          </p:sp>
          <p:sp>
            <p:nvSpPr>
              <p:cNvPr id="15207" name="Freeform 106"/>
              <p:cNvSpPr>
                <a:spLocks noChangeArrowheads="1"/>
              </p:cNvSpPr>
              <p:nvPr/>
            </p:nvSpPr>
            <p:spPr bwMode="auto">
              <a:xfrm>
                <a:off x="13620" y="1136"/>
                <a:ext cx="29" cy="5"/>
              </a:xfrm>
              <a:custGeom>
                <a:avLst/>
                <a:gdLst>
                  <a:gd name="T0" fmla="*/ 25 w 30"/>
                  <a:gd name="T1" fmla="*/ 2 h 6"/>
                  <a:gd name="T2" fmla="*/ 0 w 30"/>
                  <a:gd name="T3" fmla="*/ 3 h 6"/>
                  <a:gd name="T4" fmla="*/ 0 w 30"/>
                  <a:gd name="T5" fmla="*/ 1 h 6"/>
                  <a:gd name="T6" fmla="*/ 26 w 30"/>
                  <a:gd name="T7" fmla="*/ 0 h 6"/>
                  <a:gd name="T8" fmla="*/ 25 w 30"/>
                  <a:gd name="T9" fmla="*/ 2 h 6"/>
                  <a:gd name="T10" fmla="*/ 0 60000 65536"/>
                  <a:gd name="T11" fmla="*/ 0 60000 65536"/>
                  <a:gd name="T12" fmla="*/ 0 60000 65536"/>
                  <a:gd name="T13" fmla="*/ 0 60000 65536"/>
                  <a:gd name="T14" fmla="*/ 0 60000 65536"/>
                  <a:gd name="T15" fmla="*/ 0 w 30"/>
                  <a:gd name="T16" fmla="*/ 0 h 6"/>
                  <a:gd name="T17" fmla="*/ 30 w 30"/>
                  <a:gd name="T18" fmla="*/ 6 h 6"/>
                </a:gdLst>
                <a:ahLst/>
                <a:cxnLst>
                  <a:cxn ang="T10">
                    <a:pos x="T0" y="T1"/>
                  </a:cxn>
                  <a:cxn ang="T11">
                    <a:pos x="T2" y="T3"/>
                  </a:cxn>
                  <a:cxn ang="T12">
                    <a:pos x="T4" y="T5"/>
                  </a:cxn>
                  <a:cxn ang="T13">
                    <a:pos x="T6" y="T7"/>
                  </a:cxn>
                  <a:cxn ang="T14">
                    <a:pos x="T8" y="T9"/>
                  </a:cxn>
                </a:cxnLst>
                <a:rect l="T15" t="T16" r="T17" b="T18"/>
                <a:pathLst>
                  <a:path w="30" h="6">
                    <a:moveTo>
                      <a:pt x="28" y="2"/>
                    </a:moveTo>
                    <a:lnTo>
                      <a:pt x="0" y="5"/>
                    </a:lnTo>
                    <a:lnTo>
                      <a:pt x="0" y="1"/>
                    </a:lnTo>
                    <a:lnTo>
                      <a:pt x="29" y="0"/>
                    </a:lnTo>
                    <a:lnTo>
                      <a:pt x="28" y="2"/>
                    </a:lnTo>
                  </a:path>
                </a:pathLst>
              </a:custGeom>
              <a:solidFill>
                <a:srgbClr val="823838"/>
              </a:solidFill>
              <a:ln w="9525">
                <a:noFill/>
                <a:round/>
                <a:headEnd/>
                <a:tailEnd/>
              </a:ln>
            </p:spPr>
            <p:txBody>
              <a:bodyPr wrap="none" anchor="ctr"/>
              <a:lstStyle/>
              <a:p>
                <a:endParaRPr lang="en-US"/>
              </a:p>
            </p:txBody>
          </p:sp>
          <p:sp>
            <p:nvSpPr>
              <p:cNvPr id="15208" name="Freeform 107"/>
              <p:cNvSpPr>
                <a:spLocks noChangeArrowheads="1"/>
              </p:cNvSpPr>
              <p:nvPr/>
            </p:nvSpPr>
            <p:spPr bwMode="auto">
              <a:xfrm>
                <a:off x="13620" y="1142"/>
                <a:ext cx="29" cy="6"/>
              </a:xfrm>
              <a:custGeom>
                <a:avLst/>
                <a:gdLst>
                  <a:gd name="T0" fmla="*/ 25 w 30"/>
                  <a:gd name="T1" fmla="*/ 3 h 7"/>
                  <a:gd name="T2" fmla="*/ 0 w 30"/>
                  <a:gd name="T3" fmla="*/ 3 h 7"/>
                  <a:gd name="T4" fmla="*/ 0 w 30"/>
                  <a:gd name="T5" fmla="*/ 2 h 7"/>
                  <a:gd name="T6" fmla="*/ 26 w 30"/>
                  <a:gd name="T7" fmla="*/ 0 h 7"/>
                  <a:gd name="T8" fmla="*/ 25 w 30"/>
                  <a:gd name="T9" fmla="*/ 3 h 7"/>
                  <a:gd name="T10" fmla="*/ 0 60000 65536"/>
                  <a:gd name="T11" fmla="*/ 0 60000 65536"/>
                  <a:gd name="T12" fmla="*/ 0 60000 65536"/>
                  <a:gd name="T13" fmla="*/ 0 60000 65536"/>
                  <a:gd name="T14" fmla="*/ 0 60000 65536"/>
                  <a:gd name="T15" fmla="*/ 0 w 30"/>
                  <a:gd name="T16" fmla="*/ 0 h 7"/>
                  <a:gd name="T17" fmla="*/ 30 w 30"/>
                  <a:gd name="T18" fmla="*/ 7 h 7"/>
                </a:gdLst>
                <a:ahLst/>
                <a:cxnLst>
                  <a:cxn ang="T10">
                    <a:pos x="T0" y="T1"/>
                  </a:cxn>
                  <a:cxn ang="T11">
                    <a:pos x="T2" y="T3"/>
                  </a:cxn>
                  <a:cxn ang="T12">
                    <a:pos x="T4" y="T5"/>
                  </a:cxn>
                  <a:cxn ang="T13">
                    <a:pos x="T6" y="T7"/>
                  </a:cxn>
                  <a:cxn ang="T14">
                    <a:pos x="T8" y="T9"/>
                  </a:cxn>
                </a:cxnLst>
                <a:rect l="T15" t="T16" r="T17" b="T18"/>
                <a:pathLst>
                  <a:path w="30" h="7">
                    <a:moveTo>
                      <a:pt x="28" y="3"/>
                    </a:moveTo>
                    <a:lnTo>
                      <a:pt x="0" y="6"/>
                    </a:lnTo>
                    <a:lnTo>
                      <a:pt x="0" y="2"/>
                    </a:lnTo>
                    <a:lnTo>
                      <a:pt x="29" y="0"/>
                    </a:lnTo>
                    <a:lnTo>
                      <a:pt x="28" y="3"/>
                    </a:lnTo>
                  </a:path>
                </a:pathLst>
              </a:custGeom>
              <a:solidFill>
                <a:srgbClr val="823838"/>
              </a:solidFill>
              <a:ln w="9525">
                <a:noFill/>
                <a:round/>
                <a:headEnd/>
                <a:tailEnd/>
              </a:ln>
            </p:spPr>
            <p:txBody>
              <a:bodyPr wrap="none" anchor="ctr"/>
              <a:lstStyle/>
              <a:p>
                <a:endParaRPr lang="en-US"/>
              </a:p>
            </p:txBody>
          </p:sp>
          <p:sp>
            <p:nvSpPr>
              <p:cNvPr id="15209" name="Freeform 108"/>
              <p:cNvSpPr>
                <a:spLocks noChangeArrowheads="1"/>
              </p:cNvSpPr>
              <p:nvPr/>
            </p:nvSpPr>
            <p:spPr bwMode="auto">
              <a:xfrm>
                <a:off x="13620" y="1148"/>
                <a:ext cx="29" cy="5"/>
              </a:xfrm>
              <a:custGeom>
                <a:avLst/>
                <a:gdLst>
                  <a:gd name="T0" fmla="*/ 25 w 30"/>
                  <a:gd name="T1" fmla="*/ 3 h 6"/>
                  <a:gd name="T2" fmla="*/ 0 w 30"/>
                  <a:gd name="T3" fmla="*/ 3 h 6"/>
                  <a:gd name="T4" fmla="*/ 0 w 30"/>
                  <a:gd name="T5" fmla="*/ 2 h 6"/>
                  <a:gd name="T6" fmla="*/ 26 w 30"/>
                  <a:gd name="T7" fmla="*/ 0 h 6"/>
                  <a:gd name="T8" fmla="*/ 25 w 30"/>
                  <a:gd name="T9" fmla="*/ 3 h 6"/>
                  <a:gd name="T10" fmla="*/ 0 60000 65536"/>
                  <a:gd name="T11" fmla="*/ 0 60000 65536"/>
                  <a:gd name="T12" fmla="*/ 0 60000 65536"/>
                  <a:gd name="T13" fmla="*/ 0 60000 65536"/>
                  <a:gd name="T14" fmla="*/ 0 60000 65536"/>
                  <a:gd name="T15" fmla="*/ 0 w 30"/>
                  <a:gd name="T16" fmla="*/ 0 h 6"/>
                  <a:gd name="T17" fmla="*/ 30 w 30"/>
                  <a:gd name="T18" fmla="*/ 6 h 6"/>
                </a:gdLst>
                <a:ahLst/>
                <a:cxnLst>
                  <a:cxn ang="T10">
                    <a:pos x="T0" y="T1"/>
                  </a:cxn>
                  <a:cxn ang="T11">
                    <a:pos x="T2" y="T3"/>
                  </a:cxn>
                  <a:cxn ang="T12">
                    <a:pos x="T4" y="T5"/>
                  </a:cxn>
                  <a:cxn ang="T13">
                    <a:pos x="T6" y="T7"/>
                  </a:cxn>
                  <a:cxn ang="T14">
                    <a:pos x="T8" y="T9"/>
                  </a:cxn>
                </a:cxnLst>
                <a:rect l="T15" t="T16" r="T17" b="T18"/>
                <a:pathLst>
                  <a:path w="30" h="6">
                    <a:moveTo>
                      <a:pt x="28" y="3"/>
                    </a:moveTo>
                    <a:lnTo>
                      <a:pt x="0" y="5"/>
                    </a:lnTo>
                    <a:lnTo>
                      <a:pt x="0" y="2"/>
                    </a:lnTo>
                    <a:lnTo>
                      <a:pt x="29" y="0"/>
                    </a:lnTo>
                    <a:lnTo>
                      <a:pt x="28" y="3"/>
                    </a:lnTo>
                  </a:path>
                </a:pathLst>
              </a:custGeom>
              <a:solidFill>
                <a:srgbClr val="823838"/>
              </a:solidFill>
              <a:ln w="9525">
                <a:noFill/>
                <a:round/>
                <a:headEnd/>
                <a:tailEnd/>
              </a:ln>
            </p:spPr>
            <p:txBody>
              <a:bodyPr wrap="none" anchor="ctr"/>
              <a:lstStyle/>
              <a:p>
                <a:endParaRPr lang="en-US"/>
              </a:p>
            </p:txBody>
          </p:sp>
          <p:sp>
            <p:nvSpPr>
              <p:cNvPr id="15210" name="Freeform 109"/>
              <p:cNvSpPr>
                <a:spLocks noChangeArrowheads="1"/>
              </p:cNvSpPr>
              <p:nvPr/>
            </p:nvSpPr>
            <p:spPr bwMode="auto">
              <a:xfrm>
                <a:off x="13618" y="1117"/>
                <a:ext cx="30" cy="8"/>
              </a:xfrm>
              <a:custGeom>
                <a:avLst/>
                <a:gdLst>
                  <a:gd name="T0" fmla="*/ 24 w 31"/>
                  <a:gd name="T1" fmla="*/ 4 h 9"/>
                  <a:gd name="T2" fmla="*/ 0 w 31"/>
                  <a:gd name="T3" fmla="*/ 5 h 9"/>
                  <a:gd name="T4" fmla="*/ 0 w 31"/>
                  <a:gd name="T5" fmla="*/ 3 h 9"/>
                  <a:gd name="T6" fmla="*/ 27 w 31"/>
                  <a:gd name="T7" fmla="*/ 0 h 9"/>
                  <a:gd name="T8" fmla="*/ 24 w 31"/>
                  <a:gd name="T9" fmla="*/ 4 h 9"/>
                  <a:gd name="T10" fmla="*/ 0 60000 65536"/>
                  <a:gd name="T11" fmla="*/ 0 60000 65536"/>
                  <a:gd name="T12" fmla="*/ 0 60000 65536"/>
                  <a:gd name="T13" fmla="*/ 0 60000 65536"/>
                  <a:gd name="T14" fmla="*/ 0 60000 65536"/>
                  <a:gd name="T15" fmla="*/ 0 w 31"/>
                  <a:gd name="T16" fmla="*/ 0 h 9"/>
                  <a:gd name="T17" fmla="*/ 31 w 31"/>
                  <a:gd name="T18" fmla="*/ 9 h 9"/>
                </a:gdLst>
                <a:ahLst/>
                <a:cxnLst>
                  <a:cxn ang="T10">
                    <a:pos x="T0" y="T1"/>
                  </a:cxn>
                  <a:cxn ang="T11">
                    <a:pos x="T2" y="T3"/>
                  </a:cxn>
                  <a:cxn ang="T12">
                    <a:pos x="T4" y="T5"/>
                  </a:cxn>
                  <a:cxn ang="T13">
                    <a:pos x="T6" y="T7"/>
                  </a:cxn>
                  <a:cxn ang="T14">
                    <a:pos x="T8" y="T9"/>
                  </a:cxn>
                </a:cxnLst>
                <a:rect l="T15" t="T16" r="T17" b="T18"/>
                <a:pathLst>
                  <a:path w="31" h="9">
                    <a:moveTo>
                      <a:pt x="27" y="5"/>
                    </a:moveTo>
                    <a:lnTo>
                      <a:pt x="0" y="8"/>
                    </a:lnTo>
                    <a:lnTo>
                      <a:pt x="0" y="3"/>
                    </a:lnTo>
                    <a:lnTo>
                      <a:pt x="30" y="0"/>
                    </a:lnTo>
                    <a:lnTo>
                      <a:pt x="27" y="5"/>
                    </a:lnTo>
                  </a:path>
                </a:pathLst>
              </a:custGeom>
              <a:solidFill>
                <a:srgbClr val="823838"/>
              </a:solidFill>
              <a:ln w="9525">
                <a:noFill/>
                <a:round/>
                <a:headEnd/>
                <a:tailEnd/>
              </a:ln>
            </p:spPr>
            <p:txBody>
              <a:bodyPr wrap="none" anchor="ctr"/>
              <a:lstStyle/>
              <a:p>
                <a:endParaRPr lang="en-US"/>
              </a:p>
            </p:txBody>
          </p:sp>
          <p:sp>
            <p:nvSpPr>
              <p:cNvPr id="15211" name="Freeform 110"/>
              <p:cNvSpPr>
                <a:spLocks noChangeArrowheads="1"/>
              </p:cNvSpPr>
              <p:nvPr/>
            </p:nvSpPr>
            <p:spPr bwMode="auto">
              <a:xfrm>
                <a:off x="13620" y="981"/>
                <a:ext cx="25" cy="64"/>
              </a:xfrm>
              <a:custGeom>
                <a:avLst/>
                <a:gdLst>
                  <a:gd name="T0" fmla="*/ 22 w 26"/>
                  <a:gd name="T1" fmla="*/ 0 h 65"/>
                  <a:gd name="T2" fmla="*/ 20 w 26"/>
                  <a:gd name="T3" fmla="*/ 61 h 65"/>
                  <a:gd name="T4" fmla="*/ 18 w 26"/>
                  <a:gd name="T5" fmla="*/ 61 h 65"/>
                  <a:gd name="T6" fmla="*/ 15 w 26"/>
                  <a:gd name="T7" fmla="*/ 57 h 65"/>
                  <a:gd name="T8" fmla="*/ 13 w 26"/>
                  <a:gd name="T9" fmla="*/ 53 h 65"/>
                  <a:gd name="T10" fmla="*/ 9 w 26"/>
                  <a:gd name="T11" fmla="*/ 48 h 65"/>
                  <a:gd name="T12" fmla="*/ 5 w 26"/>
                  <a:gd name="T13" fmla="*/ 42 h 65"/>
                  <a:gd name="T14" fmla="*/ 2 w 26"/>
                  <a:gd name="T15" fmla="*/ 35 h 65"/>
                  <a:gd name="T16" fmla="*/ 0 w 26"/>
                  <a:gd name="T17" fmla="*/ 32 h 65"/>
                  <a:gd name="T18" fmla="*/ 0 w 26"/>
                  <a:gd name="T19" fmla="*/ 29 h 65"/>
                  <a:gd name="T20" fmla="*/ 2 w 26"/>
                  <a:gd name="T21" fmla="*/ 21 h 65"/>
                  <a:gd name="T22" fmla="*/ 5 w 26"/>
                  <a:gd name="T23" fmla="*/ 14 h 65"/>
                  <a:gd name="T24" fmla="*/ 9 w 26"/>
                  <a:gd name="T25" fmla="*/ 9 h 65"/>
                  <a:gd name="T26" fmla="*/ 13 w 26"/>
                  <a:gd name="T27" fmla="*/ 5 h 65"/>
                  <a:gd name="T28" fmla="*/ 15 w 26"/>
                  <a:gd name="T29" fmla="*/ 2 h 65"/>
                  <a:gd name="T30" fmla="*/ 18 w 26"/>
                  <a:gd name="T31" fmla="*/ 0 h 65"/>
                  <a:gd name="T32" fmla="*/ 20 w 26"/>
                  <a:gd name="T33" fmla="*/ 0 h 65"/>
                  <a:gd name="T34" fmla="*/ 22 w 26"/>
                  <a:gd name="T35" fmla="*/ 0 h 6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6"/>
                  <a:gd name="T55" fmla="*/ 0 h 65"/>
                  <a:gd name="T56" fmla="*/ 26 w 26"/>
                  <a:gd name="T57" fmla="*/ 65 h 6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6" h="65">
                    <a:moveTo>
                      <a:pt x="25" y="0"/>
                    </a:moveTo>
                    <a:lnTo>
                      <a:pt x="23" y="64"/>
                    </a:lnTo>
                    <a:lnTo>
                      <a:pt x="21" y="64"/>
                    </a:lnTo>
                    <a:lnTo>
                      <a:pt x="18" y="60"/>
                    </a:lnTo>
                    <a:lnTo>
                      <a:pt x="14" y="56"/>
                    </a:lnTo>
                    <a:lnTo>
                      <a:pt x="9" y="51"/>
                    </a:lnTo>
                    <a:lnTo>
                      <a:pt x="5" y="45"/>
                    </a:lnTo>
                    <a:lnTo>
                      <a:pt x="2" y="38"/>
                    </a:lnTo>
                    <a:lnTo>
                      <a:pt x="0" y="34"/>
                    </a:lnTo>
                    <a:lnTo>
                      <a:pt x="0" y="29"/>
                    </a:lnTo>
                    <a:lnTo>
                      <a:pt x="2" y="21"/>
                    </a:lnTo>
                    <a:lnTo>
                      <a:pt x="5" y="14"/>
                    </a:lnTo>
                    <a:lnTo>
                      <a:pt x="9" y="9"/>
                    </a:lnTo>
                    <a:lnTo>
                      <a:pt x="14" y="5"/>
                    </a:lnTo>
                    <a:lnTo>
                      <a:pt x="18" y="2"/>
                    </a:lnTo>
                    <a:lnTo>
                      <a:pt x="21" y="0"/>
                    </a:lnTo>
                    <a:lnTo>
                      <a:pt x="23" y="0"/>
                    </a:lnTo>
                    <a:lnTo>
                      <a:pt x="25" y="0"/>
                    </a:lnTo>
                  </a:path>
                </a:pathLst>
              </a:custGeom>
              <a:solidFill>
                <a:srgbClr val="823838"/>
              </a:solidFill>
              <a:ln w="9525">
                <a:noFill/>
                <a:round/>
                <a:headEnd/>
                <a:tailEnd/>
              </a:ln>
            </p:spPr>
            <p:txBody>
              <a:bodyPr wrap="none" anchor="ctr"/>
              <a:lstStyle/>
              <a:p>
                <a:endParaRPr lang="en-US"/>
              </a:p>
            </p:txBody>
          </p:sp>
          <p:sp>
            <p:nvSpPr>
              <p:cNvPr id="15212" name="Freeform 111"/>
              <p:cNvSpPr>
                <a:spLocks noChangeArrowheads="1"/>
              </p:cNvSpPr>
              <p:nvPr/>
            </p:nvSpPr>
            <p:spPr bwMode="auto">
              <a:xfrm>
                <a:off x="13573" y="960"/>
                <a:ext cx="4" cy="18"/>
              </a:xfrm>
              <a:custGeom>
                <a:avLst/>
                <a:gdLst>
                  <a:gd name="T0" fmla="*/ 2 w 5"/>
                  <a:gd name="T1" fmla="*/ 15 h 19"/>
                  <a:gd name="T2" fmla="*/ 2 w 5"/>
                  <a:gd name="T3" fmla="*/ 0 h 19"/>
                  <a:gd name="T4" fmla="*/ 0 w 5"/>
                  <a:gd name="T5" fmla="*/ 0 h 19"/>
                  <a:gd name="T6" fmla="*/ 0 w 5"/>
                  <a:gd name="T7" fmla="*/ 15 h 19"/>
                  <a:gd name="T8" fmla="*/ 2 w 5"/>
                  <a:gd name="T9" fmla="*/ 15 h 19"/>
                  <a:gd name="T10" fmla="*/ 0 60000 65536"/>
                  <a:gd name="T11" fmla="*/ 0 60000 65536"/>
                  <a:gd name="T12" fmla="*/ 0 60000 65536"/>
                  <a:gd name="T13" fmla="*/ 0 60000 65536"/>
                  <a:gd name="T14" fmla="*/ 0 60000 65536"/>
                  <a:gd name="T15" fmla="*/ 0 w 5"/>
                  <a:gd name="T16" fmla="*/ 0 h 19"/>
                  <a:gd name="T17" fmla="*/ 5 w 5"/>
                  <a:gd name="T18" fmla="*/ 19 h 19"/>
                </a:gdLst>
                <a:ahLst/>
                <a:cxnLst>
                  <a:cxn ang="T10">
                    <a:pos x="T0" y="T1"/>
                  </a:cxn>
                  <a:cxn ang="T11">
                    <a:pos x="T2" y="T3"/>
                  </a:cxn>
                  <a:cxn ang="T12">
                    <a:pos x="T4" y="T5"/>
                  </a:cxn>
                  <a:cxn ang="T13">
                    <a:pos x="T6" y="T7"/>
                  </a:cxn>
                  <a:cxn ang="T14">
                    <a:pos x="T8" y="T9"/>
                  </a:cxn>
                </a:cxnLst>
                <a:rect l="T15" t="T16" r="T17" b="T18"/>
                <a:pathLst>
                  <a:path w="5" h="19">
                    <a:moveTo>
                      <a:pt x="4" y="18"/>
                    </a:moveTo>
                    <a:lnTo>
                      <a:pt x="4" y="0"/>
                    </a:lnTo>
                    <a:lnTo>
                      <a:pt x="0" y="0"/>
                    </a:lnTo>
                    <a:lnTo>
                      <a:pt x="0" y="18"/>
                    </a:lnTo>
                    <a:lnTo>
                      <a:pt x="4" y="18"/>
                    </a:lnTo>
                  </a:path>
                </a:pathLst>
              </a:custGeom>
              <a:solidFill>
                <a:srgbClr val="823838"/>
              </a:solidFill>
              <a:ln w="9525">
                <a:noFill/>
                <a:round/>
                <a:headEnd/>
                <a:tailEnd/>
              </a:ln>
            </p:spPr>
            <p:txBody>
              <a:bodyPr wrap="none" anchor="ctr"/>
              <a:lstStyle/>
              <a:p>
                <a:endParaRPr lang="en-US"/>
              </a:p>
            </p:txBody>
          </p:sp>
          <p:sp>
            <p:nvSpPr>
              <p:cNvPr id="15213" name="Freeform 112"/>
              <p:cNvSpPr>
                <a:spLocks noChangeArrowheads="1"/>
              </p:cNvSpPr>
              <p:nvPr/>
            </p:nvSpPr>
            <p:spPr bwMode="auto">
              <a:xfrm>
                <a:off x="13583" y="960"/>
                <a:ext cx="5" cy="17"/>
              </a:xfrm>
              <a:custGeom>
                <a:avLst/>
                <a:gdLst>
                  <a:gd name="T0" fmla="*/ 3 w 6"/>
                  <a:gd name="T1" fmla="*/ 14 h 18"/>
                  <a:gd name="T2" fmla="*/ 3 w 6"/>
                  <a:gd name="T3" fmla="*/ 0 h 18"/>
                  <a:gd name="T4" fmla="*/ 0 w 6"/>
                  <a:gd name="T5" fmla="*/ 0 h 18"/>
                  <a:gd name="T6" fmla="*/ 0 w 6"/>
                  <a:gd name="T7" fmla="*/ 14 h 18"/>
                  <a:gd name="T8" fmla="*/ 3 w 6"/>
                  <a:gd name="T9" fmla="*/ 14 h 18"/>
                  <a:gd name="T10" fmla="*/ 0 60000 65536"/>
                  <a:gd name="T11" fmla="*/ 0 60000 65536"/>
                  <a:gd name="T12" fmla="*/ 0 60000 65536"/>
                  <a:gd name="T13" fmla="*/ 0 60000 65536"/>
                  <a:gd name="T14" fmla="*/ 0 60000 65536"/>
                  <a:gd name="T15" fmla="*/ 0 w 6"/>
                  <a:gd name="T16" fmla="*/ 0 h 18"/>
                  <a:gd name="T17" fmla="*/ 6 w 6"/>
                  <a:gd name="T18" fmla="*/ 18 h 18"/>
                </a:gdLst>
                <a:ahLst/>
                <a:cxnLst>
                  <a:cxn ang="T10">
                    <a:pos x="T0" y="T1"/>
                  </a:cxn>
                  <a:cxn ang="T11">
                    <a:pos x="T2" y="T3"/>
                  </a:cxn>
                  <a:cxn ang="T12">
                    <a:pos x="T4" y="T5"/>
                  </a:cxn>
                  <a:cxn ang="T13">
                    <a:pos x="T6" y="T7"/>
                  </a:cxn>
                  <a:cxn ang="T14">
                    <a:pos x="T8" y="T9"/>
                  </a:cxn>
                </a:cxnLst>
                <a:rect l="T15" t="T16" r="T17" b="T18"/>
                <a:pathLst>
                  <a:path w="6" h="18">
                    <a:moveTo>
                      <a:pt x="5" y="17"/>
                    </a:moveTo>
                    <a:lnTo>
                      <a:pt x="5" y="0"/>
                    </a:lnTo>
                    <a:lnTo>
                      <a:pt x="0" y="0"/>
                    </a:lnTo>
                    <a:lnTo>
                      <a:pt x="0" y="17"/>
                    </a:lnTo>
                    <a:lnTo>
                      <a:pt x="5" y="17"/>
                    </a:lnTo>
                  </a:path>
                </a:pathLst>
              </a:custGeom>
              <a:solidFill>
                <a:srgbClr val="823838"/>
              </a:solidFill>
              <a:ln w="9525">
                <a:noFill/>
                <a:round/>
                <a:headEnd/>
                <a:tailEnd/>
              </a:ln>
            </p:spPr>
            <p:txBody>
              <a:bodyPr wrap="none" anchor="ctr"/>
              <a:lstStyle/>
              <a:p>
                <a:endParaRPr lang="en-US"/>
              </a:p>
            </p:txBody>
          </p:sp>
          <p:sp>
            <p:nvSpPr>
              <p:cNvPr id="15214" name="Freeform 113"/>
              <p:cNvSpPr>
                <a:spLocks noChangeArrowheads="1"/>
              </p:cNvSpPr>
              <p:nvPr/>
            </p:nvSpPr>
            <p:spPr bwMode="auto">
              <a:xfrm>
                <a:off x="13592" y="960"/>
                <a:ext cx="4" cy="17"/>
              </a:xfrm>
              <a:custGeom>
                <a:avLst/>
                <a:gdLst>
                  <a:gd name="T0" fmla="*/ 2 w 5"/>
                  <a:gd name="T1" fmla="*/ 14 h 18"/>
                  <a:gd name="T2" fmla="*/ 2 w 5"/>
                  <a:gd name="T3" fmla="*/ 0 h 18"/>
                  <a:gd name="T4" fmla="*/ 0 w 5"/>
                  <a:gd name="T5" fmla="*/ 0 h 18"/>
                  <a:gd name="T6" fmla="*/ 0 w 5"/>
                  <a:gd name="T7" fmla="*/ 14 h 18"/>
                  <a:gd name="T8" fmla="*/ 2 w 5"/>
                  <a:gd name="T9" fmla="*/ 14 h 18"/>
                  <a:gd name="T10" fmla="*/ 0 60000 65536"/>
                  <a:gd name="T11" fmla="*/ 0 60000 65536"/>
                  <a:gd name="T12" fmla="*/ 0 60000 65536"/>
                  <a:gd name="T13" fmla="*/ 0 60000 65536"/>
                  <a:gd name="T14" fmla="*/ 0 60000 65536"/>
                  <a:gd name="T15" fmla="*/ 0 w 5"/>
                  <a:gd name="T16" fmla="*/ 0 h 18"/>
                  <a:gd name="T17" fmla="*/ 5 w 5"/>
                  <a:gd name="T18" fmla="*/ 18 h 18"/>
                </a:gdLst>
                <a:ahLst/>
                <a:cxnLst>
                  <a:cxn ang="T10">
                    <a:pos x="T0" y="T1"/>
                  </a:cxn>
                  <a:cxn ang="T11">
                    <a:pos x="T2" y="T3"/>
                  </a:cxn>
                  <a:cxn ang="T12">
                    <a:pos x="T4" y="T5"/>
                  </a:cxn>
                  <a:cxn ang="T13">
                    <a:pos x="T6" y="T7"/>
                  </a:cxn>
                  <a:cxn ang="T14">
                    <a:pos x="T8" y="T9"/>
                  </a:cxn>
                </a:cxnLst>
                <a:rect l="T15" t="T16" r="T17" b="T18"/>
                <a:pathLst>
                  <a:path w="5" h="18">
                    <a:moveTo>
                      <a:pt x="4" y="17"/>
                    </a:moveTo>
                    <a:lnTo>
                      <a:pt x="4" y="0"/>
                    </a:lnTo>
                    <a:lnTo>
                      <a:pt x="0" y="0"/>
                    </a:lnTo>
                    <a:lnTo>
                      <a:pt x="0" y="17"/>
                    </a:lnTo>
                    <a:lnTo>
                      <a:pt x="4" y="17"/>
                    </a:lnTo>
                  </a:path>
                </a:pathLst>
              </a:custGeom>
              <a:solidFill>
                <a:srgbClr val="823838"/>
              </a:solidFill>
              <a:ln w="9525">
                <a:noFill/>
                <a:round/>
                <a:headEnd/>
                <a:tailEnd/>
              </a:ln>
            </p:spPr>
            <p:txBody>
              <a:bodyPr wrap="none" anchor="ctr"/>
              <a:lstStyle/>
              <a:p>
                <a:endParaRPr lang="en-US"/>
              </a:p>
            </p:txBody>
          </p:sp>
          <p:sp>
            <p:nvSpPr>
              <p:cNvPr id="15215" name="Freeform 114"/>
              <p:cNvSpPr>
                <a:spLocks noChangeArrowheads="1"/>
              </p:cNvSpPr>
              <p:nvPr/>
            </p:nvSpPr>
            <p:spPr bwMode="auto">
              <a:xfrm>
                <a:off x="13671" y="1005"/>
                <a:ext cx="26" cy="16"/>
              </a:xfrm>
              <a:custGeom>
                <a:avLst/>
                <a:gdLst>
                  <a:gd name="T0" fmla="*/ 3 w 27"/>
                  <a:gd name="T1" fmla="*/ 13 h 17"/>
                  <a:gd name="T2" fmla="*/ 23 w 27"/>
                  <a:gd name="T3" fmla="*/ 2 h 17"/>
                  <a:gd name="T4" fmla="*/ 20 w 27"/>
                  <a:gd name="T5" fmla="*/ 0 h 17"/>
                  <a:gd name="T6" fmla="*/ 0 w 27"/>
                  <a:gd name="T7" fmla="*/ 10 h 17"/>
                  <a:gd name="T8" fmla="*/ 3 w 27"/>
                  <a:gd name="T9" fmla="*/ 13 h 17"/>
                  <a:gd name="T10" fmla="*/ 0 60000 65536"/>
                  <a:gd name="T11" fmla="*/ 0 60000 65536"/>
                  <a:gd name="T12" fmla="*/ 0 60000 65536"/>
                  <a:gd name="T13" fmla="*/ 0 60000 65536"/>
                  <a:gd name="T14" fmla="*/ 0 60000 65536"/>
                  <a:gd name="T15" fmla="*/ 0 w 27"/>
                  <a:gd name="T16" fmla="*/ 0 h 17"/>
                  <a:gd name="T17" fmla="*/ 27 w 27"/>
                  <a:gd name="T18" fmla="*/ 17 h 17"/>
                </a:gdLst>
                <a:ahLst/>
                <a:cxnLst>
                  <a:cxn ang="T10">
                    <a:pos x="T0" y="T1"/>
                  </a:cxn>
                  <a:cxn ang="T11">
                    <a:pos x="T2" y="T3"/>
                  </a:cxn>
                  <a:cxn ang="T12">
                    <a:pos x="T4" y="T5"/>
                  </a:cxn>
                  <a:cxn ang="T13">
                    <a:pos x="T6" y="T7"/>
                  </a:cxn>
                  <a:cxn ang="T14">
                    <a:pos x="T8" y="T9"/>
                  </a:cxn>
                </a:cxnLst>
                <a:rect l="T15" t="T16" r="T17" b="T18"/>
                <a:pathLst>
                  <a:path w="27" h="17">
                    <a:moveTo>
                      <a:pt x="3" y="16"/>
                    </a:moveTo>
                    <a:lnTo>
                      <a:pt x="26" y="2"/>
                    </a:lnTo>
                    <a:lnTo>
                      <a:pt x="23" y="0"/>
                    </a:lnTo>
                    <a:lnTo>
                      <a:pt x="0" y="13"/>
                    </a:lnTo>
                    <a:lnTo>
                      <a:pt x="3" y="16"/>
                    </a:lnTo>
                  </a:path>
                </a:pathLst>
              </a:custGeom>
              <a:solidFill>
                <a:srgbClr val="823838"/>
              </a:solidFill>
              <a:ln w="9525">
                <a:noFill/>
                <a:round/>
                <a:headEnd/>
                <a:tailEnd/>
              </a:ln>
            </p:spPr>
            <p:txBody>
              <a:bodyPr wrap="none" anchor="ctr"/>
              <a:lstStyle/>
              <a:p>
                <a:endParaRPr lang="en-US"/>
              </a:p>
            </p:txBody>
          </p:sp>
          <p:sp>
            <p:nvSpPr>
              <p:cNvPr id="15216" name="Freeform 115"/>
              <p:cNvSpPr>
                <a:spLocks noChangeArrowheads="1"/>
              </p:cNvSpPr>
              <p:nvPr/>
            </p:nvSpPr>
            <p:spPr bwMode="auto">
              <a:xfrm>
                <a:off x="13675" y="1009"/>
                <a:ext cx="26" cy="15"/>
              </a:xfrm>
              <a:custGeom>
                <a:avLst/>
                <a:gdLst>
                  <a:gd name="T0" fmla="*/ 3 w 27"/>
                  <a:gd name="T1" fmla="*/ 12 h 16"/>
                  <a:gd name="T2" fmla="*/ 23 w 27"/>
                  <a:gd name="T3" fmla="*/ 1 h 16"/>
                  <a:gd name="T4" fmla="*/ 21 w 27"/>
                  <a:gd name="T5" fmla="*/ 0 h 16"/>
                  <a:gd name="T6" fmla="*/ 0 w 27"/>
                  <a:gd name="T7" fmla="*/ 11 h 16"/>
                  <a:gd name="T8" fmla="*/ 3 w 27"/>
                  <a:gd name="T9" fmla="*/ 12 h 16"/>
                  <a:gd name="T10" fmla="*/ 0 60000 65536"/>
                  <a:gd name="T11" fmla="*/ 0 60000 65536"/>
                  <a:gd name="T12" fmla="*/ 0 60000 65536"/>
                  <a:gd name="T13" fmla="*/ 0 60000 65536"/>
                  <a:gd name="T14" fmla="*/ 0 60000 65536"/>
                  <a:gd name="T15" fmla="*/ 0 w 27"/>
                  <a:gd name="T16" fmla="*/ 0 h 16"/>
                  <a:gd name="T17" fmla="*/ 27 w 27"/>
                  <a:gd name="T18" fmla="*/ 16 h 16"/>
                </a:gdLst>
                <a:ahLst/>
                <a:cxnLst>
                  <a:cxn ang="T10">
                    <a:pos x="T0" y="T1"/>
                  </a:cxn>
                  <a:cxn ang="T11">
                    <a:pos x="T2" y="T3"/>
                  </a:cxn>
                  <a:cxn ang="T12">
                    <a:pos x="T4" y="T5"/>
                  </a:cxn>
                  <a:cxn ang="T13">
                    <a:pos x="T6" y="T7"/>
                  </a:cxn>
                  <a:cxn ang="T14">
                    <a:pos x="T8" y="T9"/>
                  </a:cxn>
                </a:cxnLst>
                <a:rect l="T15" t="T16" r="T17" b="T18"/>
                <a:pathLst>
                  <a:path w="27" h="16">
                    <a:moveTo>
                      <a:pt x="3" y="15"/>
                    </a:moveTo>
                    <a:lnTo>
                      <a:pt x="26" y="1"/>
                    </a:lnTo>
                    <a:lnTo>
                      <a:pt x="24" y="0"/>
                    </a:lnTo>
                    <a:lnTo>
                      <a:pt x="0" y="14"/>
                    </a:lnTo>
                    <a:lnTo>
                      <a:pt x="3" y="15"/>
                    </a:lnTo>
                  </a:path>
                </a:pathLst>
              </a:custGeom>
              <a:solidFill>
                <a:srgbClr val="823838"/>
              </a:solidFill>
              <a:ln w="9525">
                <a:noFill/>
                <a:round/>
                <a:headEnd/>
                <a:tailEnd/>
              </a:ln>
            </p:spPr>
            <p:txBody>
              <a:bodyPr wrap="none" anchor="ctr"/>
              <a:lstStyle/>
              <a:p>
                <a:endParaRPr lang="en-US"/>
              </a:p>
            </p:txBody>
          </p:sp>
          <p:sp>
            <p:nvSpPr>
              <p:cNvPr id="15217" name="Freeform 116"/>
              <p:cNvSpPr>
                <a:spLocks noChangeArrowheads="1"/>
              </p:cNvSpPr>
              <p:nvPr/>
            </p:nvSpPr>
            <p:spPr bwMode="auto">
              <a:xfrm>
                <a:off x="13678" y="1014"/>
                <a:ext cx="26" cy="18"/>
              </a:xfrm>
              <a:custGeom>
                <a:avLst/>
                <a:gdLst>
                  <a:gd name="T0" fmla="*/ 2 w 27"/>
                  <a:gd name="T1" fmla="*/ 15 h 19"/>
                  <a:gd name="T2" fmla="*/ 23 w 27"/>
                  <a:gd name="T3" fmla="*/ 2 h 19"/>
                  <a:gd name="T4" fmla="*/ 23 w 27"/>
                  <a:gd name="T5" fmla="*/ 0 h 19"/>
                  <a:gd name="T6" fmla="*/ 0 w 27"/>
                  <a:gd name="T7" fmla="*/ 12 h 19"/>
                  <a:gd name="T8" fmla="*/ 2 w 27"/>
                  <a:gd name="T9" fmla="*/ 15 h 19"/>
                  <a:gd name="T10" fmla="*/ 0 60000 65536"/>
                  <a:gd name="T11" fmla="*/ 0 60000 65536"/>
                  <a:gd name="T12" fmla="*/ 0 60000 65536"/>
                  <a:gd name="T13" fmla="*/ 0 60000 65536"/>
                  <a:gd name="T14" fmla="*/ 0 60000 65536"/>
                  <a:gd name="T15" fmla="*/ 0 w 27"/>
                  <a:gd name="T16" fmla="*/ 0 h 19"/>
                  <a:gd name="T17" fmla="*/ 27 w 27"/>
                  <a:gd name="T18" fmla="*/ 19 h 19"/>
                </a:gdLst>
                <a:ahLst/>
                <a:cxnLst>
                  <a:cxn ang="T10">
                    <a:pos x="T0" y="T1"/>
                  </a:cxn>
                  <a:cxn ang="T11">
                    <a:pos x="T2" y="T3"/>
                  </a:cxn>
                  <a:cxn ang="T12">
                    <a:pos x="T4" y="T5"/>
                  </a:cxn>
                  <a:cxn ang="T13">
                    <a:pos x="T6" y="T7"/>
                  </a:cxn>
                  <a:cxn ang="T14">
                    <a:pos x="T8" y="T9"/>
                  </a:cxn>
                </a:cxnLst>
                <a:rect l="T15" t="T16" r="T17" b="T18"/>
                <a:pathLst>
                  <a:path w="27" h="19">
                    <a:moveTo>
                      <a:pt x="2" y="18"/>
                    </a:moveTo>
                    <a:lnTo>
                      <a:pt x="26" y="2"/>
                    </a:lnTo>
                    <a:lnTo>
                      <a:pt x="26" y="0"/>
                    </a:lnTo>
                    <a:lnTo>
                      <a:pt x="0" y="15"/>
                    </a:lnTo>
                    <a:lnTo>
                      <a:pt x="2" y="18"/>
                    </a:lnTo>
                  </a:path>
                </a:pathLst>
              </a:custGeom>
              <a:solidFill>
                <a:srgbClr val="823838"/>
              </a:solidFill>
              <a:ln w="9525">
                <a:noFill/>
                <a:round/>
                <a:headEnd/>
                <a:tailEnd/>
              </a:ln>
            </p:spPr>
            <p:txBody>
              <a:bodyPr wrap="none" anchor="ctr"/>
              <a:lstStyle/>
              <a:p>
                <a:endParaRPr lang="en-US"/>
              </a:p>
            </p:txBody>
          </p:sp>
          <p:sp>
            <p:nvSpPr>
              <p:cNvPr id="15218" name="Freeform 117"/>
              <p:cNvSpPr>
                <a:spLocks noChangeArrowheads="1"/>
              </p:cNvSpPr>
              <p:nvPr/>
            </p:nvSpPr>
            <p:spPr bwMode="auto">
              <a:xfrm>
                <a:off x="12394" y="880"/>
                <a:ext cx="221" cy="293"/>
              </a:xfrm>
              <a:custGeom>
                <a:avLst/>
                <a:gdLst>
                  <a:gd name="T0" fmla="*/ 57 w 222"/>
                  <a:gd name="T1" fmla="*/ 1 h 294"/>
                  <a:gd name="T2" fmla="*/ 68 w 222"/>
                  <a:gd name="T3" fmla="*/ 0 h 294"/>
                  <a:gd name="T4" fmla="*/ 82 w 222"/>
                  <a:gd name="T5" fmla="*/ 1 h 294"/>
                  <a:gd name="T6" fmla="*/ 94 w 222"/>
                  <a:gd name="T7" fmla="*/ 8 h 294"/>
                  <a:gd name="T8" fmla="*/ 108 w 222"/>
                  <a:gd name="T9" fmla="*/ 21 h 294"/>
                  <a:gd name="T10" fmla="*/ 110 w 222"/>
                  <a:gd name="T11" fmla="*/ 31 h 294"/>
                  <a:gd name="T12" fmla="*/ 108 w 222"/>
                  <a:gd name="T13" fmla="*/ 40 h 294"/>
                  <a:gd name="T14" fmla="*/ 101 w 222"/>
                  <a:gd name="T15" fmla="*/ 48 h 294"/>
                  <a:gd name="T16" fmla="*/ 98 w 222"/>
                  <a:gd name="T17" fmla="*/ 56 h 294"/>
                  <a:gd name="T18" fmla="*/ 101 w 222"/>
                  <a:gd name="T19" fmla="*/ 62 h 294"/>
                  <a:gd name="T20" fmla="*/ 111 w 222"/>
                  <a:gd name="T21" fmla="*/ 66 h 294"/>
                  <a:gd name="T22" fmla="*/ 130 w 222"/>
                  <a:gd name="T23" fmla="*/ 66 h 294"/>
                  <a:gd name="T24" fmla="*/ 151 w 222"/>
                  <a:gd name="T25" fmla="*/ 63 h 294"/>
                  <a:gd name="T26" fmla="*/ 177 w 222"/>
                  <a:gd name="T27" fmla="*/ 62 h 294"/>
                  <a:gd name="T28" fmla="*/ 200 w 222"/>
                  <a:gd name="T29" fmla="*/ 64 h 294"/>
                  <a:gd name="T30" fmla="*/ 204 w 222"/>
                  <a:gd name="T31" fmla="*/ 77 h 294"/>
                  <a:gd name="T32" fmla="*/ 198 w 222"/>
                  <a:gd name="T33" fmla="*/ 85 h 294"/>
                  <a:gd name="T34" fmla="*/ 184 w 222"/>
                  <a:gd name="T35" fmla="*/ 86 h 294"/>
                  <a:gd name="T36" fmla="*/ 163 w 222"/>
                  <a:gd name="T37" fmla="*/ 88 h 294"/>
                  <a:gd name="T38" fmla="*/ 135 w 222"/>
                  <a:gd name="T39" fmla="*/ 86 h 294"/>
                  <a:gd name="T40" fmla="*/ 128 w 222"/>
                  <a:gd name="T41" fmla="*/ 99 h 294"/>
                  <a:gd name="T42" fmla="*/ 128 w 222"/>
                  <a:gd name="T43" fmla="*/ 112 h 294"/>
                  <a:gd name="T44" fmla="*/ 136 w 222"/>
                  <a:gd name="T45" fmla="*/ 134 h 294"/>
                  <a:gd name="T46" fmla="*/ 163 w 222"/>
                  <a:gd name="T47" fmla="*/ 163 h 294"/>
                  <a:gd name="T48" fmla="*/ 191 w 222"/>
                  <a:gd name="T49" fmla="*/ 203 h 294"/>
                  <a:gd name="T50" fmla="*/ 216 w 222"/>
                  <a:gd name="T51" fmla="*/ 233 h 294"/>
                  <a:gd name="T52" fmla="*/ 218 w 222"/>
                  <a:gd name="T53" fmla="*/ 239 h 294"/>
                  <a:gd name="T54" fmla="*/ 216 w 222"/>
                  <a:gd name="T55" fmla="*/ 249 h 294"/>
                  <a:gd name="T56" fmla="*/ 204 w 222"/>
                  <a:gd name="T57" fmla="*/ 261 h 294"/>
                  <a:gd name="T58" fmla="*/ 184 w 222"/>
                  <a:gd name="T59" fmla="*/ 274 h 294"/>
                  <a:gd name="T60" fmla="*/ 156 w 222"/>
                  <a:gd name="T61" fmla="*/ 283 h 294"/>
                  <a:gd name="T62" fmla="*/ 135 w 222"/>
                  <a:gd name="T63" fmla="*/ 289 h 294"/>
                  <a:gd name="T64" fmla="*/ 111 w 222"/>
                  <a:gd name="T65" fmla="*/ 290 h 294"/>
                  <a:gd name="T66" fmla="*/ 95 w 222"/>
                  <a:gd name="T67" fmla="*/ 290 h 294"/>
                  <a:gd name="T68" fmla="*/ 84 w 222"/>
                  <a:gd name="T69" fmla="*/ 262 h 294"/>
                  <a:gd name="T70" fmla="*/ 84 w 222"/>
                  <a:gd name="T71" fmla="*/ 167 h 294"/>
                  <a:gd name="T72" fmla="*/ 75 w 222"/>
                  <a:gd name="T73" fmla="*/ 103 h 294"/>
                  <a:gd name="T74" fmla="*/ 70 w 222"/>
                  <a:gd name="T75" fmla="*/ 106 h 294"/>
                  <a:gd name="T76" fmla="*/ 63 w 222"/>
                  <a:gd name="T77" fmla="*/ 115 h 294"/>
                  <a:gd name="T78" fmla="*/ 54 w 222"/>
                  <a:gd name="T79" fmla="*/ 127 h 294"/>
                  <a:gd name="T80" fmla="*/ 42 w 222"/>
                  <a:gd name="T81" fmla="*/ 141 h 294"/>
                  <a:gd name="T82" fmla="*/ 33 w 222"/>
                  <a:gd name="T83" fmla="*/ 147 h 294"/>
                  <a:gd name="T84" fmla="*/ 21 w 222"/>
                  <a:gd name="T85" fmla="*/ 156 h 294"/>
                  <a:gd name="T86" fmla="*/ 9 w 222"/>
                  <a:gd name="T87" fmla="*/ 163 h 294"/>
                  <a:gd name="T88" fmla="*/ 0 w 222"/>
                  <a:gd name="T89" fmla="*/ 162 h 294"/>
                  <a:gd name="T90" fmla="*/ 5 w 222"/>
                  <a:gd name="T91" fmla="*/ 143 h 294"/>
                  <a:gd name="T92" fmla="*/ 24 w 222"/>
                  <a:gd name="T93" fmla="*/ 118 h 294"/>
                  <a:gd name="T94" fmla="*/ 49 w 222"/>
                  <a:gd name="T95" fmla="*/ 94 h 294"/>
                  <a:gd name="T96" fmla="*/ 65 w 222"/>
                  <a:gd name="T97" fmla="*/ 73 h 294"/>
                  <a:gd name="T98" fmla="*/ 65 w 222"/>
                  <a:gd name="T99" fmla="*/ 66 h 294"/>
                  <a:gd name="T100" fmla="*/ 54 w 222"/>
                  <a:gd name="T101" fmla="*/ 62 h 294"/>
                  <a:gd name="T102" fmla="*/ 40 w 222"/>
                  <a:gd name="T103" fmla="*/ 57 h 294"/>
                  <a:gd name="T104" fmla="*/ 30 w 222"/>
                  <a:gd name="T105" fmla="*/ 50 h 294"/>
                  <a:gd name="T106" fmla="*/ 26 w 222"/>
                  <a:gd name="T107" fmla="*/ 41 h 294"/>
                  <a:gd name="T108" fmla="*/ 24 w 222"/>
                  <a:gd name="T109" fmla="*/ 34 h 294"/>
                  <a:gd name="T110" fmla="*/ 26 w 222"/>
                  <a:gd name="T111" fmla="*/ 23 h 294"/>
                  <a:gd name="T112" fmla="*/ 30 w 222"/>
                  <a:gd name="T113" fmla="*/ 16 h 294"/>
                  <a:gd name="T114" fmla="*/ 38 w 222"/>
                  <a:gd name="T115" fmla="*/ 9 h 294"/>
                  <a:gd name="T116" fmla="*/ 49 w 222"/>
                  <a:gd name="T117" fmla="*/ 3 h 29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22"/>
                  <a:gd name="T178" fmla="*/ 0 h 294"/>
                  <a:gd name="T179" fmla="*/ 222 w 222"/>
                  <a:gd name="T180" fmla="*/ 294 h 29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22" h="294">
                    <a:moveTo>
                      <a:pt x="49" y="3"/>
                    </a:moveTo>
                    <a:lnTo>
                      <a:pt x="57" y="1"/>
                    </a:lnTo>
                    <a:lnTo>
                      <a:pt x="61" y="0"/>
                    </a:lnTo>
                    <a:lnTo>
                      <a:pt x="68" y="0"/>
                    </a:lnTo>
                    <a:lnTo>
                      <a:pt x="75" y="0"/>
                    </a:lnTo>
                    <a:lnTo>
                      <a:pt x="82" y="1"/>
                    </a:lnTo>
                    <a:lnTo>
                      <a:pt x="89" y="5"/>
                    </a:lnTo>
                    <a:lnTo>
                      <a:pt x="94" y="8"/>
                    </a:lnTo>
                    <a:lnTo>
                      <a:pt x="101" y="13"/>
                    </a:lnTo>
                    <a:lnTo>
                      <a:pt x="108" y="21"/>
                    </a:lnTo>
                    <a:lnTo>
                      <a:pt x="110" y="25"/>
                    </a:lnTo>
                    <a:lnTo>
                      <a:pt x="110" y="31"/>
                    </a:lnTo>
                    <a:lnTo>
                      <a:pt x="110" y="35"/>
                    </a:lnTo>
                    <a:lnTo>
                      <a:pt x="108" y="40"/>
                    </a:lnTo>
                    <a:lnTo>
                      <a:pt x="105" y="45"/>
                    </a:lnTo>
                    <a:lnTo>
                      <a:pt x="101" y="48"/>
                    </a:lnTo>
                    <a:lnTo>
                      <a:pt x="98" y="53"/>
                    </a:lnTo>
                    <a:lnTo>
                      <a:pt x="98" y="56"/>
                    </a:lnTo>
                    <a:lnTo>
                      <a:pt x="98" y="58"/>
                    </a:lnTo>
                    <a:lnTo>
                      <a:pt x="101" y="62"/>
                    </a:lnTo>
                    <a:lnTo>
                      <a:pt x="102" y="63"/>
                    </a:lnTo>
                    <a:lnTo>
                      <a:pt x="114" y="66"/>
                    </a:lnTo>
                    <a:lnTo>
                      <a:pt x="124" y="66"/>
                    </a:lnTo>
                    <a:lnTo>
                      <a:pt x="133" y="66"/>
                    </a:lnTo>
                    <a:lnTo>
                      <a:pt x="143" y="64"/>
                    </a:lnTo>
                    <a:lnTo>
                      <a:pt x="154" y="63"/>
                    </a:lnTo>
                    <a:lnTo>
                      <a:pt x="166" y="63"/>
                    </a:lnTo>
                    <a:lnTo>
                      <a:pt x="180" y="62"/>
                    </a:lnTo>
                    <a:lnTo>
                      <a:pt x="196" y="62"/>
                    </a:lnTo>
                    <a:lnTo>
                      <a:pt x="203" y="64"/>
                    </a:lnTo>
                    <a:lnTo>
                      <a:pt x="207" y="71"/>
                    </a:lnTo>
                    <a:lnTo>
                      <a:pt x="207" y="77"/>
                    </a:lnTo>
                    <a:lnTo>
                      <a:pt x="205" y="82"/>
                    </a:lnTo>
                    <a:lnTo>
                      <a:pt x="201" y="85"/>
                    </a:lnTo>
                    <a:lnTo>
                      <a:pt x="196" y="86"/>
                    </a:lnTo>
                    <a:lnTo>
                      <a:pt x="187" y="86"/>
                    </a:lnTo>
                    <a:lnTo>
                      <a:pt x="177" y="86"/>
                    </a:lnTo>
                    <a:lnTo>
                      <a:pt x="166" y="88"/>
                    </a:lnTo>
                    <a:lnTo>
                      <a:pt x="151" y="88"/>
                    </a:lnTo>
                    <a:lnTo>
                      <a:pt x="138" y="86"/>
                    </a:lnTo>
                    <a:lnTo>
                      <a:pt x="124" y="86"/>
                    </a:lnTo>
                    <a:lnTo>
                      <a:pt x="131" y="99"/>
                    </a:lnTo>
                    <a:lnTo>
                      <a:pt x="131" y="106"/>
                    </a:lnTo>
                    <a:lnTo>
                      <a:pt x="131" y="112"/>
                    </a:lnTo>
                    <a:lnTo>
                      <a:pt x="135" y="125"/>
                    </a:lnTo>
                    <a:lnTo>
                      <a:pt x="139" y="134"/>
                    </a:lnTo>
                    <a:lnTo>
                      <a:pt x="151" y="147"/>
                    </a:lnTo>
                    <a:lnTo>
                      <a:pt x="166" y="166"/>
                    </a:lnTo>
                    <a:lnTo>
                      <a:pt x="180" y="185"/>
                    </a:lnTo>
                    <a:lnTo>
                      <a:pt x="194" y="206"/>
                    </a:lnTo>
                    <a:lnTo>
                      <a:pt x="207" y="224"/>
                    </a:lnTo>
                    <a:lnTo>
                      <a:pt x="219" y="236"/>
                    </a:lnTo>
                    <a:lnTo>
                      <a:pt x="221" y="240"/>
                    </a:lnTo>
                    <a:lnTo>
                      <a:pt x="221" y="242"/>
                    </a:lnTo>
                    <a:lnTo>
                      <a:pt x="221" y="245"/>
                    </a:lnTo>
                    <a:lnTo>
                      <a:pt x="219" y="252"/>
                    </a:lnTo>
                    <a:lnTo>
                      <a:pt x="215" y="257"/>
                    </a:lnTo>
                    <a:lnTo>
                      <a:pt x="207" y="264"/>
                    </a:lnTo>
                    <a:lnTo>
                      <a:pt x="199" y="271"/>
                    </a:lnTo>
                    <a:lnTo>
                      <a:pt x="187" y="277"/>
                    </a:lnTo>
                    <a:lnTo>
                      <a:pt x="170" y="284"/>
                    </a:lnTo>
                    <a:lnTo>
                      <a:pt x="159" y="286"/>
                    </a:lnTo>
                    <a:lnTo>
                      <a:pt x="147" y="289"/>
                    </a:lnTo>
                    <a:lnTo>
                      <a:pt x="138" y="292"/>
                    </a:lnTo>
                    <a:lnTo>
                      <a:pt x="126" y="293"/>
                    </a:lnTo>
                    <a:lnTo>
                      <a:pt x="114" y="293"/>
                    </a:lnTo>
                    <a:lnTo>
                      <a:pt x="105" y="293"/>
                    </a:lnTo>
                    <a:lnTo>
                      <a:pt x="95" y="293"/>
                    </a:lnTo>
                    <a:lnTo>
                      <a:pt x="84" y="292"/>
                    </a:lnTo>
                    <a:lnTo>
                      <a:pt x="84" y="265"/>
                    </a:lnTo>
                    <a:lnTo>
                      <a:pt x="84" y="216"/>
                    </a:lnTo>
                    <a:lnTo>
                      <a:pt x="84" y="170"/>
                    </a:lnTo>
                    <a:lnTo>
                      <a:pt x="84" y="149"/>
                    </a:lnTo>
                    <a:lnTo>
                      <a:pt x="75" y="103"/>
                    </a:lnTo>
                    <a:lnTo>
                      <a:pt x="73" y="104"/>
                    </a:lnTo>
                    <a:lnTo>
                      <a:pt x="70" y="106"/>
                    </a:lnTo>
                    <a:lnTo>
                      <a:pt x="68" y="110"/>
                    </a:lnTo>
                    <a:lnTo>
                      <a:pt x="63" y="115"/>
                    </a:lnTo>
                    <a:lnTo>
                      <a:pt x="58" y="121"/>
                    </a:lnTo>
                    <a:lnTo>
                      <a:pt x="54" y="127"/>
                    </a:lnTo>
                    <a:lnTo>
                      <a:pt x="46" y="135"/>
                    </a:lnTo>
                    <a:lnTo>
                      <a:pt x="42" y="141"/>
                    </a:lnTo>
                    <a:lnTo>
                      <a:pt x="38" y="146"/>
                    </a:lnTo>
                    <a:lnTo>
                      <a:pt x="33" y="150"/>
                    </a:lnTo>
                    <a:lnTo>
                      <a:pt x="28" y="155"/>
                    </a:lnTo>
                    <a:lnTo>
                      <a:pt x="21" y="159"/>
                    </a:lnTo>
                    <a:lnTo>
                      <a:pt x="16" y="165"/>
                    </a:lnTo>
                    <a:lnTo>
                      <a:pt x="9" y="166"/>
                    </a:lnTo>
                    <a:lnTo>
                      <a:pt x="5" y="167"/>
                    </a:lnTo>
                    <a:lnTo>
                      <a:pt x="0" y="165"/>
                    </a:lnTo>
                    <a:lnTo>
                      <a:pt x="0" y="155"/>
                    </a:lnTo>
                    <a:lnTo>
                      <a:pt x="5" y="143"/>
                    </a:lnTo>
                    <a:lnTo>
                      <a:pt x="12" y="130"/>
                    </a:lnTo>
                    <a:lnTo>
                      <a:pt x="24" y="118"/>
                    </a:lnTo>
                    <a:lnTo>
                      <a:pt x="38" y="106"/>
                    </a:lnTo>
                    <a:lnTo>
                      <a:pt x="49" y="94"/>
                    </a:lnTo>
                    <a:lnTo>
                      <a:pt x="58" y="82"/>
                    </a:lnTo>
                    <a:lnTo>
                      <a:pt x="65" y="73"/>
                    </a:lnTo>
                    <a:lnTo>
                      <a:pt x="68" y="69"/>
                    </a:lnTo>
                    <a:lnTo>
                      <a:pt x="65" y="66"/>
                    </a:lnTo>
                    <a:lnTo>
                      <a:pt x="61" y="63"/>
                    </a:lnTo>
                    <a:lnTo>
                      <a:pt x="54" y="62"/>
                    </a:lnTo>
                    <a:lnTo>
                      <a:pt x="45" y="58"/>
                    </a:lnTo>
                    <a:lnTo>
                      <a:pt x="40" y="57"/>
                    </a:lnTo>
                    <a:lnTo>
                      <a:pt x="35" y="53"/>
                    </a:lnTo>
                    <a:lnTo>
                      <a:pt x="30" y="50"/>
                    </a:lnTo>
                    <a:lnTo>
                      <a:pt x="28" y="47"/>
                    </a:lnTo>
                    <a:lnTo>
                      <a:pt x="26" y="41"/>
                    </a:lnTo>
                    <a:lnTo>
                      <a:pt x="26" y="38"/>
                    </a:lnTo>
                    <a:lnTo>
                      <a:pt x="24" y="34"/>
                    </a:lnTo>
                    <a:lnTo>
                      <a:pt x="24" y="29"/>
                    </a:lnTo>
                    <a:lnTo>
                      <a:pt x="26" y="23"/>
                    </a:lnTo>
                    <a:lnTo>
                      <a:pt x="26" y="21"/>
                    </a:lnTo>
                    <a:lnTo>
                      <a:pt x="30" y="16"/>
                    </a:lnTo>
                    <a:lnTo>
                      <a:pt x="33" y="13"/>
                    </a:lnTo>
                    <a:lnTo>
                      <a:pt x="38" y="9"/>
                    </a:lnTo>
                    <a:lnTo>
                      <a:pt x="45" y="7"/>
                    </a:lnTo>
                    <a:lnTo>
                      <a:pt x="49" y="3"/>
                    </a:lnTo>
                  </a:path>
                </a:pathLst>
              </a:custGeom>
              <a:solidFill>
                <a:srgbClr val="000000"/>
              </a:solidFill>
              <a:ln w="9525">
                <a:noFill/>
                <a:round/>
                <a:headEnd/>
                <a:tailEnd/>
              </a:ln>
            </p:spPr>
            <p:txBody>
              <a:bodyPr wrap="none" anchor="ctr"/>
              <a:lstStyle/>
              <a:p>
                <a:endParaRPr lang="en-US"/>
              </a:p>
            </p:txBody>
          </p:sp>
          <p:sp>
            <p:nvSpPr>
              <p:cNvPr id="15219" name="Freeform 118"/>
              <p:cNvSpPr>
                <a:spLocks noChangeArrowheads="1"/>
              </p:cNvSpPr>
              <p:nvPr/>
            </p:nvSpPr>
            <p:spPr bwMode="auto">
              <a:xfrm>
                <a:off x="12483" y="1117"/>
                <a:ext cx="130" cy="47"/>
              </a:xfrm>
              <a:custGeom>
                <a:avLst/>
                <a:gdLst>
                  <a:gd name="T0" fmla="*/ 0 w 131"/>
                  <a:gd name="T1" fmla="*/ 39 h 48"/>
                  <a:gd name="T2" fmla="*/ 0 w 131"/>
                  <a:gd name="T3" fmla="*/ 44 h 48"/>
                  <a:gd name="T4" fmla="*/ 0 w 131"/>
                  <a:gd name="T5" fmla="*/ 44 h 48"/>
                  <a:gd name="T6" fmla="*/ 6 w 131"/>
                  <a:gd name="T7" fmla="*/ 44 h 48"/>
                  <a:gd name="T8" fmla="*/ 13 w 131"/>
                  <a:gd name="T9" fmla="*/ 44 h 48"/>
                  <a:gd name="T10" fmla="*/ 25 w 131"/>
                  <a:gd name="T11" fmla="*/ 44 h 48"/>
                  <a:gd name="T12" fmla="*/ 37 w 131"/>
                  <a:gd name="T13" fmla="*/ 44 h 48"/>
                  <a:gd name="T14" fmla="*/ 49 w 131"/>
                  <a:gd name="T15" fmla="*/ 42 h 48"/>
                  <a:gd name="T16" fmla="*/ 62 w 131"/>
                  <a:gd name="T17" fmla="*/ 40 h 48"/>
                  <a:gd name="T18" fmla="*/ 72 w 131"/>
                  <a:gd name="T19" fmla="*/ 37 h 48"/>
                  <a:gd name="T20" fmla="*/ 80 w 131"/>
                  <a:gd name="T21" fmla="*/ 31 h 48"/>
                  <a:gd name="T22" fmla="*/ 90 w 131"/>
                  <a:gd name="T23" fmla="*/ 26 h 48"/>
                  <a:gd name="T24" fmla="*/ 99 w 131"/>
                  <a:gd name="T25" fmla="*/ 24 h 48"/>
                  <a:gd name="T26" fmla="*/ 109 w 131"/>
                  <a:gd name="T27" fmla="*/ 17 h 48"/>
                  <a:gd name="T28" fmla="*/ 115 w 131"/>
                  <a:gd name="T29" fmla="*/ 12 h 48"/>
                  <a:gd name="T30" fmla="*/ 121 w 131"/>
                  <a:gd name="T31" fmla="*/ 7 h 48"/>
                  <a:gd name="T32" fmla="*/ 125 w 131"/>
                  <a:gd name="T33" fmla="*/ 3 h 48"/>
                  <a:gd name="T34" fmla="*/ 127 w 131"/>
                  <a:gd name="T35" fmla="*/ 3 h 48"/>
                  <a:gd name="T36" fmla="*/ 123 w 131"/>
                  <a:gd name="T37" fmla="*/ 0 h 48"/>
                  <a:gd name="T38" fmla="*/ 121 w 131"/>
                  <a:gd name="T39" fmla="*/ 0 h 48"/>
                  <a:gd name="T40" fmla="*/ 117 w 131"/>
                  <a:gd name="T41" fmla="*/ 3 h 48"/>
                  <a:gd name="T42" fmla="*/ 113 w 131"/>
                  <a:gd name="T43" fmla="*/ 8 h 48"/>
                  <a:gd name="T44" fmla="*/ 107 w 131"/>
                  <a:gd name="T45" fmla="*/ 12 h 48"/>
                  <a:gd name="T46" fmla="*/ 99 w 131"/>
                  <a:gd name="T47" fmla="*/ 19 h 48"/>
                  <a:gd name="T48" fmla="*/ 90 w 131"/>
                  <a:gd name="T49" fmla="*/ 24 h 48"/>
                  <a:gd name="T50" fmla="*/ 78 w 131"/>
                  <a:gd name="T51" fmla="*/ 28 h 48"/>
                  <a:gd name="T52" fmla="*/ 67 w 131"/>
                  <a:gd name="T53" fmla="*/ 31 h 48"/>
                  <a:gd name="T54" fmla="*/ 56 w 131"/>
                  <a:gd name="T55" fmla="*/ 37 h 48"/>
                  <a:gd name="T56" fmla="*/ 42 w 131"/>
                  <a:gd name="T57" fmla="*/ 39 h 48"/>
                  <a:gd name="T58" fmla="*/ 28 w 131"/>
                  <a:gd name="T59" fmla="*/ 40 h 48"/>
                  <a:gd name="T60" fmla="*/ 19 w 131"/>
                  <a:gd name="T61" fmla="*/ 40 h 48"/>
                  <a:gd name="T62" fmla="*/ 9 w 131"/>
                  <a:gd name="T63" fmla="*/ 40 h 48"/>
                  <a:gd name="T64" fmla="*/ 5 w 131"/>
                  <a:gd name="T65" fmla="*/ 40 h 48"/>
                  <a:gd name="T66" fmla="*/ 0 w 131"/>
                  <a:gd name="T67" fmla="*/ 40 h 48"/>
                  <a:gd name="T68" fmla="*/ 0 w 131"/>
                  <a:gd name="T69" fmla="*/ 39 h 4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1"/>
                  <a:gd name="T106" fmla="*/ 0 h 48"/>
                  <a:gd name="T107" fmla="*/ 131 w 131"/>
                  <a:gd name="T108" fmla="*/ 48 h 4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1" h="48">
                    <a:moveTo>
                      <a:pt x="0" y="42"/>
                    </a:moveTo>
                    <a:lnTo>
                      <a:pt x="0" y="47"/>
                    </a:lnTo>
                    <a:lnTo>
                      <a:pt x="6" y="47"/>
                    </a:lnTo>
                    <a:lnTo>
                      <a:pt x="13" y="47"/>
                    </a:lnTo>
                    <a:lnTo>
                      <a:pt x="25" y="47"/>
                    </a:lnTo>
                    <a:lnTo>
                      <a:pt x="37" y="47"/>
                    </a:lnTo>
                    <a:lnTo>
                      <a:pt x="49" y="45"/>
                    </a:lnTo>
                    <a:lnTo>
                      <a:pt x="62" y="43"/>
                    </a:lnTo>
                    <a:lnTo>
                      <a:pt x="75" y="40"/>
                    </a:lnTo>
                    <a:lnTo>
                      <a:pt x="83" y="34"/>
                    </a:lnTo>
                    <a:lnTo>
                      <a:pt x="93" y="29"/>
                    </a:lnTo>
                    <a:lnTo>
                      <a:pt x="102" y="24"/>
                    </a:lnTo>
                    <a:lnTo>
                      <a:pt x="112" y="17"/>
                    </a:lnTo>
                    <a:lnTo>
                      <a:pt x="118" y="12"/>
                    </a:lnTo>
                    <a:lnTo>
                      <a:pt x="124" y="7"/>
                    </a:lnTo>
                    <a:lnTo>
                      <a:pt x="128" y="3"/>
                    </a:lnTo>
                    <a:lnTo>
                      <a:pt x="130" y="3"/>
                    </a:lnTo>
                    <a:lnTo>
                      <a:pt x="126" y="0"/>
                    </a:lnTo>
                    <a:lnTo>
                      <a:pt x="124" y="0"/>
                    </a:lnTo>
                    <a:lnTo>
                      <a:pt x="120" y="3"/>
                    </a:lnTo>
                    <a:lnTo>
                      <a:pt x="116" y="8"/>
                    </a:lnTo>
                    <a:lnTo>
                      <a:pt x="110" y="12"/>
                    </a:lnTo>
                    <a:lnTo>
                      <a:pt x="102" y="19"/>
                    </a:lnTo>
                    <a:lnTo>
                      <a:pt x="93" y="25"/>
                    </a:lnTo>
                    <a:lnTo>
                      <a:pt x="81" y="31"/>
                    </a:lnTo>
                    <a:lnTo>
                      <a:pt x="70" y="34"/>
                    </a:lnTo>
                    <a:lnTo>
                      <a:pt x="56" y="40"/>
                    </a:lnTo>
                    <a:lnTo>
                      <a:pt x="42" y="42"/>
                    </a:lnTo>
                    <a:lnTo>
                      <a:pt x="28" y="43"/>
                    </a:lnTo>
                    <a:lnTo>
                      <a:pt x="19" y="43"/>
                    </a:lnTo>
                    <a:lnTo>
                      <a:pt x="9" y="43"/>
                    </a:lnTo>
                    <a:lnTo>
                      <a:pt x="5" y="43"/>
                    </a:lnTo>
                    <a:lnTo>
                      <a:pt x="0" y="43"/>
                    </a:lnTo>
                    <a:lnTo>
                      <a:pt x="0" y="42"/>
                    </a:lnTo>
                  </a:path>
                </a:pathLst>
              </a:custGeom>
              <a:solidFill>
                <a:srgbClr val="823838"/>
              </a:solidFill>
              <a:ln w="9525">
                <a:noFill/>
                <a:round/>
                <a:headEnd/>
                <a:tailEnd/>
              </a:ln>
            </p:spPr>
            <p:txBody>
              <a:bodyPr wrap="none" anchor="ctr"/>
              <a:lstStyle/>
              <a:p>
                <a:endParaRPr lang="en-US"/>
              </a:p>
            </p:txBody>
          </p:sp>
          <p:sp>
            <p:nvSpPr>
              <p:cNvPr id="15220" name="Freeform 119"/>
              <p:cNvSpPr>
                <a:spLocks noChangeArrowheads="1"/>
              </p:cNvSpPr>
              <p:nvPr/>
            </p:nvSpPr>
            <p:spPr bwMode="auto">
              <a:xfrm>
                <a:off x="12485" y="1111"/>
                <a:ext cx="122" cy="45"/>
              </a:xfrm>
              <a:custGeom>
                <a:avLst/>
                <a:gdLst>
                  <a:gd name="T0" fmla="*/ 0 w 123"/>
                  <a:gd name="T1" fmla="*/ 37 h 46"/>
                  <a:gd name="T2" fmla="*/ 0 w 123"/>
                  <a:gd name="T3" fmla="*/ 42 h 46"/>
                  <a:gd name="T4" fmla="*/ 0 w 123"/>
                  <a:gd name="T5" fmla="*/ 42 h 46"/>
                  <a:gd name="T6" fmla="*/ 4 w 123"/>
                  <a:gd name="T7" fmla="*/ 42 h 46"/>
                  <a:gd name="T8" fmla="*/ 14 w 123"/>
                  <a:gd name="T9" fmla="*/ 42 h 46"/>
                  <a:gd name="T10" fmla="*/ 23 w 123"/>
                  <a:gd name="T11" fmla="*/ 42 h 46"/>
                  <a:gd name="T12" fmla="*/ 35 w 123"/>
                  <a:gd name="T13" fmla="*/ 40 h 46"/>
                  <a:gd name="T14" fmla="*/ 47 w 123"/>
                  <a:gd name="T15" fmla="*/ 39 h 46"/>
                  <a:gd name="T16" fmla="*/ 59 w 123"/>
                  <a:gd name="T17" fmla="*/ 36 h 46"/>
                  <a:gd name="T18" fmla="*/ 65 w 123"/>
                  <a:gd name="T19" fmla="*/ 32 h 46"/>
                  <a:gd name="T20" fmla="*/ 76 w 123"/>
                  <a:gd name="T21" fmla="*/ 30 h 46"/>
                  <a:gd name="T22" fmla="*/ 86 w 123"/>
                  <a:gd name="T23" fmla="*/ 23 h 46"/>
                  <a:gd name="T24" fmla="*/ 94 w 123"/>
                  <a:gd name="T25" fmla="*/ 22 h 46"/>
                  <a:gd name="T26" fmla="*/ 102 w 123"/>
                  <a:gd name="T27" fmla="*/ 15 h 46"/>
                  <a:gd name="T28" fmla="*/ 109 w 123"/>
                  <a:gd name="T29" fmla="*/ 11 h 46"/>
                  <a:gd name="T30" fmla="*/ 113 w 123"/>
                  <a:gd name="T31" fmla="*/ 6 h 46"/>
                  <a:gd name="T32" fmla="*/ 115 w 123"/>
                  <a:gd name="T33" fmla="*/ 5 h 46"/>
                  <a:gd name="T34" fmla="*/ 119 w 123"/>
                  <a:gd name="T35" fmla="*/ 3 h 46"/>
                  <a:gd name="T36" fmla="*/ 113 w 123"/>
                  <a:gd name="T37" fmla="*/ 0 h 46"/>
                  <a:gd name="T38" fmla="*/ 113 w 123"/>
                  <a:gd name="T39" fmla="*/ 0 h 46"/>
                  <a:gd name="T40" fmla="*/ 111 w 123"/>
                  <a:gd name="T41" fmla="*/ 3 h 46"/>
                  <a:gd name="T42" fmla="*/ 105 w 123"/>
                  <a:gd name="T43" fmla="*/ 8 h 46"/>
                  <a:gd name="T44" fmla="*/ 100 w 123"/>
                  <a:gd name="T45" fmla="*/ 13 h 46"/>
                  <a:gd name="T46" fmla="*/ 93 w 123"/>
                  <a:gd name="T47" fmla="*/ 17 h 46"/>
                  <a:gd name="T48" fmla="*/ 83 w 123"/>
                  <a:gd name="T49" fmla="*/ 22 h 46"/>
                  <a:gd name="T50" fmla="*/ 74 w 123"/>
                  <a:gd name="T51" fmla="*/ 24 h 46"/>
                  <a:gd name="T52" fmla="*/ 65 w 123"/>
                  <a:gd name="T53" fmla="*/ 30 h 46"/>
                  <a:gd name="T54" fmla="*/ 52 w 123"/>
                  <a:gd name="T55" fmla="*/ 34 h 46"/>
                  <a:gd name="T56" fmla="*/ 37 w 123"/>
                  <a:gd name="T57" fmla="*/ 36 h 46"/>
                  <a:gd name="T58" fmla="*/ 26 w 123"/>
                  <a:gd name="T59" fmla="*/ 39 h 46"/>
                  <a:gd name="T60" fmla="*/ 17 w 123"/>
                  <a:gd name="T61" fmla="*/ 39 h 46"/>
                  <a:gd name="T62" fmla="*/ 10 w 123"/>
                  <a:gd name="T63" fmla="*/ 39 h 46"/>
                  <a:gd name="T64" fmla="*/ 3 w 123"/>
                  <a:gd name="T65" fmla="*/ 39 h 46"/>
                  <a:gd name="T66" fmla="*/ 0 w 123"/>
                  <a:gd name="T67" fmla="*/ 37 h 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3"/>
                  <a:gd name="T103" fmla="*/ 0 h 46"/>
                  <a:gd name="T104" fmla="*/ 123 w 123"/>
                  <a:gd name="T105" fmla="*/ 46 h 4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3" h="46">
                    <a:moveTo>
                      <a:pt x="0" y="40"/>
                    </a:moveTo>
                    <a:lnTo>
                      <a:pt x="0" y="45"/>
                    </a:lnTo>
                    <a:lnTo>
                      <a:pt x="4" y="45"/>
                    </a:lnTo>
                    <a:lnTo>
                      <a:pt x="14" y="45"/>
                    </a:lnTo>
                    <a:lnTo>
                      <a:pt x="23" y="45"/>
                    </a:lnTo>
                    <a:lnTo>
                      <a:pt x="35" y="43"/>
                    </a:lnTo>
                    <a:lnTo>
                      <a:pt x="47" y="42"/>
                    </a:lnTo>
                    <a:lnTo>
                      <a:pt x="59" y="39"/>
                    </a:lnTo>
                    <a:lnTo>
                      <a:pt x="68" y="35"/>
                    </a:lnTo>
                    <a:lnTo>
                      <a:pt x="79" y="33"/>
                    </a:lnTo>
                    <a:lnTo>
                      <a:pt x="89" y="26"/>
                    </a:lnTo>
                    <a:lnTo>
                      <a:pt x="97" y="22"/>
                    </a:lnTo>
                    <a:lnTo>
                      <a:pt x="105" y="15"/>
                    </a:lnTo>
                    <a:lnTo>
                      <a:pt x="112" y="11"/>
                    </a:lnTo>
                    <a:lnTo>
                      <a:pt x="116" y="6"/>
                    </a:lnTo>
                    <a:lnTo>
                      <a:pt x="118" y="5"/>
                    </a:lnTo>
                    <a:lnTo>
                      <a:pt x="122" y="3"/>
                    </a:lnTo>
                    <a:lnTo>
                      <a:pt x="116" y="0"/>
                    </a:lnTo>
                    <a:lnTo>
                      <a:pt x="114" y="3"/>
                    </a:lnTo>
                    <a:lnTo>
                      <a:pt x="108" y="8"/>
                    </a:lnTo>
                    <a:lnTo>
                      <a:pt x="103" y="13"/>
                    </a:lnTo>
                    <a:lnTo>
                      <a:pt x="96" y="17"/>
                    </a:lnTo>
                    <a:lnTo>
                      <a:pt x="86" y="22"/>
                    </a:lnTo>
                    <a:lnTo>
                      <a:pt x="77" y="27"/>
                    </a:lnTo>
                    <a:lnTo>
                      <a:pt x="68" y="33"/>
                    </a:lnTo>
                    <a:lnTo>
                      <a:pt x="52" y="37"/>
                    </a:lnTo>
                    <a:lnTo>
                      <a:pt x="37" y="39"/>
                    </a:lnTo>
                    <a:lnTo>
                      <a:pt x="26" y="42"/>
                    </a:lnTo>
                    <a:lnTo>
                      <a:pt x="17" y="42"/>
                    </a:lnTo>
                    <a:lnTo>
                      <a:pt x="10" y="42"/>
                    </a:lnTo>
                    <a:lnTo>
                      <a:pt x="3" y="42"/>
                    </a:lnTo>
                    <a:lnTo>
                      <a:pt x="0" y="40"/>
                    </a:lnTo>
                  </a:path>
                </a:pathLst>
              </a:custGeom>
              <a:solidFill>
                <a:srgbClr val="823838"/>
              </a:solidFill>
              <a:ln w="9525">
                <a:noFill/>
                <a:round/>
                <a:headEnd/>
                <a:tailEnd/>
              </a:ln>
            </p:spPr>
            <p:txBody>
              <a:bodyPr wrap="none" anchor="ctr"/>
              <a:lstStyle/>
              <a:p>
                <a:endParaRPr lang="en-US"/>
              </a:p>
            </p:txBody>
          </p:sp>
          <p:sp>
            <p:nvSpPr>
              <p:cNvPr id="15221" name="Freeform 120"/>
              <p:cNvSpPr>
                <a:spLocks noChangeArrowheads="1"/>
              </p:cNvSpPr>
              <p:nvPr/>
            </p:nvSpPr>
            <p:spPr bwMode="auto">
              <a:xfrm>
                <a:off x="12485" y="1104"/>
                <a:ext cx="114" cy="42"/>
              </a:xfrm>
              <a:custGeom>
                <a:avLst/>
                <a:gdLst>
                  <a:gd name="T0" fmla="*/ 0 w 115"/>
                  <a:gd name="T1" fmla="*/ 35 h 43"/>
                  <a:gd name="T2" fmla="*/ 0 w 115"/>
                  <a:gd name="T3" fmla="*/ 39 h 43"/>
                  <a:gd name="T4" fmla="*/ 0 w 115"/>
                  <a:gd name="T5" fmla="*/ 39 h 43"/>
                  <a:gd name="T6" fmla="*/ 4 w 115"/>
                  <a:gd name="T7" fmla="*/ 39 h 43"/>
                  <a:gd name="T8" fmla="*/ 11 w 115"/>
                  <a:gd name="T9" fmla="*/ 39 h 43"/>
                  <a:gd name="T10" fmla="*/ 21 w 115"/>
                  <a:gd name="T11" fmla="*/ 39 h 43"/>
                  <a:gd name="T12" fmla="*/ 30 w 115"/>
                  <a:gd name="T13" fmla="*/ 38 h 43"/>
                  <a:gd name="T14" fmla="*/ 42 w 115"/>
                  <a:gd name="T15" fmla="*/ 38 h 43"/>
                  <a:gd name="T16" fmla="*/ 54 w 115"/>
                  <a:gd name="T17" fmla="*/ 35 h 43"/>
                  <a:gd name="T18" fmla="*/ 62 w 115"/>
                  <a:gd name="T19" fmla="*/ 31 h 43"/>
                  <a:gd name="T20" fmla="*/ 72 w 115"/>
                  <a:gd name="T21" fmla="*/ 27 h 43"/>
                  <a:gd name="T22" fmla="*/ 82 w 115"/>
                  <a:gd name="T23" fmla="*/ 22 h 43"/>
                  <a:gd name="T24" fmla="*/ 88 w 115"/>
                  <a:gd name="T25" fmla="*/ 20 h 43"/>
                  <a:gd name="T26" fmla="*/ 97 w 115"/>
                  <a:gd name="T27" fmla="*/ 15 h 43"/>
                  <a:gd name="T28" fmla="*/ 102 w 115"/>
                  <a:gd name="T29" fmla="*/ 10 h 43"/>
                  <a:gd name="T30" fmla="*/ 107 w 115"/>
                  <a:gd name="T31" fmla="*/ 6 h 43"/>
                  <a:gd name="T32" fmla="*/ 109 w 115"/>
                  <a:gd name="T33" fmla="*/ 4 h 43"/>
                  <a:gd name="T34" fmla="*/ 111 w 115"/>
                  <a:gd name="T35" fmla="*/ 2 h 43"/>
                  <a:gd name="T36" fmla="*/ 107 w 115"/>
                  <a:gd name="T37" fmla="*/ 0 h 43"/>
                  <a:gd name="T38" fmla="*/ 107 w 115"/>
                  <a:gd name="T39" fmla="*/ 0 h 43"/>
                  <a:gd name="T40" fmla="*/ 102 w 115"/>
                  <a:gd name="T41" fmla="*/ 2 h 43"/>
                  <a:gd name="T42" fmla="*/ 100 w 115"/>
                  <a:gd name="T43" fmla="*/ 6 h 43"/>
                  <a:gd name="T44" fmla="*/ 94 w 115"/>
                  <a:gd name="T45" fmla="*/ 10 h 43"/>
                  <a:gd name="T46" fmla="*/ 88 w 115"/>
                  <a:gd name="T47" fmla="*/ 15 h 43"/>
                  <a:gd name="T48" fmla="*/ 78 w 115"/>
                  <a:gd name="T49" fmla="*/ 21 h 43"/>
                  <a:gd name="T50" fmla="*/ 70 w 115"/>
                  <a:gd name="T51" fmla="*/ 22 h 43"/>
                  <a:gd name="T52" fmla="*/ 60 w 115"/>
                  <a:gd name="T53" fmla="*/ 27 h 43"/>
                  <a:gd name="T54" fmla="*/ 47 w 115"/>
                  <a:gd name="T55" fmla="*/ 31 h 43"/>
                  <a:gd name="T56" fmla="*/ 33 w 115"/>
                  <a:gd name="T57" fmla="*/ 34 h 43"/>
                  <a:gd name="T58" fmla="*/ 21 w 115"/>
                  <a:gd name="T59" fmla="*/ 35 h 43"/>
                  <a:gd name="T60" fmla="*/ 14 w 115"/>
                  <a:gd name="T61" fmla="*/ 37 h 43"/>
                  <a:gd name="T62" fmla="*/ 7 w 115"/>
                  <a:gd name="T63" fmla="*/ 37 h 43"/>
                  <a:gd name="T64" fmla="*/ 3 w 115"/>
                  <a:gd name="T65" fmla="*/ 35 h 43"/>
                  <a:gd name="T66" fmla="*/ 0 w 115"/>
                  <a:gd name="T67" fmla="*/ 35 h 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15"/>
                  <a:gd name="T103" fmla="*/ 0 h 43"/>
                  <a:gd name="T104" fmla="*/ 115 w 115"/>
                  <a:gd name="T105" fmla="*/ 43 h 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15" h="43">
                    <a:moveTo>
                      <a:pt x="0" y="38"/>
                    </a:moveTo>
                    <a:lnTo>
                      <a:pt x="0" y="42"/>
                    </a:lnTo>
                    <a:lnTo>
                      <a:pt x="4" y="42"/>
                    </a:lnTo>
                    <a:lnTo>
                      <a:pt x="11" y="42"/>
                    </a:lnTo>
                    <a:lnTo>
                      <a:pt x="21" y="42"/>
                    </a:lnTo>
                    <a:lnTo>
                      <a:pt x="30" y="41"/>
                    </a:lnTo>
                    <a:lnTo>
                      <a:pt x="42" y="41"/>
                    </a:lnTo>
                    <a:lnTo>
                      <a:pt x="54" y="38"/>
                    </a:lnTo>
                    <a:lnTo>
                      <a:pt x="65" y="34"/>
                    </a:lnTo>
                    <a:lnTo>
                      <a:pt x="75" y="30"/>
                    </a:lnTo>
                    <a:lnTo>
                      <a:pt x="85" y="25"/>
                    </a:lnTo>
                    <a:lnTo>
                      <a:pt x="91" y="20"/>
                    </a:lnTo>
                    <a:lnTo>
                      <a:pt x="100" y="15"/>
                    </a:lnTo>
                    <a:lnTo>
                      <a:pt x="105" y="10"/>
                    </a:lnTo>
                    <a:lnTo>
                      <a:pt x="110" y="6"/>
                    </a:lnTo>
                    <a:lnTo>
                      <a:pt x="112" y="4"/>
                    </a:lnTo>
                    <a:lnTo>
                      <a:pt x="114" y="2"/>
                    </a:lnTo>
                    <a:lnTo>
                      <a:pt x="110" y="0"/>
                    </a:lnTo>
                    <a:lnTo>
                      <a:pt x="105" y="2"/>
                    </a:lnTo>
                    <a:lnTo>
                      <a:pt x="103" y="6"/>
                    </a:lnTo>
                    <a:lnTo>
                      <a:pt x="97" y="10"/>
                    </a:lnTo>
                    <a:lnTo>
                      <a:pt x="91" y="15"/>
                    </a:lnTo>
                    <a:lnTo>
                      <a:pt x="81" y="21"/>
                    </a:lnTo>
                    <a:lnTo>
                      <a:pt x="73" y="25"/>
                    </a:lnTo>
                    <a:lnTo>
                      <a:pt x="63" y="30"/>
                    </a:lnTo>
                    <a:lnTo>
                      <a:pt x="47" y="34"/>
                    </a:lnTo>
                    <a:lnTo>
                      <a:pt x="33" y="37"/>
                    </a:lnTo>
                    <a:lnTo>
                      <a:pt x="21" y="38"/>
                    </a:lnTo>
                    <a:lnTo>
                      <a:pt x="14" y="40"/>
                    </a:lnTo>
                    <a:lnTo>
                      <a:pt x="7" y="40"/>
                    </a:lnTo>
                    <a:lnTo>
                      <a:pt x="3" y="38"/>
                    </a:lnTo>
                    <a:lnTo>
                      <a:pt x="0" y="38"/>
                    </a:lnTo>
                  </a:path>
                </a:pathLst>
              </a:custGeom>
              <a:solidFill>
                <a:srgbClr val="823838"/>
              </a:solidFill>
              <a:ln w="9525">
                <a:noFill/>
                <a:round/>
                <a:headEnd/>
                <a:tailEnd/>
              </a:ln>
            </p:spPr>
            <p:txBody>
              <a:bodyPr wrap="none" anchor="ctr"/>
              <a:lstStyle/>
              <a:p>
                <a:endParaRPr lang="en-US"/>
              </a:p>
            </p:txBody>
          </p:sp>
          <p:sp>
            <p:nvSpPr>
              <p:cNvPr id="15222" name="Freeform 121"/>
              <p:cNvSpPr>
                <a:spLocks noChangeArrowheads="1"/>
              </p:cNvSpPr>
              <p:nvPr/>
            </p:nvSpPr>
            <p:spPr bwMode="auto">
              <a:xfrm>
                <a:off x="12483" y="1030"/>
                <a:ext cx="105" cy="99"/>
              </a:xfrm>
              <a:custGeom>
                <a:avLst/>
                <a:gdLst>
                  <a:gd name="T0" fmla="*/ 0 w 106"/>
                  <a:gd name="T1" fmla="*/ 0 h 100"/>
                  <a:gd name="T2" fmla="*/ 0 w 106"/>
                  <a:gd name="T3" fmla="*/ 96 h 100"/>
                  <a:gd name="T4" fmla="*/ 0 w 106"/>
                  <a:gd name="T5" fmla="*/ 96 h 100"/>
                  <a:gd name="T6" fmla="*/ 6 w 106"/>
                  <a:gd name="T7" fmla="*/ 96 h 100"/>
                  <a:gd name="T8" fmla="*/ 12 w 106"/>
                  <a:gd name="T9" fmla="*/ 96 h 100"/>
                  <a:gd name="T10" fmla="*/ 21 w 106"/>
                  <a:gd name="T11" fmla="*/ 96 h 100"/>
                  <a:gd name="T12" fmla="*/ 32 w 106"/>
                  <a:gd name="T13" fmla="*/ 95 h 100"/>
                  <a:gd name="T14" fmla="*/ 42 w 106"/>
                  <a:gd name="T15" fmla="*/ 93 h 100"/>
                  <a:gd name="T16" fmla="*/ 50 w 106"/>
                  <a:gd name="T17" fmla="*/ 91 h 100"/>
                  <a:gd name="T18" fmla="*/ 58 w 106"/>
                  <a:gd name="T19" fmla="*/ 89 h 100"/>
                  <a:gd name="T20" fmla="*/ 67 w 106"/>
                  <a:gd name="T21" fmla="*/ 84 h 100"/>
                  <a:gd name="T22" fmla="*/ 76 w 106"/>
                  <a:gd name="T23" fmla="*/ 80 h 100"/>
                  <a:gd name="T24" fmla="*/ 84 w 106"/>
                  <a:gd name="T25" fmla="*/ 77 h 100"/>
                  <a:gd name="T26" fmla="*/ 90 w 106"/>
                  <a:gd name="T27" fmla="*/ 72 h 100"/>
                  <a:gd name="T28" fmla="*/ 95 w 106"/>
                  <a:gd name="T29" fmla="*/ 69 h 100"/>
                  <a:gd name="T30" fmla="*/ 99 w 106"/>
                  <a:gd name="T31" fmla="*/ 65 h 100"/>
                  <a:gd name="T32" fmla="*/ 102 w 106"/>
                  <a:gd name="T33" fmla="*/ 63 h 100"/>
                  <a:gd name="T34" fmla="*/ 102 w 106"/>
                  <a:gd name="T35" fmla="*/ 63 h 100"/>
                  <a:gd name="T36" fmla="*/ 67 w 106"/>
                  <a:gd name="T37" fmla="*/ 18 h 100"/>
                  <a:gd name="T38" fmla="*/ 0 w 106"/>
                  <a:gd name="T39" fmla="*/ 0 h 10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06"/>
                  <a:gd name="T61" fmla="*/ 0 h 100"/>
                  <a:gd name="T62" fmla="*/ 106 w 106"/>
                  <a:gd name="T63" fmla="*/ 100 h 10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06" h="100">
                    <a:moveTo>
                      <a:pt x="0" y="0"/>
                    </a:moveTo>
                    <a:lnTo>
                      <a:pt x="0" y="99"/>
                    </a:lnTo>
                    <a:lnTo>
                      <a:pt x="6" y="99"/>
                    </a:lnTo>
                    <a:lnTo>
                      <a:pt x="12" y="99"/>
                    </a:lnTo>
                    <a:lnTo>
                      <a:pt x="21" y="99"/>
                    </a:lnTo>
                    <a:lnTo>
                      <a:pt x="32" y="98"/>
                    </a:lnTo>
                    <a:lnTo>
                      <a:pt x="42" y="96"/>
                    </a:lnTo>
                    <a:lnTo>
                      <a:pt x="50" y="94"/>
                    </a:lnTo>
                    <a:lnTo>
                      <a:pt x="61" y="92"/>
                    </a:lnTo>
                    <a:lnTo>
                      <a:pt x="70" y="87"/>
                    </a:lnTo>
                    <a:lnTo>
                      <a:pt x="79" y="83"/>
                    </a:lnTo>
                    <a:lnTo>
                      <a:pt x="87" y="80"/>
                    </a:lnTo>
                    <a:lnTo>
                      <a:pt x="93" y="75"/>
                    </a:lnTo>
                    <a:lnTo>
                      <a:pt x="98" y="72"/>
                    </a:lnTo>
                    <a:lnTo>
                      <a:pt x="102" y="68"/>
                    </a:lnTo>
                    <a:lnTo>
                      <a:pt x="105" y="66"/>
                    </a:lnTo>
                    <a:lnTo>
                      <a:pt x="70" y="18"/>
                    </a:lnTo>
                    <a:lnTo>
                      <a:pt x="0" y="0"/>
                    </a:lnTo>
                  </a:path>
                </a:pathLst>
              </a:custGeom>
              <a:solidFill>
                <a:srgbClr val="823838"/>
              </a:solidFill>
              <a:ln w="9525">
                <a:noFill/>
                <a:round/>
                <a:headEnd/>
                <a:tailEnd/>
              </a:ln>
            </p:spPr>
            <p:txBody>
              <a:bodyPr wrap="none" anchor="ctr"/>
              <a:lstStyle/>
              <a:p>
                <a:endParaRPr lang="en-US"/>
              </a:p>
            </p:txBody>
          </p:sp>
          <p:sp>
            <p:nvSpPr>
              <p:cNvPr id="15223" name="Freeform 122"/>
              <p:cNvSpPr>
                <a:spLocks noChangeArrowheads="1"/>
              </p:cNvSpPr>
              <p:nvPr/>
            </p:nvSpPr>
            <p:spPr bwMode="auto">
              <a:xfrm>
                <a:off x="12462" y="938"/>
                <a:ext cx="27" cy="11"/>
              </a:xfrm>
              <a:custGeom>
                <a:avLst/>
                <a:gdLst>
                  <a:gd name="T0" fmla="*/ 0 w 28"/>
                  <a:gd name="T1" fmla="*/ 6 h 12"/>
                  <a:gd name="T2" fmla="*/ 0 w 28"/>
                  <a:gd name="T3" fmla="*/ 8 h 12"/>
                  <a:gd name="T4" fmla="*/ 24 w 28"/>
                  <a:gd name="T5" fmla="*/ 5 h 12"/>
                  <a:gd name="T6" fmla="*/ 23 w 28"/>
                  <a:gd name="T7" fmla="*/ 0 h 12"/>
                  <a:gd name="T8" fmla="*/ 0 w 28"/>
                  <a:gd name="T9" fmla="*/ 6 h 12"/>
                  <a:gd name="T10" fmla="*/ 0 60000 65536"/>
                  <a:gd name="T11" fmla="*/ 0 60000 65536"/>
                  <a:gd name="T12" fmla="*/ 0 60000 65536"/>
                  <a:gd name="T13" fmla="*/ 0 60000 65536"/>
                  <a:gd name="T14" fmla="*/ 0 60000 65536"/>
                  <a:gd name="T15" fmla="*/ 0 w 28"/>
                  <a:gd name="T16" fmla="*/ 0 h 12"/>
                  <a:gd name="T17" fmla="*/ 28 w 28"/>
                  <a:gd name="T18" fmla="*/ 12 h 12"/>
                </a:gdLst>
                <a:ahLst/>
                <a:cxnLst>
                  <a:cxn ang="T10">
                    <a:pos x="T0" y="T1"/>
                  </a:cxn>
                  <a:cxn ang="T11">
                    <a:pos x="T2" y="T3"/>
                  </a:cxn>
                  <a:cxn ang="T12">
                    <a:pos x="T4" y="T5"/>
                  </a:cxn>
                  <a:cxn ang="T13">
                    <a:pos x="T6" y="T7"/>
                  </a:cxn>
                  <a:cxn ang="T14">
                    <a:pos x="T8" y="T9"/>
                  </a:cxn>
                </a:cxnLst>
                <a:rect l="T15" t="T16" r="T17" b="T18"/>
                <a:pathLst>
                  <a:path w="28" h="12">
                    <a:moveTo>
                      <a:pt x="0" y="8"/>
                    </a:moveTo>
                    <a:lnTo>
                      <a:pt x="0" y="11"/>
                    </a:lnTo>
                    <a:lnTo>
                      <a:pt x="27" y="5"/>
                    </a:lnTo>
                    <a:lnTo>
                      <a:pt x="26" y="0"/>
                    </a:lnTo>
                    <a:lnTo>
                      <a:pt x="0" y="8"/>
                    </a:lnTo>
                  </a:path>
                </a:pathLst>
              </a:custGeom>
              <a:solidFill>
                <a:srgbClr val="823838"/>
              </a:solidFill>
              <a:ln w="9525">
                <a:noFill/>
                <a:round/>
                <a:headEnd/>
                <a:tailEnd/>
              </a:ln>
            </p:spPr>
            <p:txBody>
              <a:bodyPr wrap="none" anchor="ctr"/>
              <a:lstStyle/>
              <a:p>
                <a:endParaRPr lang="en-US"/>
              </a:p>
            </p:txBody>
          </p:sp>
          <p:sp>
            <p:nvSpPr>
              <p:cNvPr id="15224" name="Freeform 123"/>
              <p:cNvSpPr>
                <a:spLocks noChangeArrowheads="1"/>
              </p:cNvSpPr>
              <p:nvPr/>
            </p:nvSpPr>
            <p:spPr bwMode="auto">
              <a:xfrm>
                <a:off x="12476" y="966"/>
                <a:ext cx="35" cy="41"/>
              </a:xfrm>
              <a:custGeom>
                <a:avLst/>
                <a:gdLst>
                  <a:gd name="T0" fmla="*/ 32 w 36"/>
                  <a:gd name="T1" fmla="*/ 0 h 42"/>
                  <a:gd name="T2" fmla="*/ 0 w 36"/>
                  <a:gd name="T3" fmla="*/ 32 h 42"/>
                  <a:gd name="T4" fmla="*/ 0 w 36"/>
                  <a:gd name="T5" fmla="*/ 38 h 42"/>
                  <a:gd name="T6" fmla="*/ 32 w 36"/>
                  <a:gd name="T7" fmla="*/ 4 h 42"/>
                  <a:gd name="T8" fmla="*/ 32 w 36"/>
                  <a:gd name="T9" fmla="*/ 0 h 42"/>
                  <a:gd name="T10" fmla="*/ 0 60000 65536"/>
                  <a:gd name="T11" fmla="*/ 0 60000 65536"/>
                  <a:gd name="T12" fmla="*/ 0 60000 65536"/>
                  <a:gd name="T13" fmla="*/ 0 60000 65536"/>
                  <a:gd name="T14" fmla="*/ 0 60000 65536"/>
                  <a:gd name="T15" fmla="*/ 0 w 36"/>
                  <a:gd name="T16" fmla="*/ 0 h 42"/>
                  <a:gd name="T17" fmla="*/ 36 w 36"/>
                  <a:gd name="T18" fmla="*/ 42 h 42"/>
                </a:gdLst>
                <a:ahLst/>
                <a:cxnLst>
                  <a:cxn ang="T10">
                    <a:pos x="T0" y="T1"/>
                  </a:cxn>
                  <a:cxn ang="T11">
                    <a:pos x="T2" y="T3"/>
                  </a:cxn>
                  <a:cxn ang="T12">
                    <a:pos x="T4" y="T5"/>
                  </a:cxn>
                  <a:cxn ang="T13">
                    <a:pos x="T6" y="T7"/>
                  </a:cxn>
                  <a:cxn ang="T14">
                    <a:pos x="T8" y="T9"/>
                  </a:cxn>
                </a:cxnLst>
                <a:rect l="T15" t="T16" r="T17" b="T18"/>
                <a:pathLst>
                  <a:path w="36" h="42">
                    <a:moveTo>
                      <a:pt x="35" y="0"/>
                    </a:moveTo>
                    <a:lnTo>
                      <a:pt x="0" y="35"/>
                    </a:lnTo>
                    <a:lnTo>
                      <a:pt x="0" y="41"/>
                    </a:lnTo>
                    <a:lnTo>
                      <a:pt x="35" y="4"/>
                    </a:lnTo>
                    <a:lnTo>
                      <a:pt x="35" y="0"/>
                    </a:lnTo>
                  </a:path>
                </a:pathLst>
              </a:custGeom>
              <a:solidFill>
                <a:srgbClr val="823838"/>
              </a:solidFill>
              <a:ln w="9525">
                <a:noFill/>
                <a:round/>
                <a:headEnd/>
                <a:tailEnd/>
              </a:ln>
            </p:spPr>
            <p:txBody>
              <a:bodyPr wrap="none" anchor="ctr"/>
              <a:lstStyle/>
              <a:p>
                <a:endParaRPr lang="en-US"/>
              </a:p>
            </p:txBody>
          </p:sp>
          <p:sp>
            <p:nvSpPr>
              <p:cNvPr id="15225" name="Freeform 124"/>
              <p:cNvSpPr>
                <a:spLocks noChangeArrowheads="1"/>
              </p:cNvSpPr>
              <p:nvPr/>
            </p:nvSpPr>
            <p:spPr bwMode="auto">
              <a:xfrm>
                <a:off x="12480" y="975"/>
                <a:ext cx="35" cy="41"/>
              </a:xfrm>
              <a:custGeom>
                <a:avLst/>
                <a:gdLst>
                  <a:gd name="T0" fmla="*/ 30 w 36"/>
                  <a:gd name="T1" fmla="*/ 0 h 42"/>
                  <a:gd name="T2" fmla="*/ 0 w 36"/>
                  <a:gd name="T3" fmla="*/ 33 h 42"/>
                  <a:gd name="T4" fmla="*/ 0 w 36"/>
                  <a:gd name="T5" fmla="*/ 38 h 42"/>
                  <a:gd name="T6" fmla="*/ 32 w 36"/>
                  <a:gd name="T7" fmla="*/ 4 h 42"/>
                  <a:gd name="T8" fmla="*/ 30 w 36"/>
                  <a:gd name="T9" fmla="*/ 0 h 42"/>
                  <a:gd name="T10" fmla="*/ 0 60000 65536"/>
                  <a:gd name="T11" fmla="*/ 0 60000 65536"/>
                  <a:gd name="T12" fmla="*/ 0 60000 65536"/>
                  <a:gd name="T13" fmla="*/ 0 60000 65536"/>
                  <a:gd name="T14" fmla="*/ 0 60000 65536"/>
                  <a:gd name="T15" fmla="*/ 0 w 36"/>
                  <a:gd name="T16" fmla="*/ 0 h 42"/>
                  <a:gd name="T17" fmla="*/ 36 w 36"/>
                  <a:gd name="T18" fmla="*/ 42 h 42"/>
                </a:gdLst>
                <a:ahLst/>
                <a:cxnLst>
                  <a:cxn ang="T10">
                    <a:pos x="T0" y="T1"/>
                  </a:cxn>
                  <a:cxn ang="T11">
                    <a:pos x="T2" y="T3"/>
                  </a:cxn>
                  <a:cxn ang="T12">
                    <a:pos x="T4" y="T5"/>
                  </a:cxn>
                  <a:cxn ang="T13">
                    <a:pos x="T6" y="T7"/>
                  </a:cxn>
                  <a:cxn ang="T14">
                    <a:pos x="T8" y="T9"/>
                  </a:cxn>
                </a:cxnLst>
                <a:rect l="T15" t="T16" r="T17" b="T18"/>
                <a:pathLst>
                  <a:path w="36" h="42">
                    <a:moveTo>
                      <a:pt x="33" y="0"/>
                    </a:moveTo>
                    <a:lnTo>
                      <a:pt x="0" y="36"/>
                    </a:lnTo>
                    <a:lnTo>
                      <a:pt x="0" y="41"/>
                    </a:lnTo>
                    <a:lnTo>
                      <a:pt x="35" y="4"/>
                    </a:lnTo>
                    <a:lnTo>
                      <a:pt x="33" y="0"/>
                    </a:lnTo>
                  </a:path>
                </a:pathLst>
              </a:custGeom>
              <a:solidFill>
                <a:srgbClr val="823838"/>
              </a:solidFill>
              <a:ln w="9525">
                <a:noFill/>
                <a:round/>
                <a:headEnd/>
                <a:tailEnd/>
              </a:ln>
            </p:spPr>
            <p:txBody>
              <a:bodyPr wrap="none" anchor="ctr"/>
              <a:lstStyle/>
              <a:p>
                <a:endParaRPr lang="en-US"/>
              </a:p>
            </p:txBody>
          </p:sp>
          <p:sp>
            <p:nvSpPr>
              <p:cNvPr id="15226" name="Freeform 125"/>
              <p:cNvSpPr>
                <a:spLocks noChangeArrowheads="1"/>
              </p:cNvSpPr>
              <p:nvPr/>
            </p:nvSpPr>
            <p:spPr bwMode="auto">
              <a:xfrm>
                <a:off x="12483" y="984"/>
                <a:ext cx="35" cy="43"/>
              </a:xfrm>
              <a:custGeom>
                <a:avLst/>
                <a:gdLst>
                  <a:gd name="T0" fmla="*/ 32 w 36"/>
                  <a:gd name="T1" fmla="*/ 0 h 44"/>
                  <a:gd name="T2" fmla="*/ 0 w 36"/>
                  <a:gd name="T3" fmla="*/ 34 h 44"/>
                  <a:gd name="T4" fmla="*/ 0 w 36"/>
                  <a:gd name="T5" fmla="*/ 40 h 44"/>
                  <a:gd name="T6" fmla="*/ 32 w 36"/>
                  <a:gd name="T7" fmla="*/ 5 h 44"/>
                  <a:gd name="T8" fmla="*/ 32 w 36"/>
                  <a:gd name="T9" fmla="*/ 0 h 44"/>
                  <a:gd name="T10" fmla="*/ 0 60000 65536"/>
                  <a:gd name="T11" fmla="*/ 0 60000 65536"/>
                  <a:gd name="T12" fmla="*/ 0 60000 65536"/>
                  <a:gd name="T13" fmla="*/ 0 60000 65536"/>
                  <a:gd name="T14" fmla="*/ 0 60000 65536"/>
                  <a:gd name="T15" fmla="*/ 0 w 36"/>
                  <a:gd name="T16" fmla="*/ 0 h 44"/>
                  <a:gd name="T17" fmla="*/ 36 w 36"/>
                  <a:gd name="T18" fmla="*/ 44 h 44"/>
                </a:gdLst>
                <a:ahLst/>
                <a:cxnLst>
                  <a:cxn ang="T10">
                    <a:pos x="T0" y="T1"/>
                  </a:cxn>
                  <a:cxn ang="T11">
                    <a:pos x="T2" y="T3"/>
                  </a:cxn>
                  <a:cxn ang="T12">
                    <a:pos x="T4" y="T5"/>
                  </a:cxn>
                  <a:cxn ang="T13">
                    <a:pos x="T6" y="T7"/>
                  </a:cxn>
                  <a:cxn ang="T14">
                    <a:pos x="T8" y="T9"/>
                  </a:cxn>
                </a:cxnLst>
                <a:rect l="T15" t="T16" r="T17" b="T18"/>
                <a:pathLst>
                  <a:path w="36" h="44">
                    <a:moveTo>
                      <a:pt x="35" y="0"/>
                    </a:moveTo>
                    <a:lnTo>
                      <a:pt x="0" y="37"/>
                    </a:lnTo>
                    <a:lnTo>
                      <a:pt x="0" y="43"/>
                    </a:lnTo>
                    <a:lnTo>
                      <a:pt x="35" y="5"/>
                    </a:lnTo>
                    <a:lnTo>
                      <a:pt x="35" y="0"/>
                    </a:lnTo>
                  </a:path>
                </a:pathLst>
              </a:custGeom>
              <a:solidFill>
                <a:srgbClr val="823838"/>
              </a:solidFill>
              <a:ln w="9525">
                <a:noFill/>
                <a:round/>
                <a:headEnd/>
                <a:tailEnd/>
              </a:ln>
            </p:spPr>
            <p:txBody>
              <a:bodyPr wrap="none" anchor="ctr"/>
              <a:lstStyle/>
              <a:p>
                <a:endParaRPr lang="en-US"/>
              </a:p>
            </p:txBody>
          </p:sp>
          <p:sp>
            <p:nvSpPr>
              <p:cNvPr id="15227" name="Freeform 126"/>
              <p:cNvSpPr>
                <a:spLocks noChangeArrowheads="1"/>
              </p:cNvSpPr>
              <p:nvPr/>
            </p:nvSpPr>
            <p:spPr bwMode="auto">
              <a:xfrm>
                <a:off x="12473" y="959"/>
                <a:ext cx="35" cy="39"/>
              </a:xfrm>
              <a:custGeom>
                <a:avLst/>
                <a:gdLst>
                  <a:gd name="T0" fmla="*/ 30 w 36"/>
                  <a:gd name="T1" fmla="*/ 0 h 40"/>
                  <a:gd name="T2" fmla="*/ 0 w 36"/>
                  <a:gd name="T3" fmla="*/ 31 h 40"/>
                  <a:gd name="T4" fmla="*/ 0 w 36"/>
                  <a:gd name="T5" fmla="*/ 36 h 40"/>
                  <a:gd name="T6" fmla="*/ 32 w 36"/>
                  <a:gd name="T7" fmla="*/ 3 h 40"/>
                  <a:gd name="T8" fmla="*/ 30 w 36"/>
                  <a:gd name="T9" fmla="*/ 0 h 40"/>
                  <a:gd name="T10" fmla="*/ 0 60000 65536"/>
                  <a:gd name="T11" fmla="*/ 0 60000 65536"/>
                  <a:gd name="T12" fmla="*/ 0 60000 65536"/>
                  <a:gd name="T13" fmla="*/ 0 60000 65536"/>
                  <a:gd name="T14" fmla="*/ 0 60000 65536"/>
                  <a:gd name="T15" fmla="*/ 0 w 36"/>
                  <a:gd name="T16" fmla="*/ 0 h 40"/>
                  <a:gd name="T17" fmla="*/ 36 w 36"/>
                  <a:gd name="T18" fmla="*/ 40 h 40"/>
                </a:gdLst>
                <a:ahLst/>
                <a:cxnLst>
                  <a:cxn ang="T10">
                    <a:pos x="T0" y="T1"/>
                  </a:cxn>
                  <a:cxn ang="T11">
                    <a:pos x="T2" y="T3"/>
                  </a:cxn>
                  <a:cxn ang="T12">
                    <a:pos x="T4" y="T5"/>
                  </a:cxn>
                  <a:cxn ang="T13">
                    <a:pos x="T6" y="T7"/>
                  </a:cxn>
                  <a:cxn ang="T14">
                    <a:pos x="T8" y="T9"/>
                  </a:cxn>
                </a:cxnLst>
                <a:rect l="T15" t="T16" r="T17" b="T18"/>
                <a:pathLst>
                  <a:path w="36" h="40">
                    <a:moveTo>
                      <a:pt x="33" y="0"/>
                    </a:moveTo>
                    <a:lnTo>
                      <a:pt x="0" y="34"/>
                    </a:lnTo>
                    <a:lnTo>
                      <a:pt x="0" y="39"/>
                    </a:lnTo>
                    <a:lnTo>
                      <a:pt x="35" y="3"/>
                    </a:lnTo>
                    <a:lnTo>
                      <a:pt x="33" y="0"/>
                    </a:lnTo>
                  </a:path>
                </a:pathLst>
              </a:custGeom>
              <a:solidFill>
                <a:srgbClr val="823838"/>
              </a:solidFill>
              <a:ln w="9525">
                <a:noFill/>
                <a:round/>
                <a:headEnd/>
                <a:tailEnd/>
              </a:ln>
            </p:spPr>
            <p:txBody>
              <a:bodyPr wrap="none" anchor="ctr"/>
              <a:lstStyle/>
              <a:p>
                <a:endParaRPr lang="en-US"/>
              </a:p>
            </p:txBody>
          </p:sp>
          <p:pic>
            <p:nvPicPr>
              <p:cNvPr id="15228" name="Picture 127"/>
              <p:cNvPicPr>
                <a:picLocks noChangeAspect="1" noChangeArrowheads="1"/>
              </p:cNvPicPr>
              <p:nvPr/>
            </p:nvPicPr>
            <p:blipFill>
              <a:blip r:embed="rId3"/>
              <a:srcRect/>
              <a:stretch>
                <a:fillRect/>
              </a:stretch>
            </p:blipFill>
            <p:spPr bwMode="auto">
              <a:xfrm>
                <a:off x="12377" y="1191"/>
                <a:ext cx="290" cy="172"/>
              </a:xfrm>
              <a:prstGeom prst="rect">
                <a:avLst/>
              </a:prstGeom>
              <a:noFill/>
              <a:ln w="9525">
                <a:noFill/>
                <a:miter lim="800000"/>
                <a:headEnd/>
                <a:tailEnd/>
              </a:ln>
            </p:spPr>
          </p:pic>
          <p:pic>
            <p:nvPicPr>
              <p:cNvPr id="15229" name="Picture 128"/>
              <p:cNvPicPr>
                <a:picLocks noChangeAspect="1" noChangeArrowheads="1"/>
              </p:cNvPicPr>
              <p:nvPr/>
            </p:nvPicPr>
            <p:blipFill>
              <a:blip r:embed="rId4"/>
              <a:srcRect/>
              <a:stretch>
                <a:fillRect/>
              </a:stretch>
            </p:blipFill>
            <p:spPr bwMode="auto">
              <a:xfrm>
                <a:off x="12706" y="1129"/>
                <a:ext cx="466" cy="243"/>
              </a:xfrm>
              <a:prstGeom prst="rect">
                <a:avLst/>
              </a:prstGeom>
              <a:noFill/>
              <a:ln w="9525">
                <a:noFill/>
                <a:miter lim="800000"/>
                <a:headEnd/>
                <a:tailEnd/>
              </a:ln>
            </p:spPr>
          </p:pic>
          <p:pic>
            <p:nvPicPr>
              <p:cNvPr id="15230" name="Picture 129"/>
              <p:cNvPicPr>
                <a:picLocks noChangeAspect="1" noChangeArrowheads="1"/>
              </p:cNvPicPr>
              <p:nvPr/>
            </p:nvPicPr>
            <p:blipFill>
              <a:blip r:embed="rId5"/>
              <a:srcRect/>
              <a:stretch>
                <a:fillRect/>
              </a:stretch>
            </p:blipFill>
            <p:spPr bwMode="auto">
              <a:xfrm>
                <a:off x="12998" y="1182"/>
                <a:ext cx="466" cy="258"/>
              </a:xfrm>
              <a:prstGeom prst="rect">
                <a:avLst/>
              </a:prstGeom>
              <a:noFill/>
              <a:ln w="9525">
                <a:noFill/>
                <a:miter lim="800000"/>
                <a:headEnd/>
                <a:tailEnd/>
              </a:ln>
            </p:spPr>
          </p:pic>
          <p:sp>
            <p:nvSpPr>
              <p:cNvPr id="15231" name="Freeform 130"/>
              <p:cNvSpPr>
                <a:spLocks noChangeArrowheads="1"/>
              </p:cNvSpPr>
              <p:nvPr/>
            </p:nvSpPr>
            <p:spPr bwMode="auto">
              <a:xfrm>
                <a:off x="12042" y="1041"/>
                <a:ext cx="335" cy="272"/>
              </a:xfrm>
              <a:custGeom>
                <a:avLst/>
                <a:gdLst>
                  <a:gd name="T0" fmla="*/ 35 w 336"/>
                  <a:gd name="T1" fmla="*/ 81 h 273"/>
                  <a:gd name="T2" fmla="*/ 54 w 336"/>
                  <a:gd name="T3" fmla="*/ 64 h 273"/>
                  <a:gd name="T4" fmla="*/ 72 w 336"/>
                  <a:gd name="T5" fmla="*/ 55 h 273"/>
                  <a:gd name="T6" fmla="*/ 84 w 336"/>
                  <a:gd name="T7" fmla="*/ 46 h 273"/>
                  <a:gd name="T8" fmla="*/ 96 w 336"/>
                  <a:gd name="T9" fmla="*/ 24 h 273"/>
                  <a:gd name="T10" fmla="*/ 107 w 336"/>
                  <a:gd name="T11" fmla="*/ 6 h 273"/>
                  <a:gd name="T12" fmla="*/ 119 w 336"/>
                  <a:gd name="T13" fmla="*/ 1 h 273"/>
                  <a:gd name="T14" fmla="*/ 136 w 336"/>
                  <a:gd name="T15" fmla="*/ 0 h 273"/>
                  <a:gd name="T16" fmla="*/ 152 w 336"/>
                  <a:gd name="T17" fmla="*/ 0 h 273"/>
                  <a:gd name="T18" fmla="*/ 166 w 336"/>
                  <a:gd name="T19" fmla="*/ 1 h 273"/>
                  <a:gd name="T20" fmla="*/ 170 w 336"/>
                  <a:gd name="T21" fmla="*/ 4 h 273"/>
                  <a:gd name="T22" fmla="*/ 189 w 336"/>
                  <a:gd name="T23" fmla="*/ 7 h 273"/>
                  <a:gd name="T24" fmla="*/ 209 w 336"/>
                  <a:gd name="T25" fmla="*/ 14 h 273"/>
                  <a:gd name="T26" fmla="*/ 227 w 336"/>
                  <a:gd name="T27" fmla="*/ 20 h 273"/>
                  <a:gd name="T28" fmla="*/ 239 w 336"/>
                  <a:gd name="T29" fmla="*/ 24 h 273"/>
                  <a:gd name="T30" fmla="*/ 249 w 336"/>
                  <a:gd name="T31" fmla="*/ 25 h 273"/>
                  <a:gd name="T32" fmla="*/ 252 w 336"/>
                  <a:gd name="T33" fmla="*/ 29 h 273"/>
                  <a:gd name="T34" fmla="*/ 264 w 336"/>
                  <a:gd name="T35" fmla="*/ 41 h 273"/>
                  <a:gd name="T36" fmla="*/ 272 w 336"/>
                  <a:gd name="T37" fmla="*/ 57 h 273"/>
                  <a:gd name="T38" fmla="*/ 279 w 336"/>
                  <a:gd name="T39" fmla="*/ 73 h 273"/>
                  <a:gd name="T40" fmla="*/ 287 w 336"/>
                  <a:gd name="T41" fmla="*/ 95 h 273"/>
                  <a:gd name="T42" fmla="*/ 289 w 336"/>
                  <a:gd name="T43" fmla="*/ 124 h 273"/>
                  <a:gd name="T44" fmla="*/ 284 w 336"/>
                  <a:gd name="T45" fmla="*/ 146 h 273"/>
                  <a:gd name="T46" fmla="*/ 287 w 336"/>
                  <a:gd name="T47" fmla="*/ 171 h 273"/>
                  <a:gd name="T48" fmla="*/ 307 w 336"/>
                  <a:gd name="T49" fmla="*/ 200 h 273"/>
                  <a:gd name="T50" fmla="*/ 326 w 336"/>
                  <a:gd name="T51" fmla="*/ 217 h 273"/>
                  <a:gd name="T52" fmla="*/ 332 w 336"/>
                  <a:gd name="T53" fmla="*/ 221 h 273"/>
                  <a:gd name="T54" fmla="*/ 324 w 336"/>
                  <a:gd name="T55" fmla="*/ 220 h 273"/>
                  <a:gd name="T56" fmla="*/ 295 w 336"/>
                  <a:gd name="T57" fmla="*/ 214 h 273"/>
                  <a:gd name="T58" fmla="*/ 260 w 336"/>
                  <a:gd name="T59" fmla="*/ 205 h 273"/>
                  <a:gd name="T60" fmla="*/ 226 w 336"/>
                  <a:gd name="T61" fmla="*/ 193 h 273"/>
                  <a:gd name="T62" fmla="*/ 198 w 336"/>
                  <a:gd name="T63" fmla="*/ 179 h 273"/>
                  <a:gd name="T64" fmla="*/ 183 w 336"/>
                  <a:gd name="T65" fmla="*/ 160 h 273"/>
                  <a:gd name="T66" fmla="*/ 196 w 336"/>
                  <a:gd name="T67" fmla="*/ 137 h 273"/>
                  <a:gd name="T68" fmla="*/ 200 w 336"/>
                  <a:gd name="T69" fmla="*/ 105 h 273"/>
                  <a:gd name="T70" fmla="*/ 178 w 336"/>
                  <a:gd name="T71" fmla="*/ 96 h 273"/>
                  <a:gd name="T72" fmla="*/ 154 w 336"/>
                  <a:gd name="T73" fmla="*/ 124 h 273"/>
                  <a:gd name="T74" fmla="*/ 119 w 336"/>
                  <a:gd name="T75" fmla="*/ 269 h 273"/>
                  <a:gd name="T76" fmla="*/ 107 w 336"/>
                  <a:gd name="T77" fmla="*/ 265 h 273"/>
                  <a:gd name="T78" fmla="*/ 78 w 336"/>
                  <a:gd name="T79" fmla="*/ 249 h 273"/>
                  <a:gd name="T80" fmla="*/ 43 w 336"/>
                  <a:gd name="T81" fmla="*/ 229 h 273"/>
                  <a:gd name="T82" fmla="*/ 13 w 336"/>
                  <a:gd name="T83" fmla="*/ 210 h 273"/>
                  <a:gd name="T84" fmla="*/ 0 w 336"/>
                  <a:gd name="T85" fmla="*/ 195 h 273"/>
                  <a:gd name="T86" fmla="*/ 17 w 336"/>
                  <a:gd name="T87" fmla="*/ 168 h 273"/>
                  <a:gd name="T88" fmla="*/ 29 w 336"/>
                  <a:gd name="T89" fmla="*/ 116 h 273"/>
                  <a:gd name="T90" fmla="*/ 33 w 336"/>
                  <a:gd name="T91" fmla="*/ 87 h 2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36"/>
                  <a:gd name="T139" fmla="*/ 0 h 273"/>
                  <a:gd name="T140" fmla="*/ 336 w 336"/>
                  <a:gd name="T141" fmla="*/ 273 h 27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36" h="273">
                    <a:moveTo>
                      <a:pt x="33" y="87"/>
                    </a:moveTo>
                    <a:lnTo>
                      <a:pt x="33" y="84"/>
                    </a:lnTo>
                    <a:lnTo>
                      <a:pt x="35" y="81"/>
                    </a:lnTo>
                    <a:lnTo>
                      <a:pt x="40" y="75"/>
                    </a:lnTo>
                    <a:lnTo>
                      <a:pt x="47" y="70"/>
                    </a:lnTo>
                    <a:lnTo>
                      <a:pt x="54" y="64"/>
                    </a:lnTo>
                    <a:lnTo>
                      <a:pt x="62" y="60"/>
                    </a:lnTo>
                    <a:lnTo>
                      <a:pt x="66" y="56"/>
                    </a:lnTo>
                    <a:lnTo>
                      <a:pt x="72" y="55"/>
                    </a:lnTo>
                    <a:lnTo>
                      <a:pt x="78" y="54"/>
                    </a:lnTo>
                    <a:lnTo>
                      <a:pt x="82" y="51"/>
                    </a:lnTo>
                    <a:lnTo>
                      <a:pt x="84" y="46"/>
                    </a:lnTo>
                    <a:lnTo>
                      <a:pt x="88" y="40"/>
                    </a:lnTo>
                    <a:lnTo>
                      <a:pt x="91" y="32"/>
                    </a:lnTo>
                    <a:lnTo>
                      <a:pt x="96" y="24"/>
                    </a:lnTo>
                    <a:lnTo>
                      <a:pt x="99" y="16"/>
                    </a:lnTo>
                    <a:lnTo>
                      <a:pt x="103" y="10"/>
                    </a:lnTo>
                    <a:lnTo>
                      <a:pt x="107" y="6"/>
                    </a:lnTo>
                    <a:lnTo>
                      <a:pt x="111" y="5"/>
                    </a:lnTo>
                    <a:lnTo>
                      <a:pt x="115" y="1"/>
                    </a:lnTo>
                    <a:lnTo>
                      <a:pt x="119" y="1"/>
                    </a:lnTo>
                    <a:lnTo>
                      <a:pt x="124" y="0"/>
                    </a:lnTo>
                    <a:lnTo>
                      <a:pt x="131" y="0"/>
                    </a:lnTo>
                    <a:lnTo>
                      <a:pt x="136" y="0"/>
                    </a:lnTo>
                    <a:lnTo>
                      <a:pt x="140" y="0"/>
                    </a:lnTo>
                    <a:lnTo>
                      <a:pt x="148" y="0"/>
                    </a:lnTo>
                    <a:lnTo>
                      <a:pt x="152" y="0"/>
                    </a:lnTo>
                    <a:lnTo>
                      <a:pt x="156" y="1"/>
                    </a:lnTo>
                    <a:lnTo>
                      <a:pt x="162" y="1"/>
                    </a:lnTo>
                    <a:lnTo>
                      <a:pt x="166" y="1"/>
                    </a:lnTo>
                    <a:lnTo>
                      <a:pt x="168" y="4"/>
                    </a:lnTo>
                    <a:lnTo>
                      <a:pt x="173" y="4"/>
                    </a:lnTo>
                    <a:lnTo>
                      <a:pt x="181" y="5"/>
                    </a:lnTo>
                    <a:lnTo>
                      <a:pt x="186" y="6"/>
                    </a:lnTo>
                    <a:lnTo>
                      <a:pt x="192" y="7"/>
                    </a:lnTo>
                    <a:lnTo>
                      <a:pt x="199" y="10"/>
                    </a:lnTo>
                    <a:lnTo>
                      <a:pt x="205" y="13"/>
                    </a:lnTo>
                    <a:lnTo>
                      <a:pt x="212" y="14"/>
                    </a:lnTo>
                    <a:lnTo>
                      <a:pt x="219" y="15"/>
                    </a:lnTo>
                    <a:lnTo>
                      <a:pt x="224" y="16"/>
                    </a:lnTo>
                    <a:lnTo>
                      <a:pt x="230" y="20"/>
                    </a:lnTo>
                    <a:lnTo>
                      <a:pt x="236" y="22"/>
                    </a:lnTo>
                    <a:lnTo>
                      <a:pt x="241" y="23"/>
                    </a:lnTo>
                    <a:lnTo>
                      <a:pt x="242" y="24"/>
                    </a:lnTo>
                    <a:lnTo>
                      <a:pt x="247" y="24"/>
                    </a:lnTo>
                    <a:lnTo>
                      <a:pt x="250" y="25"/>
                    </a:lnTo>
                    <a:lnTo>
                      <a:pt x="252" y="25"/>
                    </a:lnTo>
                    <a:lnTo>
                      <a:pt x="252" y="28"/>
                    </a:lnTo>
                    <a:lnTo>
                      <a:pt x="255" y="29"/>
                    </a:lnTo>
                    <a:lnTo>
                      <a:pt x="259" y="32"/>
                    </a:lnTo>
                    <a:lnTo>
                      <a:pt x="263" y="37"/>
                    </a:lnTo>
                    <a:lnTo>
                      <a:pt x="267" y="41"/>
                    </a:lnTo>
                    <a:lnTo>
                      <a:pt x="271" y="47"/>
                    </a:lnTo>
                    <a:lnTo>
                      <a:pt x="275" y="52"/>
                    </a:lnTo>
                    <a:lnTo>
                      <a:pt x="275" y="57"/>
                    </a:lnTo>
                    <a:lnTo>
                      <a:pt x="278" y="63"/>
                    </a:lnTo>
                    <a:lnTo>
                      <a:pt x="279" y="67"/>
                    </a:lnTo>
                    <a:lnTo>
                      <a:pt x="282" y="73"/>
                    </a:lnTo>
                    <a:lnTo>
                      <a:pt x="285" y="81"/>
                    </a:lnTo>
                    <a:lnTo>
                      <a:pt x="287" y="87"/>
                    </a:lnTo>
                    <a:lnTo>
                      <a:pt x="290" y="95"/>
                    </a:lnTo>
                    <a:lnTo>
                      <a:pt x="292" y="104"/>
                    </a:lnTo>
                    <a:lnTo>
                      <a:pt x="292" y="113"/>
                    </a:lnTo>
                    <a:lnTo>
                      <a:pt x="292" y="124"/>
                    </a:lnTo>
                    <a:lnTo>
                      <a:pt x="290" y="132"/>
                    </a:lnTo>
                    <a:lnTo>
                      <a:pt x="287" y="141"/>
                    </a:lnTo>
                    <a:lnTo>
                      <a:pt x="287" y="149"/>
                    </a:lnTo>
                    <a:lnTo>
                      <a:pt x="285" y="156"/>
                    </a:lnTo>
                    <a:lnTo>
                      <a:pt x="287" y="165"/>
                    </a:lnTo>
                    <a:lnTo>
                      <a:pt x="290" y="174"/>
                    </a:lnTo>
                    <a:lnTo>
                      <a:pt x="294" y="183"/>
                    </a:lnTo>
                    <a:lnTo>
                      <a:pt x="304" y="195"/>
                    </a:lnTo>
                    <a:lnTo>
                      <a:pt x="310" y="203"/>
                    </a:lnTo>
                    <a:lnTo>
                      <a:pt x="320" y="209"/>
                    </a:lnTo>
                    <a:lnTo>
                      <a:pt x="324" y="215"/>
                    </a:lnTo>
                    <a:lnTo>
                      <a:pt x="329" y="220"/>
                    </a:lnTo>
                    <a:lnTo>
                      <a:pt x="333" y="223"/>
                    </a:lnTo>
                    <a:lnTo>
                      <a:pt x="335" y="224"/>
                    </a:lnTo>
                    <a:lnTo>
                      <a:pt x="331" y="224"/>
                    </a:lnTo>
                    <a:lnTo>
                      <a:pt x="327" y="223"/>
                    </a:lnTo>
                    <a:lnTo>
                      <a:pt x="320" y="222"/>
                    </a:lnTo>
                    <a:lnTo>
                      <a:pt x="310" y="219"/>
                    </a:lnTo>
                    <a:lnTo>
                      <a:pt x="298" y="217"/>
                    </a:lnTo>
                    <a:lnTo>
                      <a:pt x="290" y="214"/>
                    </a:lnTo>
                    <a:lnTo>
                      <a:pt x="278" y="211"/>
                    </a:lnTo>
                    <a:lnTo>
                      <a:pt x="263" y="208"/>
                    </a:lnTo>
                    <a:lnTo>
                      <a:pt x="252" y="203"/>
                    </a:lnTo>
                    <a:lnTo>
                      <a:pt x="241" y="200"/>
                    </a:lnTo>
                    <a:lnTo>
                      <a:pt x="229" y="196"/>
                    </a:lnTo>
                    <a:lnTo>
                      <a:pt x="218" y="191"/>
                    </a:lnTo>
                    <a:lnTo>
                      <a:pt x="208" y="187"/>
                    </a:lnTo>
                    <a:lnTo>
                      <a:pt x="201" y="182"/>
                    </a:lnTo>
                    <a:lnTo>
                      <a:pt x="193" y="177"/>
                    </a:lnTo>
                    <a:lnTo>
                      <a:pt x="189" y="171"/>
                    </a:lnTo>
                    <a:lnTo>
                      <a:pt x="186" y="163"/>
                    </a:lnTo>
                    <a:lnTo>
                      <a:pt x="189" y="156"/>
                    </a:lnTo>
                    <a:lnTo>
                      <a:pt x="193" y="149"/>
                    </a:lnTo>
                    <a:lnTo>
                      <a:pt x="199" y="140"/>
                    </a:lnTo>
                    <a:lnTo>
                      <a:pt x="203" y="131"/>
                    </a:lnTo>
                    <a:lnTo>
                      <a:pt x="205" y="118"/>
                    </a:lnTo>
                    <a:lnTo>
                      <a:pt x="203" y="105"/>
                    </a:lnTo>
                    <a:lnTo>
                      <a:pt x="199" y="95"/>
                    </a:lnTo>
                    <a:lnTo>
                      <a:pt x="189" y="93"/>
                    </a:lnTo>
                    <a:lnTo>
                      <a:pt x="181" y="96"/>
                    </a:lnTo>
                    <a:lnTo>
                      <a:pt x="170" y="105"/>
                    </a:lnTo>
                    <a:lnTo>
                      <a:pt x="162" y="115"/>
                    </a:lnTo>
                    <a:lnTo>
                      <a:pt x="154" y="124"/>
                    </a:lnTo>
                    <a:lnTo>
                      <a:pt x="149" y="132"/>
                    </a:lnTo>
                    <a:lnTo>
                      <a:pt x="148" y="134"/>
                    </a:lnTo>
                    <a:lnTo>
                      <a:pt x="119" y="272"/>
                    </a:lnTo>
                    <a:lnTo>
                      <a:pt x="117" y="272"/>
                    </a:lnTo>
                    <a:lnTo>
                      <a:pt x="112" y="270"/>
                    </a:lnTo>
                    <a:lnTo>
                      <a:pt x="107" y="268"/>
                    </a:lnTo>
                    <a:lnTo>
                      <a:pt x="99" y="263"/>
                    </a:lnTo>
                    <a:lnTo>
                      <a:pt x="88" y="259"/>
                    </a:lnTo>
                    <a:lnTo>
                      <a:pt x="78" y="252"/>
                    </a:lnTo>
                    <a:lnTo>
                      <a:pt x="66" y="246"/>
                    </a:lnTo>
                    <a:lnTo>
                      <a:pt x="54" y="239"/>
                    </a:lnTo>
                    <a:lnTo>
                      <a:pt x="43" y="232"/>
                    </a:lnTo>
                    <a:lnTo>
                      <a:pt x="31" y="224"/>
                    </a:lnTo>
                    <a:lnTo>
                      <a:pt x="21" y="219"/>
                    </a:lnTo>
                    <a:lnTo>
                      <a:pt x="13" y="213"/>
                    </a:lnTo>
                    <a:lnTo>
                      <a:pt x="7" y="206"/>
                    </a:lnTo>
                    <a:lnTo>
                      <a:pt x="2" y="201"/>
                    </a:lnTo>
                    <a:lnTo>
                      <a:pt x="0" y="198"/>
                    </a:lnTo>
                    <a:lnTo>
                      <a:pt x="6" y="195"/>
                    </a:lnTo>
                    <a:lnTo>
                      <a:pt x="13" y="185"/>
                    </a:lnTo>
                    <a:lnTo>
                      <a:pt x="17" y="171"/>
                    </a:lnTo>
                    <a:lnTo>
                      <a:pt x="21" y="152"/>
                    </a:lnTo>
                    <a:lnTo>
                      <a:pt x="26" y="134"/>
                    </a:lnTo>
                    <a:lnTo>
                      <a:pt x="29" y="116"/>
                    </a:lnTo>
                    <a:lnTo>
                      <a:pt x="31" y="101"/>
                    </a:lnTo>
                    <a:lnTo>
                      <a:pt x="31" y="92"/>
                    </a:lnTo>
                    <a:lnTo>
                      <a:pt x="33" y="87"/>
                    </a:lnTo>
                  </a:path>
                </a:pathLst>
              </a:custGeom>
              <a:solidFill>
                <a:srgbClr val="000000"/>
              </a:solidFill>
              <a:ln w="9525">
                <a:noFill/>
                <a:round/>
                <a:headEnd/>
                <a:tailEnd/>
              </a:ln>
            </p:spPr>
            <p:txBody>
              <a:bodyPr wrap="none" anchor="ctr"/>
              <a:lstStyle/>
              <a:p>
                <a:endParaRPr lang="en-US"/>
              </a:p>
            </p:txBody>
          </p:sp>
          <p:sp>
            <p:nvSpPr>
              <p:cNvPr id="15232" name="Freeform 131"/>
              <p:cNvSpPr>
                <a:spLocks noChangeArrowheads="1"/>
              </p:cNvSpPr>
              <p:nvPr/>
            </p:nvSpPr>
            <p:spPr bwMode="auto">
              <a:xfrm>
                <a:off x="12049" y="1164"/>
                <a:ext cx="141" cy="137"/>
              </a:xfrm>
              <a:custGeom>
                <a:avLst/>
                <a:gdLst>
                  <a:gd name="T0" fmla="*/ 138 w 142"/>
                  <a:gd name="T1" fmla="*/ 0 h 138"/>
                  <a:gd name="T2" fmla="*/ 138 w 142"/>
                  <a:gd name="T3" fmla="*/ 0 h 138"/>
                  <a:gd name="T4" fmla="*/ 135 w 142"/>
                  <a:gd name="T5" fmla="*/ 1 h 138"/>
                  <a:gd name="T6" fmla="*/ 132 w 142"/>
                  <a:gd name="T7" fmla="*/ 5 h 138"/>
                  <a:gd name="T8" fmla="*/ 127 w 142"/>
                  <a:gd name="T9" fmla="*/ 11 h 138"/>
                  <a:gd name="T10" fmla="*/ 126 w 142"/>
                  <a:gd name="T11" fmla="*/ 20 h 138"/>
                  <a:gd name="T12" fmla="*/ 123 w 142"/>
                  <a:gd name="T13" fmla="*/ 36 h 138"/>
                  <a:gd name="T14" fmla="*/ 119 w 142"/>
                  <a:gd name="T15" fmla="*/ 57 h 138"/>
                  <a:gd name="T16" fmla="*/ 114 w 142"/>
                  <a:gd name="T17" fmla="*/ 75 h 138"/>
                  <a:gd name="T18" fmla="*/ 109 w 142"/>
                  <a:gd name="T19" fmla="*/ 97 h 138"/>
                  <a:gd name="T20" fmla="*/ 107 w 142"/>
                  <a:gd name="T21" fmla="*/ 117 h 138"/>
                  <a:gd name="T22" fmla="*/ 105 w 142"/>
                  <a:gd name="T23" fmla="*/ 129 h 138"/>
                  <a:gd name="T24" fmla="*/ 105 w 142"/>
                  <a:gd name="T25" fmla="*/ 134 h 138"/>
                  <a:gd name="T26" fmla="*/ 102 w 142"/>
                  <a:gd name="T27" fmla="*/ 134 h 138"/>
                  <a:gd name="T28" fmla="*/ 101 w 142"/>
                  <a:gd name="T29" fmla="*/ 133 h 138"/>
                  <a:gd name="T30" fmla="*/ 93 w 142"/>
                  <a:gd name="T31" fmla="*/ 129 h 138"/>
                  <a:gd name="T32" fmla="*/ 89 w 142"/>
                  <a:gd name="T33" fmla="*/ 126 h 138"/>
                  <a:gd name="T34" fmla="*/ 78 w 142"/>
                  <a:gd name="T35" fmla="*/ 122 h 138"/>
                  <a:gd name="T36" fmla="*/ 71 w 142"/>
                  <a:gd name="T37" fmla="*/ 117 h 138"/>
                  <a:gd name="T38" fmla="*/ 63 w 142"/>
                  <a:gd name="T39" fmla="*/ 111 h 138"/>
                  <a:gd name="T40" fmla="*/ 55 w 142"/>
                  <a:gd name="T41" fmla="*/ 106 h 138"/>
                  <a:gd name="T42" fmla="*/ 44 w 142"/>
                  <a:gd name="T43" fmla="*/ 101 h 138"/>
                  <a:gd name="T44" fmla="*/ 36 w 142"/>
                  <a:gd name="T45" fmla="*/ 96 h 138"/>
                  <a:gd name="T46" fmla="*/ 24 w 142"/>
                  <a:gd name="T47" fmla="*/ 89 h 138"/>
                  <a:gd name="T48" fmla="*/ 17 w 142"/>
                  <a:gd name="T49" fmla="*/ 85 h 138"/>
                  <a:gd name="T50" fmla="*/ 10 w 142"/>
                  <a:gd name="T51" fmla="*/ 80 h 138"/>
                  <a:gd name="T52" fmla="*/ 6 w 142"/>
                  <a:gd name="T53" fmla="*/ 77 h 138"/>
                  <a:gd name="T54" fmla="*/ 0 w 142"/>
                  <a:gd name="T55" fmla="*/ 75 h 138"/>
                  <a:gd name="T56" fmla="*/ 0 w 142"/>
                  <a:gd name="T57" fmla="*/ 74 h 138"/>
                  <a:gd name="T58" fmla="*/ 0 w 142"/>
                  <a:gd name="T59" fmla="*/ 73 h 138"/>
                  <a:gd name="T60" fmla="*/ 3 w 142"/>
                  <a:gd name="T61" fmla="*/ 72 h 138"/>
                  <a:gd name="T62" fmla="*/ 6 w 142"/>
                  <a:gd name="T63" fmla="*/ 70 h 138"/>
                  <a:gd name="T64" fmla="*/ 10 w 142"/>
                  <a:gd name="T65" fmla="*/ 69 h 138"/>
                  <a:gd name="T66" fmla="*/ 17 w 142"/>
                  <a:gd name="T67" fmla="*/ 67 h 138"/>
                  <a:gd name="T68" fmla="*/ 24 w 142"/>
                  <a:gd name="T69" fmla="*/ 64 h 138"/>
                  <a:gd name="T70" fmla="*/ 30 w 142"/>
                  <a:gd name="T71" fmla="*/ 60 h 138"/>
                  <a:gd name="T72" fmla="*/ 38 w 142"/>
                  <a:gd name="T73" fmla="*/ 58 h 138"/>
                  <a:gd name="T74" fmla="*/ 44 w 142"/>
                  <a:gd name="T75" fmla="*/ 53 h 138"/>
                  <a:gd name="T76" fmla="*/ 52 w 142"/>
                  <a:gd name="T77" fmla="*/ 50 h 138"/>
                  <a:gd name="T78" fmla="*/ 59 w 142"/>
                  <a:gd name="T79" fmla="*/ 48 h 138"/>
                  <a:gd name="T80" fmla="*/ 63 w 142"/>
                  <a:gd name="T81" fmla="*/ 44 h 138"/>
                  <a:gd name="T82" fmla="*/ 71 w 142"/>
                  <a:gd name="T83" fmla="*/ 42 h 138"/>
                  <a:gd name="T84" fmla="*/ 72 w 142"/>
                  <a:gd name="T85" fmla="*/ 41 h 138"/>
                  <a:gd name="T86" fmla="*/ 74 w 142"/>
                  <a:gd name="T87" fmla="*/ 40 h 138"/>
                  <a:gd name="T88" fmla="*/ 77 w 142"/>
                  <a:gd name="T89" fmla="*/ 40 h 138"/>
                  <a:gd name="T90" fmla="*/ 78 w 142"/>
                  <a:gd name="T91" fmla="*/ 37 h 138"/>
                  <a:gd name="T92" fmla="*/ 84 w 142"/>
                  <a:gd name="T93" fmla="*/ 33 h 138"/>
                  <a:gd name="T94" fmla="*/ 90 w 142"/>
                  <a:gd name="T95" fmla="*/ 26 h 138"/>
                  <a:gd name="T96" fmla="*/ 95 w 142"/>
                  <a:gd name="T97" fmla="*/ 18 h 138"/>
                  <a:gd name="T98" fmla="*/ 101 w 142"/>
                  <a:gd name="T99" fmla="*/ 11 h 138"/>
                  <a:gd name="T100" fmla="*/ 105 w 142"/>
                  <a:gd name="T101" fmla="*/ 4 h 138"/>
                  <a:gd name="T102" fmla="*/ 107 w 142"/>
                  <a:gd name="T103" fmla="*/ 1 h 138"/>
                  <a:gd name="T104" fmla="*/ 107 w 142"/>
                  <a:gd name="T105" fmla="*/ 0 h 138"/>
                  <a:gd name="T106" fmla="*/ 138 w 142"/>
                  <a:gd name="T107" fmla="*/ 0 h 13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42"/>
                  <a:gd name="T163" fmla="*/ 0 h 138"/>
                  <a:gd name="T164" fmla="*/ 142 w 142"/>
                  <a:gd name="T165" fmla="*/ 138 h 13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42" h="138">
                    <a:moveTo>
                      <a:pt x="141" y="0"/>
                    </a:moveTo>
                    <a:lnTo>
                      <a:pt x="141" y="0"/>
                    </a:lnTo>
                    <a:lnTo>
                      <a:pt x="138" y="1"/>
                    </a:lnTo>
                    <a:lnTo>
                      <a:pt x="135" y="5"/>
                    </a:lnTo>
                    <a:lnTo>
                      <a:pt x="130" y="11"/>
                    </a:lnTo>
                    <a:lnTo>
                      <a:pt x="129" y="20"/>
                    </a:lnTo>
                    <a:lnTo>
                      <a:pt x="126" y="36"/>
                    </a:lnTo>
                    <a:lnTo>
                      <a:pt x="122" y="57"/>
                    </a:lnTo>
                    <a:lnTo>
                      <a:pt x="117" y="78"/>
                    </a:lnTo>
                    <a:lnTo>
                      <a:pt x="112" y="100"/>
                    </a:lnTo>
                    <a:lnTo>
                      <a:pt x="110" y="120"/>
                    </a:lnTo>
                    <a:lnTo>
                      <a:pt x="108" y="132"/>
                    </a:lnTo>
                    <a:lnTo>
                      <a:pt x="108" y="137"/>
                    </a:lnTo>
                    <a:lnTo>
                      <a:pt x="105" y="137"/>
                    </a:lnTo>
                    <a:lnTo>
                      <a:pt x="104" y="136"/>
                    </a:lnTo>
                    <a:lnTo>
                      <a:pt x="96" y="132"/>
                    </a:lnTo>
                    <a:lnTo>
                      <a:pt x="92" y="129"/>
                    </a:lnTo>
                    <a:lnTo>
                      <a:pt x="81" y="125"/>
                    </a:lnTo>
                    <a:lnTo>
                      <a:pt x="73" y="120"/>
                    </a:lnTo>
                    <a:lnTo>
                      <a:pt x="63" y="114"/>
                    </a:lnTo>
                    <a:lnTo>
                      <a:pt x="55" y="109"/>
                    </a:lnTo>
                    <a:lnTo>
                      <a:pt x="44" y="104"/>
                    </a:lnTo>
                    <a:lnTo>
                      <a:pt x="36" y="99"/>
                    </a:lnTo>
                    <a:lnTo>
                      <a:pt x="24" y="92"/>
                    </a:lnTo>
                    <a:lnTo>
                      <a:pt x="17" y="88"/>
                    </a:lnTo>
                    <a:lnTo>
                      <a:pt x="10" y="83"/>
                    </a:lnTo>
                    <a:lnTo>
                      <a:pt x="6" y="80"/>
                    </a:lnTo>
                    <a:lnTo>
                      <a:pt x="0" y="78"/>
                    </a:lnTo>
                    <a:lnTo>
                      <a:pt x="0" y="77"/>
                    </a:lnTo>
                    <a:lnTo>
                      <a:pt x="0" y="76"/>
                    </a:lnTo>
                    <a:lnTo>
                      <a:pt x="3" y="75"/>
                    </a:lnTo>
                    <a:lnTo>
                      <a:pt x="6" y="73"/>
                    </a:lnTo>
                    <a:lnTo>
                      <a:pt x="10" y="69"/>
                    </a:lnTo>
                    <a:lnTo>
                      <a:pt x="17" y="67"/>
                    </a:lnTo>
                    <a:lnTo>
                      <a:pt x="24" y="64"/>
                    </a:lnTo>
                    <a:lnTo>
                      <a:pt x="30" y="60"/>
                    </a:lnTo>
                    <a:lnTo>
                      <a:pt x="38" y="58"/>
                    </a:lnTo>
                    <a:lnTo>
                      <a:pt x="44" y="53"/>
                    </a:lnTo>
                    <a:lnTo>
                      <a:pt x="52" y="50"/>
                    </a:lnTo>
                    <a:lnTo>
                      <a:pt x="59" y="48"/>
                    </a:lnTo>
                    <a:lnTo>
                      <a:pt x="63" y="44"/>
                    </a:lnTo>
                    <a:lnTo>
                      <a:pt x="71" y="42"/>
                    </a:lnTo>
                    <a:lnTo>
                      <a:pt x="75" y="41"/>
                    </a:lnTo>
                    <a:lnTo>
                      <a:pt x="77" y="40"/>
                    </a:lnTo>
                    <a:lnTo>
                      <a:pt x="80" y="40"/>
                    </a:lnTo>
                    <a:lnTo>
                      <a:pt x="81" y="37"/>
                    </a:lnTo>
                    <a:lnTo>
                      <a:pt x="87" y="33"/>
                    </a:lnTo>
                    <a:lnTo>
                      <a:pt x="93" y="26"/>
                    </a:lnTo>
                    <a:lnTo>
                      <a:pt x="98" y="18"/>
                    </a:lnTo>
                    <a:lnTo>
                      <a:pt x="104" y="11"/>
                    </a:lnTo>
                    <a:lnTo>
                      <a:pt x="108" y="4"/>
                    </a:lnTo>
                    <a:lnTo>
                      <a:pt x="110" y="1"/>
                    </a:lnTo>
                    <a:lnTo>
                      <a:pt x="110" y="0"/>
                    </a:lnTo>
                    <a:lnTo>
                      <a:pt x="141" y="0"/>
                    </a:lnTo>
                  </a:path>
                </a:pathLst>
              </a:custGeom>
              <a:solidFill>
                <a:srgbClr val="E0FFFF"/>
              </a:solidFill>
              <a:ln w="9525">
                <a:noFill/>
                <a:round/>
                <a:headEnd/>
                <a:tailEnd/>
              </a:ln>
            </p:spPr>
            <p:txBody>
              <a:bodyPr wrap="none" anchor="ctr"/>
              <a:lstStyle/>
              <a:p>
                <a:endParaRPr lang="en-US"/>
              </a:p>
            </p:txBody>
          </p:sp>
          <p:sp>
            <p:nvSpPr>
              <p:cNvPr id="15233" name="Freeform 132"/>
              <p:cNvSpPr>
                <a:spLocks noChangeArrowheads="1"/>
              </p:cNvSpPr>
              <p:nvPr/>
            </p:nvSpPr>
            <p:spPr bwMode="auto">
              <a:xfrm>
                <a:off x="12089" y="1047"/>
                <a:ext cx="194" cy="79"/>
              </a:xfrm>
              <a:custGeom>
                <a:avLst/>
                <a:gdLst>
                  <a:gd name="T0" fmla="*/ 191 w 195"/>
                  <a:gd name="T1" fmla="*/ 25 h 80"/>
                  <a:gd name="T2" fmla="*/ 184 w 195"/>
                  <a:gd name="T3" fmla="*/ 25 h 80"/>
                  <a:gd name="T4" fmla="*/ 172 w 195"/>
                  <a:gd name="T5" fmla="*/ 26 h 80"/>
                  <a:gd name="T6" fmla="*/ 160 w 195"/>
                  <a:gd name="T7" fmla="*/ 31 h 80"/>
                  <a:gd name="T8" fmla="*/ 149 w 195"/>
                  <a:gd name="T9" fmla="*/ 42 h 80"/>
                  <a:gd name="T10" fmla="*/ 142 w 195"/>
                  <a:gd name="T11" fmla="*/ 51 h 80"/>
                  <a:gd name="T12" fmla="*/ 142 w 195"/>
                  <a:gd name="T13" fmla="*/ 51 h 80"/>
                  <a:gd name="T14" fmla="*/ 142 w 195"/>
                  <a:gd name="T15" fmla="*/ 51 h 80"/>
                  <a:gd name="T16" fmla="*/ 142 w 195"/>
                  <a:gd name="T17" fmla="*/ 54 h 80"/>
                  <a:gd name="T18" fmla="*/ 136 w 195"/>
                  <a:gd name="T19" fmla="*/ 63 h 80"/>
                  <a:gd name="T20" fmla="*/ 132 w 195"/>
                  <a:gd name="T21" fmla="*/ 63 h 80"/>
                  <a:gd name="T22" fmla="*/ 127 w 195"/>
                  <a:gd name="T23" fmla="*/ 60 h 80"/>
                  <a:gd name="T24" fmla="*/ 123 w 195"/>
                  <a:gd name="T25" fmla="*/ 55 h 80"/>
                  <a:gd name="T26" fmla="*/ 118 w 195"/>
                  <a:gd name="T27" fmla="*/ 52 h 80"/>
                  <a:gd name="T28" fmla="*/ 112 w 195"/>
                  <a:gd name="T29" fmla="*/ 51 h 80"/>
                  <a:gd name="T30" fmla="*/ 102 w 195"/>
                  <a:gd name="T31" fmla="*/ 52 h 80"/>
                  <a:gd name="T32" fmla="*/ 97 w 195"/>
                  <a:gd name="T33" fmla="*/ 56 h 80"/>
                  <a:gd name="T34" fmla="*/ 93 w 195"/>
                  <a:gd name="T35" fmla="*/ 61 h 80"/>
                  <a:gd name="T36" fmla="*/ 65 w 195"/>
                  <a:gd name="T37" fmla="*/ 76 h 80"/>
                  <a:gd name="T38" fmla="*/ 37 w 195"/>
                  <a:gd name="T39" fmla="*/ 66 h 80"/>
                  <a:gd name="T40" fmla="*/ 31 w 195"/>
                  <a:gd name="T41" fmla="*/ 66 h 80"/>
                  <a:gd name="T42" fmla="*/ 16 w 195"/>
                  <a:gd name="T43" fmla="*/ 67 h 80"/>
                  <a:gd name="T44" fmla="*/ 4 w 195"/>
                  <a:gd name="T45" fmla="*/ 69 h 80"/>
                  <a:gd name="T46" fmla="*/ 0 w 195"/>
                  <a:gd name="T47" fmla="*/ 69 h 80"/>
                  <a:gd name="T48" fmla="*/ 7 w 195"/>
                  <a:gd name="T49" fmla="*/ 63 h 80"/>
                  <a:gd name="T50" fmla="*/ 19 w 195"/>
                  <a:gd name="T51" fmla="*/ 55 h 80"/>
                  <a:gd name="T52" fmla="*/ 31 w 195"/>
                  <a:gd name="T53" fmla="*/ 47 h 80"/>
                  <a:gd name="T54" fmla="*/ 37 w 195"/>
                  <a:gd name="T55" fmla="*/ 46 h 80"/>
                  <a:gd name="T56" fmla="*/ 37 w 195"/>
                  <a:gd name="T57" fmla="*/ 42 h 80"/>
                  <a:gd name="T58" fmla="*/ 40 w 195"/>
                  <a:gd name="T59" fmla="*/ 37 h 80"/>
                  <a:gd name="T60" fmla="*/ 47 w 195"/>
                  <a:gd name="T61" fmla="*/ 31 h 80"/>
                  <a:gd name="T62" fmla="*/ 65 w 195"/>
                  <a:gd name="T63" fmla="*/ 25 h 80"/>
                  <a:gd name="T64" fmla="*/ 77 w 195"/>
                  <a:gd name="T65" fmla="*/ 18 h 80"/>
                  <a:gd name="T66" fmla="*/ 77 w 195"/>
                  <a:gd name="T67" fmla="*/ 14 h 80"/>
                  <a:gd name="T68" fmla="*/ 72 w 195"/>
                  <a:gd name="T69" fmla="*/ 10 h 80"/>
                  <a:gd name="T70" fmla="*/ 68 w 195"/>
                  <a:gd name="T71" fmla="*/ 8 h 80"/>
                  <a:gd name="T72" fmla="*/ 68 w 195"/>
                  <a:gd name="T73" fmla="*/ 3 h 80"/>
                  <a:gd name="T74" fmla="*/ 74 w 195"/>
                  <a:gd name="T75" fmla="*/ 0 h 80"/>
                  <a:gd name="T76" fmla="*/ 86 w 195"/>
                  <a:gd name="T77" fmla="*/ 0 h 80"/>
                  <a:gd name="T78" fmla="*/ 98 w 195"/>
                  <a:gd name="T79" fmla="*/ 0 h 80"/>
                  <a:gd name="T80" fmla="*/ 112 w 195"/>
                  <a:gd name="T81" fmla="*/ 1 h 80"/>
                  <a:gd name="T82" fmla="*/ 127 w 195"/>
                  <a:gd name="T83" fmla="*/ 4 h 80"/>
                  <a:gd name="T84" fmla="*/ 147 w 195"/>
                  <a:gd name="T85" fmla="*/ 9 h 80"/>
                  <a:gd name="T86" fmla="*/ 165 w 195"/>
                  <a:gd name="T87" fmla="*/ 14 h 80"/>
                  <a:gd name="T88" fmla="*/ 180 w 195"/>
                  <a:gd name="T89" fmla="*/ 22 h 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5"/>
                  <a:gd name="T136" fmla="*/ 0 h 80"/>
                  <a:gd name="T137" fmla="*/ 195 w 195"/>
                  <a:gd name="T138" fmla="*/ 80 h 8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5" h="80">
                    <a:moveTo>
                      <a:pt x="194" y="25"/>
                    </a:moveTo>
                    <a:lnTo>
                      <a:pt x="194" y="25"/>
                    </a:lnTo>
                    <a:lnTo>
                      <a:pt x="191" y="25"/>
                    </a:lnTo>
                    <a:lnTo>
                      <a:pt x="187" y="25"/>
                    </a:lnTo>
                    <a:lnTo>
                      <a:pt x="179" y="25"/>
                    </a:lnTo>
                    <a:lnTo>
                      <a:pt x="175" y="26"/>
                    </a:lnTo>
                    <a:lnTo>
                      <a:pt x="168" y="27"/>
                    </a:lnTo>
                    <a:lnTo>
                      <a:pt x="163" y="31"/>
                    </a:lnTo>
                    <a:lnTo>
                      <a:pt x="158" y="35"/>
                    </a:lnTo>
                    <a:lnTo>
                      <a:pt x="152" y="45"/>
                    </a:lnTo>
                    <a:lnTo>
                      <a:pt x="146" y="50"/>
                    </a:lnTo>
                    <a:lnTo>
                      <a:pt x="145" y="54"/>
                    </a:lnTo>
                    <a:lnTo>
                      <a:pt x="145" y="55"/>
                    </a:lnTo>
                    <a:lnTo>
                      <a:pt x="145" y="54"/>
                    </a:lnTo>
                    <a:lnTo>
                      <a:pt x="145" y="57"/>
                    </a:lnTo>
                    <a:lnTo>
                      <a:pt x="142" y="63"/>
                    </a:lnTo>
                    <a:lnTo>
                      <a:pt x="139" y="66"/>
                    </a:lnTo>
                    <a:lnTo>
                      <a:pt x="138" y="67"/>
                    </a:lnTo>
                    <a:lnTo>
                      <a:pt x="135" y="66"/>
                    </a:lnTo>
                    <a:lnTo>
                      <a:pt x="134" y="64"/>
                    </a:lnTo>
                    <a:lnTo>
                      <a:pt x="130" y="63"/>
                    </a:lnTo>
                    <a:lnTo>
                      <a:pt x="128" y="61"/>
                    </a:lnTo>
                    <a:lnTo>
                      <a:pt x="126" y="58"/>
                    </a:lnTo>
                    <a:lnTo>
                      <a:pt x="123" y="57"/>
                    </a:lnTo>
                    <a:lnTo>
                      <a:pt x="121" y="55"/>
                    </a:lnTo>
                    <a:lnTo>
                      <a:pt x="119" y="54"/>
                    </a:lnTo>
                    <a:lnTo>
                      <a:pt x="115" y="54"/>
                    </a:lnTo>
                    <a:lnTo>
                      <a:pt x="109" y="54"/>
                    </a:lnTo>
                    <a:lnTo>
                      <a:pt x="105" y="55"/>
                    </a:lnTo>
                    <a:lnTo>
                      <a:pt x="102" y="57"/>
                    </a:lnTo>
                    <a:lnTo>
                      <a:pt x="98" y="59"/>
                    </a:lnTo>
                    <a:lnTo>
                      <a:pt x="95" y="63"/>
                    </a:lnTo>
                    <a:lnTo>
                      <a:pt x="93" y="64"/>
                    </a:lnTo>
                    <a:lnTo>
                      <a:pt x="65" y="79"/>
                    </a:lnTo>
                    <a:lnTo>
                      <a:pt x="40" y="69"/>
                    </a:lnTo>
                    <a:lnTo>
                      <a:pt x="37" y="69"/>
                    </a:lnTo>
                    <a:lnTo>
                      <a:pt x="35" y="69"/>
                    </a:lnTo>
                    <a:lnTo>
                      <a:pt x="31" y="69"/>
                    </a:lnTo>
                    <a:lnTo>
                      <a:pt x="23" y="70"/>
                    </a:lnTo>
                    <a:lnTo>
                      <a:pt x="16" y="70"/>
                    </a:lnTo>
                    <a:lnTo>
                      <a:pt x="12" y="70"/>
                    </a:lnTo>
                    <a:lnTo>
                      <a:pt x="4" y="72"/>
                    </a:lnTo>
                    <a:lnTo>
                      <a:pt x="3" y="72"/>
                    </a:lnTo>
                    <a:lnTo>
                      <a:pt x="0" y="72"/>
                    </a:lnTo>
                    <a:lnTo>
                      <a:pt x="3" y="69"/>
                    </a:lnTo>
                    <a:lnTo>
                      <a:pt x="7" y="66"/>
                    </a:lnTo>
                    <a:lnTo>
                      <a:pt x="12" y="61"/>
                    </a:lnTo>
                    <a:lnTo>
                      <a:pt x="19" y="58"/>
                    </a:lnTo>
                    <a:lnTo>
                      <a:pt x="25" y="54"/>
                    </a:lnTo>
                    <a:lnTo>
                      <a:pt x="31" y="50"/>
                    </a:lnTo>
                    <a:lnTo>
                      <a:pt x="35" y="50"/>
                    </a:lnTo>
                    <a:lnTo>
                      <a:pt x="37" y="49"/>
                    </a:lnTo>
                    <a:lnTo>
                      <a:pt x="37" y="48"/>
                    </a:lnTo>
                    <a:lnTo>
                      <a:pt x="37" y="45"/>
                    </a:lnTo>
                    <a:lnTo>
                      <a:pt x="37" y="41"/>
                    </a:lnTo>
                    <a:lnTo>
                      <a:pt x="40" y="37"/>
                    </a:lnTo>
                    <a:lnTo>
                      <a:pt x="41" y="34"/>
                    </a:lnTo>
                    <a:lnTo>
                      <a:pt x="47" y="31"/>
                    </a:lnTo>
                    <a:lnTo>
                      <a:pt x="53" y="27"/>
                    </a:lnTo>
                    <a:lnTo>
                      <a:pt x="65" y="25"/>
                    </a:lnTo>
                    <a:lnTo>
                      <a:pt x="74" y="22"/>
                    </a:lnTo>
                    <a:lnTo>
                      <a:pt x="77" y="18"/>
                    </a:lnTo>
                    <a:lnTo>
                      <a:pt x="80" y="16"/>
                    </a:lnTo>
                    <a:lnTo>
                      <a:pt x="77" y="14"/>
                    </a:lnTo>
                    <a:lnTo>
                      <a:pt x="74" y="13"/>
                    </a:lnTo>
                    <a:lnTo>
                      <a:pt x="72" y="10"/>
                    </a:lnTo>
                    <a:lnTo>
                      <a:pt x="70" y="9"/>
                    </a:lnTo>
                    <a:lnTo>
                      <a:pt x="68" y="8"/>
                    </a:lnTo>
                    <a:lnTo>
                      <a:pt x="68" y="4"/>
                    </a:lnTo>
                    <a:lnTo>
                      <a:pt x="68" y="3"/>
                    </a:lnTo>
                    <a:lnTo>
                      <a:pt x="70" y="1"/>
                    </a:lnTo>
                    <a:lnTo>
                      <a:pt x="74" y="0"/>
                    </a:lnTo>
                    <a:lnTo>
                      <a:pt x="80" y="0"/>
                    </a:lnTo>
                    <a:lnTo>
                      <a:pt x="86" y="0"/>
                    </a:lnTo>
                    <a:lnTo>
                      <a:pt x="90" y="0"/>
                    </a:lnTo>
                    <a:lnTo>
                      <a:pt x="101" y="0"/>
                    </a:lnTo>
                    <a:lnTo>
                      <a:pt x="107" y="0"/>
                    </a:lnTo>
                    <a:lnTo>
                      <a:pt x="115" y="1"/>
                    </a:lnTo>
                    <a:lnTo>
                      <a:pt x="123" y="3"/>
                    </a:lnTo>
                    <a:lnTo>
                      <a:pt x="130" y="4"/>
                    </a:lnTo>
                    <a:lnTo>
                      <a:pt x="139" y="7"/>
                    </a:lnTo>
                    <a:lnTo>
                      <a:pt x="150" y="9"/>
                    </a:lnTo>
                    <a:lnTo>
                      <a:pt x="158" y="10"/>
                    </a:lnTo>
                    <a:lnTo>
                      <a:pt x="168" y="14"/>
                    </a:lnTo>
                    <a:lnTo>
                      <a:pt x="177" y="17"/>
                    </a:lnTo>
                    <a:lnTo>
                      <a:pt x="183" y="22"/>
                    </a:lnTo>
                    <a:lnTo>
                      <a:pt x="194" y="25"/>
                    </a:lnTo>
                  </a:path>
                </a:pathLst>
              </a:custGeom>
              <a:solidFill>
                <a:srgbClr val="F4FFFF"/>
              </a:solidFill>
              <a:ln w="9525">
                <a:noFill/>
                <a:round/>
                <a:headEnd/>
                <a:tailEnd/>
              </a:ln>
            </p:spPr>
            <p:txBody>
              <a:bodyPr wrap="none" anchor="ctr"/>
              <a:lstStyle/>
              <a:p>
                <a:endParaRPr lang="en-US"/>
              </a:p>
            </p:txBody>
          </p:sp>
          <p:sp>
            <p:nvSpPr>
              <p:cNvPr id="15234" name="Freeform 133"/>
              <p:cNvSpPr>
                <a:spLocks noChangeArrowheads="1"/>
              </p:cNvSpPr>
              <p:nvPr/>
            </p:nvSpPr>
            <p:spPr bwMode="auto">
              <a:xfrm>
                <a:off x="12171" y="1048"/>
                <a:ext cx="89" cy="24"/>
              </a:xfrm>
              <a:custGeom>
                <a:avLst/>
                <a:gdLst>
                  <a:gd name="T0" fmla="*/ 86 w 90"/>
                  <a:gd name="T1" fmla="*/ 19 h 25"/>
                  <a:gd name="T2" fmla="*/ 86 w 90"/>
                  <a:gd name="T3" fmla="*/ 19 h 25"/>
                  <a:gd name="T4" fmla="*/ 80 w 90"/>
                  <a:gd name="T5" fmla="*/ 19 h 25"/>
                  <a:gd name="T6" fmla="*/ 76 w 90"/>
                  <a:gd name="T7" fmla="*/ 18 h 25"/>
                  <a:gd name="T8" fmla="*/ 71 w 90"/>
                  <a:gd name="T9" fmla="*/ 15 h 25"/>
                  <a:gd name="T10" fmla="*/ 65 w 90"/>
                  <a:gd name="T11" fmla="*/ 14 h 25"/>
                  <a:gd name="T12" fmla="*/ 54 w 90"/>
                  <a:gd name="T13" fmla="*/ 13 h 25"/>
                  <a:gd name="T14" fmla="*/ 49 w 90"/>
                  <a:gd name="T15" fmla="*/ 12 h 25"/>
                  <a:gd name="T16" fmla="*/ 41 w 90"/>
                  <a:gd name="T17" fmla="*/ 12 h 25"/>
                  <a:gd name="T18" fmla="*/ 35 w 90"/>
                  <a:gd name="T19" fmla="*/ 9 h 25"/>
                  <a:gd name="T20" fmla="*/ 25 w 90"/>
                  <a:gd name="T21" fmla="*/ 7 h 25"/>
                  <a:gd name="T22" fmla="*/ 19 w 90"/>
                  <a:gd name="T23" fmla="*/ 6 h 25"/>
                  <a:gd name="T24" fmla="*/ 11 w 90"/>
                  <a:gd name="T25" fmla="*/ 3 h 25"/>
                  <a:gd name="T26" fmla="*/ 7 w 90"/>
                  <a:gd name="T27" fmla="*/ 2 h 25"/>
                  <a:gd name="T28" fmla="*/ 2 w 90"/>
                  <a:gd name="T29" fmla="*/ 0 h 25"/>
                  <a:gd name="T30" fmla="*/ 0 w 90"/>
                  <a:gd name="T31" fmla="*/ 0 h 25"/>
                  <a:gd name="T32" fmla="*/ 0 w 90"/>
                  <a:gd name="T33" fmla="*/ 0 h 25"/>
                  <a:gd name="T34" fmla="*/ 80 w 90"/>
                  <a:gd name="T35" fmla="*/ 21 h 25"/>
                  <a:gd name="T36" fmla="*/ 86 w 90"/>
                  <a:gd name="T37" fmla="*/ 19 h 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0"/>
                  <a:gd name="T58" fmla="*/ 0 h 25"/>
                  <a:gd name="T59" fmla="*/ 90 w 90"/>
                  <a:gd name="T60" fmla="*/ 25 h 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0" h="25">
                    <a:moveTo>
                      <a:pt x="89" y="22"/>
                    </a:moveTo>
                    <a:lnTo>
                      <a:pt x="89" y="22"/>
                    </a:lnTo>
                    <a:lnTo>
                      <a:pt x="83" y="22"/>
                    </a:lnTo>
                    <a:lnTo>
                      <a:pt x="79" y="21"/>
                    </a:lnTo>
                    <a:lnTo>
                      <a:pt x="74" y="18"/>
                    </a:lnTo>
                    <a:lnTo>
                      <a:pt x="68" y="17"/>
                    </a:lnTo>
                    <a:lnTo>
                      <a:pt x="57" y="16"/>
                    </a:lnTo>
                    <a:lnTo>
                      <a:pt x="52" y="13"/>
                    </a:lnTo>
                    <a:lnTo>
                      <a:pt x="41" y="12"/>
                    </a:lnTo>
                    <a:lnTo>
                      <a:pt x="35" y="9"/>
                    </a:lnTo>
                    <a:lnTo>
                      <a:pt x="25" y="7"/>
                    </a:lnTo>
                    <a:lnTo>
                      <a:pt x="19" y="6"/>
                    </a:lnTo>
                    <a:lnTo>
                      <a:pt x="11" y="3"/>
                    </a:lnTo>
                    <a:lnTo>
                      <a:pt x="7" y="2"/>
                    </a:lnTo>
                    <a:lnTo>
                      <a:pt x="2" y="0"/>
                    </a:lnTo>
                    <a:lnTo>
                      <a:pt x="0" y="0"/>
                    </a:lnTo>
                    <a:lnTo>
                      <a:pt x="83" y="24"/>
                    </a:lnTo>
                    <a:lnTo>
                      <a:pt x="89" y="22"/>
                    </a:lnTo>
                  </a:path>
                </a:pathLst>
              </a:custGeom>
              <a:solidFill>
                <a:srgbClr val="BFFFBF"/>
              </a:solidFill>
              <a:ln w="9525">
                <a:noFill/>
                <a:round/>
                <a:headEnd/>
                <a:tailEnd/>
              </a:ln>
            </p:spPr>
            <p:txBody>
              <a:bodyPr wrap="none" anchor="ctr"/>
              <a:lstStyle/>
              <a:p>
                <a:endParaRPr lang="en-US"/>
              </a:p>
            </p:txBody>
          </p:sp>
          <p:sp>
            <p:nvSpPr>
              <p:cNvPr id="15235" name="Freeform 134"/>
              <p:cNvSpPr>
                <a:spLocks noChangeArrowheads="1"/>
              </p:cNvSpPr>
              <p:nvPr/>
            </p:nvSpPr>
            <p:spPr bwMode="auto">
              <a:xfrm>
                <a:off x="12163" y="1057"/>
                <a:ext cx="82" cy="24"/>
              </a:xfrm>
              <a:custGeom>
                <a:avLst/>
                <a:gdLst>
                  <a:gd name="T0" fmla="*/ 79 w 83"/>
                  <a:gd name="T1" fmla="*/ 19 h 25"/>
                  <a:gd name="T2" fmla="*/ 79 w 83"/>
                  <a:gd name="T3" fmla="*/ 18 h 25"/>
                  <a:gd name="T4" fmla="*/ 75 w 83"/>
                  <a:gd name="T5" fmla="*/ 18 h 25"/>
                  <a:gd name="T6" fmla="*/ 69 w 83"/>
                  <a:gd name="T7" fmla="*/ 17 h 25"/>
                  <a:gd name="T8" fmla="*/ 65 w 83"/>
                  <a:gd name="T9" fmla="*/ 14 h 25"/>
                  <a:gd name="T10" fmla="*/ 58 w 83"/>
                  <a:gd name="T11" fmla="*/ 13 h 25"/>
                  <a:gd name="T12" fmla="*/ 51 w 83"/>
                  <a:gd name="T13" fmla="*/ 12 h 25"/>
                  <a:gd name="T14" fmla="*/ 44 w 83"/>
                  <a:gd name="T15" fmla="*/ 12 h 25"/>
                  <a:gd name="T16" fmla="*/ 41 w 83"/>
                  <a:gd name="T17" fmla="*/ 9 h 25"/>
                  <a:gd name="T18" fmla="*/ 33 w 83"/>
                  <a:gd name="T19" fmla="*/ 8 h 25"/>
                  <a:gd name="T20" fmla="*/ 24 w 83"/>
                  <a:gd name="T21" fmla="*/ 7 h 25"/>
                  <a:gd name="T22" fmla="*/ 16 w 83"/>
                  <a:gd name="T23" fmla="*/ 6 h 25"/>
                  <a:gd name="T24" fmla="*/ 12 w 83"/>
                  <a:gd name="T25" fmla="*/ 4 h 25"/>
                  <a:gd name="T26" fmla="*/ 8 w 83"/>
                  <a:gd name="T27" fmla="*/ 3 h 25"/>
                  <a:gd name="T28" fmla="*/ 3 w 83"/>
                  <a:gd name="T29" fmla="*/ 0 h 25"/>
                  <a:gd name="T30" fmla="*/ 0 w 83"/>
                  <a:gd name="T31" fmla="*/ 0 h 25"/>
                  <a:gd name="T32" fmla="*/ 0 w 83"/>
                  <a:gd name="T33" fmla="*/ 0 h 25"/>
                  <a:gd name="T34" fmla="*/ 75 w 83"/>
                  <a:gd name="T35" fmla="*/ 21 h 25"/>
                  <a:gd name="T36" fmla="*/ 79 w 83"/>
                  <a:gd name="T37" fmla="*/ 19 h 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3"/>
                  <a:gd name="T58" fmla="*/ 0 h 25"/>
                  <a:gd name="T59" fmla="*/ 83 w 83"/>
                  <a:gd name="T60" fmla="*/ 25 h 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3" h="25">
                    <a:moveTo>
                      <a:pt x="82" y="22"/>
                    </a:moveTo>
                    <a:lnTo>
                      <a:pt x="82" y="21"/>
                    </a:lnTo>
                    <a:lnTo>
                      <a:pt x="78" y="21"/>
                    </a:lnTo>
                    <a:lnTo>
                      <a:pt x="72" y="20"/>
                    </a:lnTo>
                    <a:lnTo>
                      <a:pt x="68" y="17"/>
                    </a:lnTo>
                    <a:lnTo>
                      <a:pt x="61" y="16"/>
                    </a:lnTo>
                    <a:lnTo>
                      <a:pt x="54" y="15"/>
                    </a:lnTo>
                    <a:lnTo>
                      <a:pt x="47" y="13"/>
                    </a:lnTo>
                    <a:lnTo>
                      <a:pt x="41" y="9"/>
                    </a:lnTo>
                    <a:lnTo>
                      <a:pt x="33" y="8"/>
                    </a:lnTo>
                    <a:lnTo>
                      <a:pt x="24" y="7"/>
                    </a:lnTo>
                    <a:lnTo>
                      <a:pt x="16" y="6"/>
                    </a:lnTo>
                    <a:lnTo>
                      <a:pt x="12" y="4"/>
                    </a:lnTo>
                    <a:lnTo>
                      <a:pt x="8" y="3"/>
                    </a:lnTo>
                    <a:lnTo>
                      <a:pt x="3" y="0"/>
                    </a:lnTo>
                    <a:lnTo>
                      <a:pt x="0" y="0"/>
                    </a:lnTo>
                    <a:lnTo>
                      <a:pt x="78" y="24"/>
                    </a:lnTo>
                    <a:lnTo>
                      <a:pt x="82" y="22"/>
                    </a:lnTo>
                  </a:path>
                </a:pathLst>
              </a:custGeom>
              <a:solidFill>
                <a:srgbClr val="BFFFBF"/>
              </a:solidFill>
              <a:ln w="9525">
                <a:noFill/>
                <a:round/>
                <a:headEnd/>
                <a:tailEnd/>
              </a:ln>
            </p:spPr>
            <p:txBody>
              <a:bodyPr wrap="none" anchor="ctr"/>
              <a:lstStyle/>
              <a:p>
                <a:endParaRPr lang="en-US"/>
              </a:p>
            </p:txBody>
          </p:sp>
          <p:sp>
            <p:nvSpPr>
              <p:cNvPr id="15236" name="Freeform 135"/>
              <p:cNvSpPr>
                <a:spLocks noChangeArrowheads="1"/>
              </p:cNvSpPr>
              <p:nvPr/>
            </p:nvSpPr>
            <p:spPr bwMode="auto">
              <a:xfrm>
                <a:off x="12161" y="1072"/>
                <a:ext cx="73" cy="20"/>
              </a:xfrm>
              <a:custGeom>
                <a:avLst/>
                <a:gdLst>
                  <a:gd name="T0" fmla="*/ 70 w 74"/>
                  <a:gd name="T1" fmla="*/ 14 h 21"/>
                  <a:gd name="T2" fmla="*/ 70 w 74"/>
                  <a:gd name="T3" fmla="*/ 13 h 21"/>
                  <a:gd name="T4" fmla="*/ 67 w 74"/>
                  <a:gd name="T5" fmla="*/ 13 h 21"/>
                  <a:gd name="T6" fmla="*/ 63 w 74"/>
                  <a:gd name="T7" fmla="*/ 12 h 21"/>
                  <a:gd name="T8" fmla="*/ 59 w 74"/>
                  <a:gd name="T9" fmla="*/ 12 h 21"/>
                  <a:gd name="T10" fmla="*/ 51 w 74"/>
                  <a:gd name="T11" fmla="*/ 11 h 21"/>
                  <a:gd name="T12" fmla="*/ 46 w 74"/>
                  <a:gd name="T13" fmla="*/ 10 h 21"/>
                  <a:gd name="T14" fmla="*/ 40 w 74"/>
                  <a:gd name="T15" fmla="*/ 10 h 21"/>
                  <a:gd name="T16" fmla="*/ 35 w 74"/>
                  <a:gd name="T17" fmla="*/ 7 h 21"/>
                  <a:gd name="T18" fmla="*/ 29 w 74"/>
                  <a:gd name="T19" fmla="*/ 6 h 21"/>
                  <a:gd name="T20" fmla="*/ 21 w 74"/>
                  <a:gd name="T21" fmla="*/ 5 h 21"/>
                  <a:gd name="T22" fmla="*/ 14 w 74"/>
                  <a:gd name="T23" fmla="*/ 2 h 21"/>
                  <a:gd name="T24" fmla="*/ 10 w 74"/>
                  <a:gd name="T25" fmla="*/ 1 h 21"/>
                  <a:gd name="T26" fmla="*/ 5 w 74"/>
                  <a:gd name="T27" fmla="*/ 0 h 21"/>
                  <a:gd name="T28" fmla="*/ 2 w 74"/>
                  <a:gd name="T29" fmla="*/ 0 h 21"/>
                  <a:gd name="T30" fmla="*/ 0 w 74"/>
                  <a:gd name="T31" fmla="*/ 0 h 21"/>
                  <a:gd name="T32" fmla="*/ 0 w 74"/>
                  <a:gd name="T33" fmla="*/ 0 h 21"/>
                  <a:gd name="T34" fmla="*/ 64 w 74"/>
                  <a:gd name="T35" fmla="*/ 17 h 21"/>
                  <a:gd name="T36" fmla="*/ 70 w 74"/>
                  <a:gd name="T37" fmla="*/ 14 h 2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4"/>
                  <a:gd name="T58" fmla="*/ 0 h 21"/>
                  <a:gd name="T59" fmla="*/ 74 w 74"/>
                  <a:gd name="T60" fmla="*/ 21 h 2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4" h="21">
                    <a:moveTo>
                      <a:pt x="73" y="17"/>
                    </a:moveTo>
                    <a:lnTo>
                      <a:pt x="73" y="16"/>
                    </a:lnTo>
                    <a:lnTo>
                      <a:pt x="70" y="16"/>
                    </a:lnTo>
                    <a:lnTo>
                      <a:pt x="66" y="15"/>
                    </a:lnTo>
                    <a:lnTo>
                      <a:pt x="62" y="15"/>
                    </a:lnTo>
                    <a:lnTo>
                      <a:pt x="54" y="14"/>
                    </a:lnTo>
                    <a:lnTo>
                      <a:pt x="49" y="12"/>
                    </a:lnTo>
                    <a:lnTo>
                      <a:pt x="43" y="10"/>
                    </a:lnTo>
                    <a:lnTo>
                      <a:pt x="35" y="7"/>
                    </a:lnTo>
                    <a:lnTo>
                      <a:pt x="29" y="6"/>
                    </a:lnTo>
                    <a:lnTo>
                      <a:pt x="21" y="5"/>
                    </a:lnTo>
                    <a:lnTo>
                      <a:pt x="14" y="2"/>
                    </a:lnTo>
                    <a:lnTo>
                      <a:pt x="10" y="1"/>
                    </a:lnTo>
                    <a:lnTo>
                      <a:pt x="5" y="0"/>
                    </a:lnTo>
                    <a:lnTo>
                      <a:pt x="2" y="0"/>
                    </a:lnTo>
                    <a:lnTo>
                      <a:pt x="0" y="0"/>
                    </a:lnTo>
                    <a:lnTo>
                      <a:pt x="67" y="20"/>
                    </a:lnTo>
                    <a:lnTo>
                      <a:pt x="73" y="17"/>
                    </a:lnTo>
                  </a:path>
                </a:pathLst>
              </a:custGeom>
              <a:solidFill>
                <a:srgbClr val="BFFFBF"/>
              </a:solidFill>
              <a:ln w="9525">
                <a:noFill/>
                <a:round/>
                <a:headEnd/>
                <a:tailEnd/>
              </a:ln>
            </p:spPr>
            <p:txBody>
              <a:bodyPr wrap="none" anchor="ctr"/>
              <a:lstStyle/>
              <a:p>
                <a:endParaRPr lang="en-US"/>
              </a:p>
            </p:txBody>
          </p:sp>
          <p:sp>
            <p:nvSpPr>
              <p:cNvPr id="15237" name="Freeform 136"/>
              <p:cNvSpPr>
                <a:spLocks noChangeArrowheads="1"/>
              </p:cNvSpPr>
              <p:nvPr/>
            </p:nvSpPr>
            <p:spPr bwMode="auto">
              <a:xfrm>
                <a:off x="12138" y="1078"/>
                <a:ext cx="89" cy="23"/>
              </a:xfrm>
              <a:custGeom>
                <a:avLst/>
                <a:gdLst>
                  <a:gd name="T0" fmla="*/ 86 w 90"/>
                  <a:gd name="T1" fmla="*/ 17 h 24"/>
                  <a:gd name="T2" fmla="*/ 86 w 90"/>
                  <a:gd name="T3" fmla="*/ 16 h 24"/>
                  <a:gd name="T4" fmla="*/ 82 w 90"/>
                  <a:gd name="T5" fmla="*/ 16 h 24"/>
                  <a:gd name="T6" fmla="*/ 76 w 90"/>
                  <a:gd name="T7" fmla="*/ 15 h 24"/>
                  <a:gd name="T8" fmla="*/ 71 w 90"/>
                  <a:gd name="T9" fmla="*/ 15 h 24"/>
                  <a:gd name="T10" fmla="*/ 65 w 90"/>
                  <a:gd name="T11" fmla="*/ 12 h 24"/>
                  <a:gd name="T12" fmla="*/ 55 w 90"/>
                  <a:gd name="T13" fmla="*/ 12 h 24"/>
                  <a:gd name="T14" fmla="*/ 49 w 90"/>
                  <a:gd name="T15" fmla="*/ 11 h 24"/>
                  <a:gd name="T16" fmla="*/ 41 w 90"/>
                  <a:gd name="T17" fmla="*/ 10 h 24"/>
                  <a:gd name="T18" fmla="*/ 35 w 90"/>
                  <a:gd name="T19" fmla="*/ 8 h 24"/>
                  <a:gd name="T20" fmla="*/ 25 w 90"/>
                  <a:gd name="T21" fmla="*/ 6 h 24"/>
                  <a:gd name="T22" fmla="*/ 19 w 90"/>
                  <a:gd name="T23" fmla="*/ 4 h 24"/>
                  <a:gd name="T24" fmla="*/ 11 w 90"/>
                  <a:gd name="T25" fmla="*/ 3 h 24"/>
                  <a:gd name="T26" fmla="*/ 7 w 90"/>
                  <a:gd name="T27" fmla="*/ 1 h 24"/>
                  <a:gd name="T28" fmla="*/ 3 w 90"/>
                  <a:gd name="T29" fmla="*/ 0 h 24"/>
                  <a:gd name="T30" fmla="*/ 0 w 90"/>
                  <a:gd name="T31" fmla="*/ 0 h 24"/>
                  <a:gd name="T32" fmla="*/ 0 w 90"/>
                  <a:gd name="T33" fmla="*/ 0 h 24"/>
                  <a:gd name="T34" fmla="*/ 82 w 90"/>
                  <a:gd name="T35" fmla="*/ 20 h 24"/>
                  <a:gd name="T36" fmla="*/ 86 w 90"/>
                  <a:gd name="T37" fmla="*/ 17 h 2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0"/>
                  <a:gd name="T58" fmla="*/ 0 h 24"/>
                  <a:gd name="T59" fmla="*/ 90 w 90"/>
                  <a:gd name="T60" fmla="*/ 24 h 2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0" h="24">
                    <a:moveTo>
                      <a:pt x="89" y="20"/>
                    </a:moveTo>
                    <a:lnTo>
                      <a:pt x="89" y="19"/>
                    </a:lnTo>
                    <a:lnTo>
                      <a:pt x="85" y="19"/>
                    </a:lnTo>
                    <a:lnTo>
                      <a:pt x="79" y="18"/>
                    </a:lnTo>
                    <a:lnTo>
                      <a:pt x="74" y="18"/>
                    </a:lnTo>
                    <a:lnTo>
                      <a:pt x="68" y="15"/>
                    </a:lnTo>
                    <a:lnTo>
                      <a:pt x="58" y="14"/>
                    </a:lnTo>
                    <a:lnTo>
                      <a:pt x="52" y="11"/>
                    </a:lnTo>
                    <a:lnTo>
                      <a:pt x="41" y="10"/>
                    </a:lnTo>
                    <a:lnTo>
                      <a:pt x="35" y="8"/>
                    </a:lnTo>
                    <a:lnTo>
                      <a:pt x="25" y="6"/>
                    </a:lnTo>
                    <a:lnTo>
                      <a:pt x="19" y="4"/>
                    </a:lnTo>
                    <a:lnTo>
                      <a:pt x="11" y="3"/>
                    </a:lnTo>
                    <a:lnTo>
                      <a:pt x="7" y="1"/>
                    </a:lnTo>
                    <a:lnTo>
                      <a:pt x="3" y="0"/>
                    </a:lnTo>
                    <a:lnTo>
                      <a:pt x="0" y="0"/>
                    </a:lnTo>
                    <a:lnTo>
                      <a:pt x="85" y="23"/>
                    </a:lnTo>
                    <a:lnTo>
                      <a:pt x="89" y="20"/>
                    </a:lnTo>
                  </a:path>
                </a:pathLst>
              </a:custGeom>
              <a:solidFill>
                <a:srgbClr val="BFFFBF"/>
              </a:solidFill>
              <a:ln w="9525">
                <a:noFill/>
                <a:round/>
                <a:headEnd/>
                <a:tailEnd/>
              </a:ln>
            </p:spPr>
            <p:txBody>
              <a:bodyPr wrap="none" anchor="ctr"/>
              <a:lstStyle/>
              <a:p>
                <a:endParaRPr lang="en-US"/>
              </a:p>
            </p:txBody>
          </p:sp>
          <p:sp>
            <p:nvSpPr>
              <p:cNvPr id="15238" name="Freeform 137"/>
              <p:cNvSpPr>
                <a:spLocks noChangeArrowheads="1"/>
              </p:cNvSpPr>
              <p:nvPr/>
            </p:nvSpPr>
            <p:spPr bwMode="auto">
              <a:xfrm>
                <a:off x="12126" y="1088"/>
                <a:ext cx="64" cy="16"/>
              </a:xfrm>
              <a:custGeom>
                <a:avLst/>
                <a:gdLst>
                  <a:gd name="T0" fmla="*/ 61 w 65"/>
                  <a:gd name="T1" fmla="*/ 13 h 17"/>
                  <a:gd name="T2" fmla="*/ 61 w 65"/>
                  <a:gd name="T3" fmla="*/ 13 h 17"/>
                  <a:gd name="T4" fmla="*/ 58 w 65"/>
                  <a:gd name="T5" fmla="*/ 11 h 17"/>
                  <a:gd name="T6" fmla="*/ 53 w 65"/>
                  <a:gd name="T7" fmla="*/ 11 h 17"/>
                  <a:gd name="T8" fmla="*/ 49 w 65"/>
                  <a:gd name="T9" fmla="*/ 10 h 17"/>
                  <a:gd name="T10" fmla="*/ 44 w 65"/>
                  <a:gd name="T11" fmla="*/ 8 h 17"/>
                  <a:gd name="T12" fmla="*/ 40 w 65"/>
                  <a:gd name="T13" fmla="*/ 8 h 17"/>
                  <a:gd name="T14" fmla="*/ 32 w 65"/>
                  <a:gd name="T15" fmla="*/ 8 h 17"/>
                  <a:gd name="T16" fmla="*/ 31 w 65"/>
                  <a:gd name="T17" fmla="*/ 8 h 17"/>
                  <a:gd name="T18" fmla="*/ 23 w 65"/>
                  <a:gd name="T19" fmla="*/ 7 h 17"/>
                  <a:gd name="T20" fmla="*/ 19 w 65"/>
                  <a:gd name="T21" fmla="*/ 5 h 17"/>
                  <a:gd name="T22" fmla="*/ 15 w 65"/>
                  <a:gd name="T23" fmla="*/ 4 h 17"/>
                  <a:gd name="T24" fmla="*/ 10 w 65"/>
                  <a:gd name="T25" fmla="*/ 1 h 17"/>
                  <a:gd name="T26" fmla="*/ 4 w 65"/>
                  <a:gd name="T27" fmla="*/ 0 h 17"/>
                  <a:gd name="T28" fmla="*/ 3 w 65"/>
                  <a:gd name="T29" fmla="*/ 0 h 17"/>
                  <a:gd name="T30" fmla="*/ 0 w 65"/>
                  <a:gd name="T31" fmla="*/ 0 h 17"/>
                  <a:gd name="T32" fmla="*/ 0 w 65"/>
                  <a:gd name="T33" fmla="*/ 0 h 17"/>
                  <a:gd name="T34" fmla="*/ 55 w 65"/>
                  <a:gd name="T35" fmla="*/ 13 h 17"/>
                  <a:gd name="T36" fmla="*/ 61 w 65"/>
                  <a:gd name="T37" fmla="*/ 13 h 1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5"/>
                  <a:gd name="T58" fmla="*/ 0 h 17"/>
                  <a:gd name="T59" fmla="*/ 65 w 65"/>
                  <a:gd name="T60" fmla="*/ 17 h 1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5" h="17">
                    <a:moveTo>
                      <a:pt x="64" y="16"/>
                    </a:moveTo>
                    <a:lnTo>
                      <a:pt x="64" y="16"/>
                    </a:lnTo>
                    <a:lnTo>
                      <a:pt x="61" y="14"/>
                    </a:lnTo>
                    <a:lnTo>
                      <a:pt x="56" y="14"/>
                    </a:lnTo>
                    <a:lnTo>
                      <a:pt x="52" y="13"/>
                    </a:lnTo>
                    <a:lnTo>
                      <a:pt x="47" y="10"/>
                    </a:lnTo>
                    <a:lnTo>
                      <a:pt x="43" y="9"/>
                    </a:lnTo>
                    <a:lnTo>
                      <a:pt x="35" y="9"/>
                    </a:lnTo>
                    <a:lnTo>
                      <a:pt x="31" y="8"/>
                    </a:lnTo>
                    <a:lnTo>
                      <a:pt x="23" y="7"/>
                    </a:lnTo>
                    <a:lnTo>
                      <a:pt x="19" y="5"/>
                    </a:lnTo>
                    <a:lnTo>
                      <a:pt x="15" y="4"/>
                    </a:lnTo>
                    <a:lnTo>
                      <a:pt x="10" y="1"/>
                    </a:lnTo>
                    <a:lnTo>
                      <a:pt x="4" y="0"/>
                    </a:lnTo>
                    <a:lnTo>
                      <a:pt x="3" y="0"/>
                    </a:lnTo>
                    <a:lnTo>
                      <a:pt x="0" y="0"/>
                    </a:lnTo>
                    <a:lnTo>
                      <a:pt x="58" y="16"/>
                    </a:lnTo>
                    <a:lnTo>
                      <a:pt x="64" y="16"/>
                    </a:lnTo>
                  </a:path>
                </a:pathLst>
              </a:custGeom>
              <a:solidFill>
                <a:srgbClr val="BFFFBF"/>
              </a:solidFill>
              <a:ln w="9525">
                <a:noFill/>
                <a:round/>
                <a:headEnd/>
                <a:tailEnd/>
              </a:ln>
            </p:spPr>
            <p:txBody>
              <a:bodyPr wrap="none" anchor="ctr"/>
              <a:lstStyle/>
              <a:p>
                <a:endParaRPr lang="en-US"/>
              </a:p>
            </p:txBody>
          </p:sp>
          <p:sp>
            <p:nvSpPr>
              <p:cNvPr id="15239" name="Freeform 138"/>
              <p:cNvSpPr>
                <a:spLocks noChangeArrowheads="1"/>
              </p:cNvSpPr>
              <p:nvPr/>
            </p:nvSpPr>
            <p:spPr bwMode="auto">
              <a:xfrm>
                <a:off x="12120" y="1101"/>
                <a:ext cx="55" cy="16"/>
              </a:xfrm>
              <a:custGeom>
                <a:avLst/>
                <a:gdLst>
                  <a:gd name="T0" fmla="*/ 52 w 56"/>
                  <a:gd name="T1" fmla="*/ 9 h 17"/>
                  <a:gd name="T2" fmla="*/ 50 w 56"/>
                  <a:gd name="T3" fmla="*/ 9 h 17"/>
                  <a:gd name="T4" fmla="*/ 43 w 56"/>
                  <a:gd name="T5" fmla="*/ 8 h 17"/>
                  <a:gd name="T6" fmla="*/ 34 w 56"/>
                  <a:gd name="T7" fmla="*/ 8 h 17"/>
                  <a:gd name="T8" fmla="*/ 27 w 56"/>
                  <a:gd name="T9" fmla="*/ 5 h 17"/>
                  <a:gd name="T10" fmla="*/ 16 w 56"/>
                  <a:gd name="T11" fmla="*/ 3 h 17"/>
                  <a:gd name="T12" fmla="*/ 9 w 56"/>
                  <a:gd name="T13" fmla="*/ 1 h 17"/>
                  <a:gd name="T14" fmla="*/ 2 w 56"/>
                  <a:gd name="T15" fmla="*/ 0 h 17"/>
                  <a:gd name="T16" fmla="*/ 0 w 56"/>
                  <a:gd name="T17" fmla="*/ 0 h 17"/>
                  <a:gd name="T18" fmla="*/ 52 w 56"/>
                  <a:gd name="T19" fmla="*/ 13 h 17"/>
                  <a:gd name="T20" fmla="*/ 52 w 56"/>
                  <a:gd name="T21" fmla="*/ 9 h 1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17"/>
                  <a:gd name="T35" fmla="*/ 56 w 56"/>
                  <a:gd name="T36" fmla="*/ 17 h 1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17">
                    <a:moveTo>
                      <a:pt x="55" y="12"/>
                    </a:moveTo>
                    <a:lnTo>
                      <a:pt x="53" y="12"/>
                    </a:lnTo>
                    <a:lnTo>
                      <a:pt x="46" y="10"/>
                    </a:lnTo>
                    <a:lnTo>
                      <a:pt x="37" y="9"/>
                    </a:lnTo>
                    <a:lnTo>
                      <a:pt x="27" y="5"/>
                    </a:lnTo>
                    <a:lnTo>
                      <a:pt x="16" y="3"/>
                    </a:lnTo>
                    <a:lnTo>
                      <a:pt x="9" y="1"/>
                    </a:lnTo>
                    <a:lnTo>
                      <a:pt x="2" y="0"/>
                    </a:lnTo>
                    <a:lnTo>
                      <a:pt x="0" y="0"/>
                    </a:lnTo>
                    <a:lnTo>
                      <a:pt x="55" y="16"/>
                    </a:lnTo>
                    <a:lnTo>
                      <a:pt x="55" y="12"/>
                    </a:lnTo>
                  </a:path>
                </a:pathLst>
              </a:custGeom>
              <a:solidFill>
                <a:srgbClr val="BFFFBF"/>
              </a:solidFill>
              <a:ln w="9525">
                <a:noFill/>
                <a:round/>
                <a:headEnd/>
                <a:tailEnd/>
              </a:ln>
            </p:spPr>
            <p:txBody>
              <a:bodyPr wrap="none" anchor="ctr"/>
              <a:lstStyle/>
              <a:p>
                <a:endParaRPr lang="en-US"/>
              </a:p>
            </p:txBody>
          </p:sp>
          <p:sp>
            <p:nvSpPr>
              <p:cNvPr id="15240" name="Freeform 139"/>
              <p:cNvSpPr>
                <a:spLocks noChangeArrowheads="1"/>
              </p:cNvSpPr>
              <p:nvPr/>
            </p:nvSpPr>
            <p:spPr bwMode="auto">
              <a:xfrm>
                <a:off x="12087" y="1156"/>
                <a:ext cx="86" cy="22"/>
              </a:xfrm>
              <a:custGeom>
                <a:avLst/>
                <a:gdLst>
                  <a:gd name="T0" fmla="*/ 83 w 87"/>
                  <a:gd name="T1" fmla="*/ 18 h 23"/>
                  <a:gd name="T2" fmla="*/ 83 w 87"/>
                  <a:gd name="T3" fmla="*/ 16 h 23"/>
                  <a:gd name="T4" fmla="*/ 79 w 87"/>
                  <a:gd name="T5" fmla="*/ 16 h 23"/>
                  <a:gd name="T6" fmla="*/ 73 w 87"/>
                  <a:gd name="T7" fmla="*/ 15 h 23"/>
                  <a:gd name="T8" fmla="*/ 69 w 87"/>
                  <a:gd name="T9" fmla="*/ 14 h 23"/>
                  <a:gd name="T10" fmla="*/ 63 w 87"/>
                  <a:gd name="T11" fmla="*/ 13 h 23"/>
                  <a:gd name="T12" fmla="*/ 55 w 87"/>
                  <a:gd name="T13" fmla="*/ 11 h 23"/>
                  <a:gd name="T14" fmla="*/ 46 w 87"/>
                  <a:gd name="T15" fmla="*/ 11 h 23"/>
                  <a:gd name="T16" fmla="*/ 42 w 87"/>
                  <a:gd name="T17" fmla="*/ 10 h 23"/>
                  <a:gd name="T18" fmla="*/ 33 w 87"/>
                  <a:gd name="T19" fmla="*/ 8 h 23"/>
                  <a:gd name="T20" fmla="*/ 25 w 87"/>
                  <a:gd name="T21" fmla="*/ 6 h 23"/>
                  <a:gd name="T22" fmla="*/ 18 w 87"/>
                  <a:gd name="T23" fmla="*/ 4 h 23"/>
                  <a:gd name="T24" fmla="*/ 11 w 87"/>
                  <a:gd name="T25" fmla="*/ 3 h 23"/>
                  <a:gd name="T26" fmla="*/ 6 w 87"/>
                  <a:gd name="T27" fmla="*/ 1 h 23"/>
                  <a:gd name="T28" fmla="*/ 2 w 87"/>
                  <a:gd name="T29" fmla="*/ 0 h 23"/>
                  <a:gd name="T30" fmla="*/ 0 w 87"/>
                  <a:gd name="T31" fmla="*/ 0 h 23"/>
                  <a:gd name="T32" fmla="*/ 0 w 87"/>
                  <a:gd name="T33" fmla="*/ 0 h 23"/>
                  <a:gd name="T34" fmla="*/ 79 w 87"/>
                  <a:gd name="T35" fmla="*/ 19 h 23"/>
                  <a:gd name="T36" fmla="*/ 83 w 87"/>
                  <a:gd name="T37" fmla="*/ 18 h 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7"/>
                  <a:gd name="T58" fmla="*/ 0 h 23"/>
                  <a:gd name="T59" fmla="*/ 87 w 87"/>
                  <a:gd name="T60" fmla="*/ 23 h 2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7" h="23">
                    <a:moveTo>
                      <a:pt x="86" y="21"/>
                    </a:moveTo>
                    <a:lnTo>
                      <a:pt x="86" y="19"/>
                    </a:lnTo>
                    <a:lnTo>
                      <a:pt x="82" y="19"/>
                    </a:lnTo>
                    <a:lnTo>
                      <a:pt x="76" y="18"/>
                    </a:lnTo>
                    <a:lnTo>
                      <a:pt x="72" y="17"/>
                    </a:lnTo>
                    <a:lnTo>
                      <a:pt x="66" y="16"/>
                    </a:lnTo>
                    <a:lnTo>
                      <a:pt x="58" y="13"/>
                    </a:lnTo>
                    <a:lnTo>
                      <a:pt x="49" y="12"/>
                    </a:lnTo>
                    <a:lnTo>
                      <a:pt x="42" y="10"/>
                    </a:lnTo>
                    <a:lnTo>
                      <a:pt x="33" y="8"/>
                    </a:lnTo>
                    <a:lnTo>
                      <a:pt x="25" y="6"/>
                    </a:lnTo>
                    <a:lnTo>
                      <a:pt x="18" y="4"/>
                    </a:lnTo>
                    <a:lnTo>
                      <a:pt x="11" y="3"/>
                    </a:lnTo>
                    <a:lnTo>
                      <a:pt x="6" y="1"/>
                    </a:lnTo>
                    <a:lnTo>
                      <a:pt x="2" y="0"/>
                    </a:lnTo>
                    <a:lnTo>
                      <a:pt x="0" y="0"/>
                    </a:lnTo>
                    <a:lnTo>
                      <a:pt x="82" y="22"/>
                    </a:lnTo>
                    <a:lnTo>
                      <a:pt x="86" y="21"/>
                    </a:lnTo>
                  </a:path>
                </a:pathLst>
              </a:custGeom>
              <a:solidFill>
                <a:srgbClr val="BFFFBF"/>
              </a:solidFill>
              <a:ln w="9525">
                <a:noFill/>
                <a:round/>
                <a:headEnd/>
                <a:tailEnd/>
              </a:ln>
            </p:spPr>
            <p:txBody>
              <a:bodyPr wrap="none" anchor="ctr"/>
              <a:lstStyle/>
              <a:p>
                <a:endParaRPr lang="en-US"/>
              </a:p>
            </p:txBody>
          </p:sp>
          <p:sp>
            <p:nvSpPr>
              <p:cNvPr id="15241" name="Freeform 140"/>
              <p:cNvSpPr>
                <a:spLocks noChangeArrowheads="1"/>
              </p:cNvSpPr>
              <p:nvPr/>
            </p:nvSpPr>
            <p:spPr bwMode="auto">
              <a:xfrm>
                <a:off x="12079" y="1172"/>
                <a:ext cx="87" cy="21"/>
              </a:xfrm>
              <a:custGeom>
                <a:avLst/>
                <a:gdLst>
                  <a:gd name="T0" fmla="*/ 84 w 88"/>
                  <a:gd name="T1" fmla="*/ 18 h 22"/>
                  <a:gd name="T2" fmla="*/ 84 w 88"/>
                  <a:gd name="T3" fmla="*/ 17 h 22"/>
                  <a:gd name="T4" fmla="*/ 79 w 88"/>
                  <a:gd name="T5" fmla="*/ 17 h 22"/>
                  <a:gd name="T6" fmla="*/ 75 w 88"/>
                  <a:gd name="T7" fmla="*/ 16 h 22"/>
                  <a:gd name="T8" fmla="*/ 71 w 88"/>
                  <a:gd name="T9" fmla="*/ 15 h 22"/>
                  <a:gd name="T10" fmla="*/ 63 w 88"/>
                  <a:gd name="T11" fmla="*/ 13 h 22"/>
                  <a:gd name="T12" fmla="*/ 56 w 88"/>
                  <a:gd name="T13" fmla="*/ 11 h 22"/>
                  <a:gd name="T14" fmla="*/ 47 w 88"/>
                  <a:gd name="T15" fmla="*/ 11 h 22"/>
                  <a:gd name="T16" fmla="*/ 43 w 88"/>
                  <a:gd name="T17" fmla="*/ 10 h 22"/>
                  <a:gd name="T18" fmla="*/ 33 w 88"/>
                  <a:gd name="T19" fmla="*/ 9 h 22"/>
                  <a:gd name="T20" fmla="*/ 26 w 88"/>
                  <a:gd name="T21" fmla="*/ 5 h 22"/>
                  <a:gd name="T22" fmla="*/ 19 w 88"/>
                  <a:gd name="T23" fmla="*/ 3 h 22"/>
                  <a:gd name="T24" fmla="*/ 13 w 88"/>
                  <a:gd name="T25" fmla="*/ 2 h 22"/>
                  <a:gd name="T26" fmla="*/ 8 w 88"/>
                  <a:gd name="T27" fmla="*/ 1 h 22"/>
                  <a:gd name="T28" fmla="*/ 3 w 88"/>
                  <a:gd name="T29" fmla="*/ 0 h 22"/>
                  <a:gd name="T30" fmla="*/ 0 w 88"/>
                  <a:gd name="T31" fmla="*/ 0 h 22"/>
                  <a:gd name="T32" fmla="*/ 0 w 88"/>
                  <a:gd name="T33" fmla="*/ 0 h 22"/>
                  <a:gd name="T34" fmla="*/ 79 w 88"/>
                  <a:gd name="T35" fmla="*/ 18 h 22"/>
                  <a:gd name="T36" fmla="*/ 84 w 88"/>
                  <a:gd name="T37" fmla="*/ 18 h 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8"/>
                  <a:gd name="T58" fmla="*/ 0 h 22"/>
                  <a:gd name="T59" fmla="*/ 88 w 88"/>
                  <a:gd name="T60" fmla="*/ 22 h 2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8" h="22">
                    <a:moveTo>
                      <a:pt x="87" y="21"/>
                    </a:moveTo>
                    <a:lnTo>
                      <a:pt x="87" y="20"/>
                    </a:lnTo>
                    <a:lnTo>
                      <a:pt x="82" y="20"/>
                    </a:lnTo>
                    <a:lnTo>
                      <a:pt x="78" y="19"/>
                    </a:lnTo>
                    <a:lnTo>
                      <a:pt x="74" y="18"/>
                    </a:lnTo>
                    <a:lnTo>
                      <a:pt x="66" y="16"/>
                    </a:lnTo>
                    <a:lnTo>
                      <a:pt x="59" y="14"/>
                    </a:lnTo>
                    <a:lnTo>
                      <a:pt x="50" y="12"/>
                    </a:lnTo>
                    <a:lnTo>
                      <a:pt x="43" y="10"/>
                    </a:lnTo>
                    <a:lnTo>
                      <a:pt x="33" y="9"/>
                    </a:lnTo>
                    <a:lnTo>
                      <a:pt x="26" y="5"/>
                    </a:lnTo>
                    <a:lnTo>
                      <a:pt x="19" y="3"/>
                    </a:lnTo>
                    <a:lnTo>
                      <a:pt x="13" y="2"/>
                    </a:lnTo>
                    <a:lnTo>
                      <a:pt x="8" y="1"/>
                    </a:lnTo>
                    <a:lnTo>
                      <a:pt x="3" y="0"/>
                    </a:lnTo>
                    <a:lnTo>
                      <a:pt x="0" y="0"/>
                    </a:lnTo>
                    <a:lnTo>
                      <a:pt x="82" y="21"/>
                    </a:lnTo>
                    <a:lnTo>
                      <a:pt x="87" y="21"/>
                    </a:lnTo>
                  </a:path>
                </a:pathLst>
              </a:custGeom>
              <a:solidFill>
                <a:srgbClr val="BFFFBF"/>
              </a:solidFill>
              <a:ln w="9525">
                <a:noFill/>
                <a:round/>
                <a:headEnd/>
                <a:tailEnd/>
              </a:ln>
            </p:spPr>
            <p:txBody>
              <a:bodyPr wrap="none" anchor="ctr"/>
              <a:lstStyle/>
              <a:p>
                <a:endParaRPr lang="en-US"/>
              </a:p>
            </p:txBody>
          </p:sp>
          <p:sp>
            <p:nvSpPr>
              <p:cNvPr id="15242" name="Freeform 141"/>
              <p:cNvSpPr>
                <a:spLocks noChangeArrowheads="1"/>
              </p:cNvSpPr>
              <p:nvPr/>
            </p:nvSpPr>
            <p:spPr bwMode="auto">
              <a:xfrm>
                <a:off x="12120" y="1201"/>
                <a:ext cx="46" cy="11"/>
              </a:xfrm>
              <a:custGeom>
                <a:avLst/>
                <a:gdLst>
                  <a:gd name="T0" fmla="*/ 43 w 47"/>
                  <a:gd name="T1" fmla="*/ 6 h 12"/>
                  <a:gd name="T2" fmla="*/ 40 w 47"/>
                  <a:gd name="T3" fmla="*/ 6 h 12"/>
                  <a:gd name="T4" fmla="*/ 34 w 47"/>
                  <a:gd name="T5" fmla="*/ 6 h 12"/>
                  <a:gd name="T6" fmla="*/ 26 w 47"/>
                  <a:gd name="T7" fmla="*/ 5 h 12"/>
                  <a:gd name="T8" fmla="*/ 21 w 47"/>
                  <a:gd name="T9" fmla="*/ 4 h 12"/>
                  <a:gd name="T10" fmla="*/ 13 w 47"/>
                  <a:gd name="T11" fmla="*/ 3 h 12"/>
                  <a:gd name="T12" fmla="*/ 6 w 47"/>
                  <a:gd name="T13" fmla="*/ 0 h 12"/>
                  <a:gd name="T14" fmla="*/ 0 w 47"/>
                  <a:gd name="T15" fmla="*/ 0 h 12"/>
                  <a:gd name="T16" fmla="*/ 0 w 47"/>
                  <a:gd name="T17" fmla="*/ 0 h 12"/>
                  <a:gd name="T18" fmla="*/ 38 w 47"/>
                  <a:gd name="T19" fmla="*/ 8 h 12"/>
                  <a:gd name="T20" fmla="*/ 43 w 47"/>
                  <a:gd name="T21" fmla="*/ 6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7"/>
                  <a:gd name="T34" fmla="*/ 0 h 12"/>
                  <a:gd name="T35" fmla="*/ 47 w 47"/>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7" h="12">
                    <a:moveTo>
                      <a:pt x="46" y="8"/>
                    </a:moveTo>
                    <a:lnTo>
                      <a:pt x="43" y="7"/>
                    </a:lnTo>
                    <a:lnTo>
                      <a:pt x="37" y="7"/>
                    </a:lnTo>
                    <a:lnTo>
                      <a:pt x="29" y="5"/>
                    </a:lnTo>
                    <a:lnTo>
                      <a:pt x="21" y="4"/>
                    </a:lnTo>
                    <a:lnTo>
                      <a:pt x="13" y="3"/>
                    </a:lnTo>
                    <a:lnTo>
                      <a:pt x="6" y="0"/>
                    </a:lnTo>
                    <a:lnTo>
                      <a:pt x="0" y="0"/>
                    </a:lnTo>
                    <a:lnTo>
                      <a:pt x="41" y="11"/>
                    </a:lnTo>
                    <a:lnTo>
                      <a:pt x="46" y="8"/>
                    </a:lnTo>
                  </a:path>
                </a:pathLst>
              </a:custGeom>
              <a:solidFill>
                <a:srgbClr val="BFFFBF"/>
              </a:solidFill>
              <a:ln w="9525">
                <a:noFill/>
                <a:round/>
                <a:headEnd/>
                <a:tailEnd/>
              </a:ln>
            </p:spPr>
            <p:txBody>
              <a:bodyPr wrap="none" anchor="ctr"/>
              <a:lstStyle/>
              <a:p>
                <a:endParaRPr lang="en-US"/>
              </a:p>
            </p:txBody>
          </p:sp>
          <p:sp>
            <p:nvSpPr>
              <p:cNvPr id="15243" name="Freeform 142"/>
              <p:cNvSpPr>
                <a:spLocks noChangeArrowheads="1"/>
              </p:cNvSpPr>
              <p:nvPr/>
            </p:nvSpPr>
            <p:spPr bwMode="auto">
              <a:xfrm>
                <a:off x="12089" y="1208"/>
                <a:ext cx="70" cy="18"/>
              </a:xfrm>
              <a:custGeom>
                <a:avLst/>
                <a:gdLst>
                  <a:gd name="T0" fmla="*/ 67 w 71"/>
                  <a:gd name="T1" fmla="*/ 13 h 19"/>
                  <a:gd name="T2" fmla="*/ 67 w 71"/>
                  <a:gd name="T3" fmla="*/ 12 h 19"/>
                  <a:gd name="T4" fmla="*/ 65 w 71"/>
                  <a:gd name="T5" fmla="*/ 12 h 19"/>
                  <a:gd name="T6" fmla="*/ 61 w 71"/>
                  <a:gd name="T7" fmla="*/ 12 h 19"/>
                  <a:gd name="T8" fmla="*/ 55 w 71"/>
                  <a:gd name="T9" fmla="*/ 11 h 19"/>
                  <a:gd name="T10" fmla="*/ 49 w 71"/>
                  <a:gd name="T11" fmla="*/ 10 h 19"/>
                  <a:gd name="T12" fmla="*/ 44 w 71"/>
                  <a:gd name="T13" fmla="*/ 9 h 19"/>
                  <a:gd name="T14" fmla="*/ 37 w 71"/>
                  <a:gd name="T15" fmla="*/ 9 h 19"/>
                  <a:gd name="T16" fmla="*/ 33 w 71"/>
                  <a:gd name="T17" fmla="*/ 7 h 19"/>
                  <a:gd name="T18" fmla="*/ 25 w 71"/>
                  <a:gd name="T19" fmla="*/ 6 h 19"/>
                  <a:gd name="T20" fmla="*/ 21 w 71"/>
                  <a:gd name="T21" fmla="*/ 5 h 19"/>
                  <a:gd name="T22" fmla="*/ 15 w 71"/>
                  <a:gd name="T23" fmla="*/ 4 h 19"/>
                  <a:gd name="T24" fmla="*/ 9 w 71"/>
                  <a:gd name="T25" fmla="*/ 1 h 19"/>
                  <a:gd name="T26" fmla="*/ 4 w 71"/>
                  <a:gd name="T27" fmla="*/ 1 h 19"/>
                  <a:gd name="T28" fmla="*/ 3 w 71"/>
                  <a:gd name="T29" fmla="*/ 0 h 19"/>
                  <a:gd name="T30" fmla="*/ 0 w 71"/>
                  <a:gd name="T31" fmla="*/ 0 h 19"/>
                  <a:gd name="T32" fmla="*/ 0 w 71"/>
                  <a:gd name="T33" fmla="*/ 0 h 19"/>
                  <a:gd name="T34" fmla="*/ 62 w 71"/>
                  <a:gd name="T35" fmla="*/ 15 h 19"/>
                  <a:gd name="T36" fmla="*/ 67 w 71"/>
                  <a:gd name="T37" fmla="*/ 13 h 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1"/>
                  <a:gd name="T58" fmla="*/ 0 h 19"/>
                  <a:gd name="T59" fmla="*/ 71 w 71"/>
                  <a:gd name="T60" fmla="*/ 19 h 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1" h="19">
                    <a:moveTo>
                      <a:pt x="70" y="16"/>
                    </a:moveTo>
                    <a:lnTo>
                      <a:pt x="70" y="15"/>
                    </a:lnTo>
                    <a:lnTo>
                      <a:pt x="68" y="15"/>
                    </a:lnTo>
                    <a:lnTo>
                      <a:pt x="64" y="15"/>
                    </a:lnTo>
                    <a:lnTo>
                      <a:pt x="58" y="14"/>
                    </a:lnTo>
                    <a:lnTo>
                      <a:pt x="52" y="13"/>
                    </a:lnTo>
                    <a:lnTo>
                      <a:pt x="47" y="10"/>
                    </a:lnTo>
                    <a:lnTo>
                      <a:pt x="40" y="9"/>
                    </a:lnTo>
                    <a:lnTo>
                      <a:pt x="33" y="7"/>
                    </a:lnTo>
                    <a:lnTo>
                      <a:pt x="25" y="6"/>
                    </a:lnTo>
                    <a:lnTo>
                      <a:pt x="21" y="5"/>
                    </a:lnTo>
                    <a:lnTo>
                      <a:pt x="15" y="4"/>
                    </a:lnTo>
                    <a:lnTo>
                      <a:pt x="9" y="1"/>
                    </a:lnTo>
                    <a:lnTo>
                      <a:pt x="4" y="1"/>
                    </a:lnTo>
                    <a:lnTo>
                      <a:pt x="3" y="0"/>
                    </a:lnTo>
                    <a:lnTo>
                      <a:pt x="0" y="0"/>
                    </a:lnTo>
                    <a:lnTo>
                      <a:pt x="65" y="18"/>
                    </a:lnTo>
                    <a:lnTo>
                      <a:pt x="70" y="16"/>
                    </a:lnTo>
                  </a:path>
                </a:pathLst>
              </a:custGeom>
              <a:solidFill>
                <a:srgbClr val="BFFFBF"/>
              </a:solidFill>
              <a:ln w="9525">
                <a:noFill/>
                <a:round/>
                <a:headEnd/>
                <a:tailEnd/>
              </a:ln>
            </p:spPr>
            <p:txBody>
              <a:bodyPr wrap="none" anchor="ctr"/>
              <a:lstStyle/>
              <a:p>
                <a:endParaRPr lang="en-US"/>
              </a:p>
            </p:txBody>
          </p:sp>
          <p:sp>
            <p:nvSpPr>
              <p:cNvPr id="15244" name="Freeform 143"/>
              <p:cNvSpPr>
                <a:spLocks noChangeArrowheads="1"/>
              </p:cNvSpPr>
              <p:nvPr/>
            </p:nvSpPr>
            <p:spPr bwMode="auto">
              <a:xfrm>
                <a:off x="12071" y="1217"/>
                <a:ext cx="88" cy="29"/>
              </a:xfrm>
              <a:custGeom>
                <a:avLst/>
                <a:gdLst>
                  <a:gd name="T0" fmla="*/ 85 w 89"/>
                  <a:gd name="T1" fmla="*/ 24 h 30"/>
                  <a:gd name="T2" fmla="*/ 85 w 89"/>
                  <a:gd name="T3" fmla="*/ 24 h 30"/>
                  <a:gd name="T4" fmla="*/ 80 w 89"/>
                  <a:gd name="T5" fmla="*/ 22 h 30"/>
                  <a:gd name="T6" fmla="*/ 75 w 89"/>
                  <a:gd name="T7" fmla="*/ 21 h 30"/>
                  <a:gd name="T8" fmla="*/ 71 w 89"/>
                  <a:gd name="T9" fmla="*/ 20 h 30"/>
                  <a:gd name="T10" fmla="*/ 64 w 89"/>
                  <a:gd name="T11" fmla="*/ 19 h 30"/>
                  <a:gd name="T12" fmla="*/ 56 w 89"/>
                  <a:gd name="T13" fmla="*/ 16 h 30"/>
                  <a:gd name="T14" fmla="*/ 48 w 89"/>
                  <a:gd name="T15" fmla="*/ 15 h 30"/>
                  <a:gd name="T16" fmla="*/ 43 w 89"/>
                  <a:gd name="T17" fmla="*/ 14 h 30"/>
                  <a:gd name="T18" fmla="*/ 34 w 89"/>
                  <a:gd name="T19" fmla="*/ 11 h 30"/>
                  <a:gd name="T20" fmla="*/ 27 w 89"/>
                  <a:gd name="T21" fmla="*/ 7 h 30"/>
                  <a:gd name="T22" fmla="*/ 21 w 89"/>
                  <a:gd name="T23" fmla="*/ 6 h 30"/>
                  <a:gd name="T24" fmla="*/ 14 w 89"/>
                  <a:gd name="T25" fmla="*/ 4 h 30"/>
                  <a:gd name="T26" fmla="*/ 8 w 89"/>
                  <a:gd name="T27" fmla="*/ 1 h 30"/>
                  <a:gd name="T28" fmla="*/ 4 w 89"/>
                  <a:gd name="T29" fmla="*/ 0 h 30"/>
                  <a:gd name="T30" fmla="*/ 2 w 89"/>
                  <a:gd name="T31" fmla="*/ 0 h 30"/>
                  <a:gd name="T32" fmla="*/ 0 w 89"/>
                  <a:gd name="T33" fmla="*/ 0 h 30"/>
                  <a:gd name="T34" fmla="*/ 80 w 89"/>
                  <a:gd name="T35" fmla="*/ 26 h 30"/>
                  <a:gd name="T36" fmla="*/ 85 w 89"/>
                  <a:gd name="T37" fmla="*/ 24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9"/>
                  <a:gd name="T58" fmla="*/ 0 h 30"/>
                  <a:gd name="T59" fmla="*/ 89 w 89"/>
                  <a:gd name="T60" fmla="*/ 30 h 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9" h="30">
                    <a:moveTo>
                      <a:pt x="88" y="27"/>
                    </a:moveTo>
                    <a:lnTo>
                      <a:pt x="88" y="27"/>
                    </a:lnTo>
                    <a:lnTo>
                      <a:pt x="83" y="25"/>
                    </a:lnTo>
                    <a:lnTo>
                      <a:pt x="78" y="24"/>
                    </a:lnTo>
                    <a:lnTo>
                      <a:pt x="74" y="23"/>
                    </a:lnTo>
                    <a:lnTo>
                      <a:pt x="67" y="22"/>
                    </a:lnTo>
                    <a:lnTo>
                      <a:pt x="59" y="19"/>
                    </a:lnTo>
                    <a:lnTo>
                      <a:pt x="51" y="15"/>
                    </a:lnTo>
                    <a:lnTo>
                      <a:pt x="43" y="14"/>
                    </a:lnTo>
                    <a:lnTo>
                      <a:pt x="34" y="11"/>
                    </a:lnTo>
                    <a:lnTo>
                      <a:pt x="27" y="7"/>
                    </a:lnTo>
                    <a:lnTo>
                      <a:pt x="21" y="6"/>
                    </a:lnTo>
                    <a:lnTo>
                      <a:pt x="14" y="4"/>
                    </a:lnTo>
                    <a:lnTo>
                      <a:pt x="8" y="1"/>
                    </a:lnTo>
                    <a:lnTo>
                      <a:pt x="4" y="0"/>
                    </a:lnTo>
                    <a:lnTo>
                      <a:pt x="2" y="0"/>
                    </a:lnTo>
                    <a:lnTo>
                      <a:pt x="0" y="0"/>
                    </a:lnTo>
                    <a:lnTo>
                      <a:pt x="83" y="29"/>
                    </a:lnTo>
                    <a:lnTo>
                      <a:pt x="88" y="27"/>
                    </a:lnTo>
                  </a:path>
                </a:pathLst>
              </a:custGeom>
              <a:solidFill>
                <a:srgbClr val="BFFFBF"/>
              </a:solidFill>
              <a:ln w="9525">
                <a:noFill/>
                <a:round/>
                <a:headEnd/>
                <a:tailEnd/>
              </a:ln>
            </p:spPr>
            <p:txBody>
              <a:bodyPr wrap="none" anchor="ctr"/>
              <a:lstStyle/>
              <a:p>
                <a:endParaRPr lang="en-US"/>
              </a:p>
            </p:txBody>
          </p:sp>
          <p:sp>
            <p:nvSpPr>
              <p:cNvPr id="15245" name="Freeform 144"/>
              <p:cNvSpPr>
                <a:spLocks noChangeArrowheads="1"/>
              </p:cNvSpPr>
              <p:nvPr/>
            </p:nvSpPr>
            <p:spPr bwMode="auto">
              <a:xfrm>
                <a:off x="12068" y="1231"/>
                <a:ext cx="89" cy="29"/>
              </a:xfrm>
              <a:custGeom>
                <a:avLst/>
                <a:gdLst>
                  <a:gd name="T0" fmla="*/ 86 w 90"/>
                  <a:gd name="T1" fmla="*/ 24 h 30"/>
                  <a:gd name="T2" fmla="*/ 86 w 90"/>
                  <a:gd name="T3" fmla="*/ 24 h 30"/>
                  <a:gd name="T4" fmla="*/ 82 w 90"/>
                  <a:gd name="T5" fmla="*/ 22 h 30"/>
                  <a:gd name="T6" fmla="*/ 76 w 90"/>
                  <a:gd name="T7" fmla="*/ 21 h 30"/>
                  <a:gd name="T8" fmla="*/ 71 w 90"/>
                  <a:gd name="T9" fmla="*/ 20 h 30"/>
                  <a:gd name="T10" fmla="*/ 65 w 90"/>
                  <a:gd name="T11" fmla="*/ 18 h 30"/>
                  <a:gd name="T12" fmla="*/ 58 w 90"/>
                  <a:gd name="T13" fmla="*/ 15 h 30"/>
                  <a:gd name="T14" fmla="*/ 49 w 90"/>
                  <a:gd name="T15" fmla="*/ 15 h 30"/>
                  <a:gd name="T16" fmla="*/ 44 w 90"/>
                  <a:gd name="T17" fmla="*/ 13 h 30"/>
                  <a:gd name="T18" fmla="*/ 36 w 90"/>
                  <a:gd name="T19" fmla="*/ 10 h 30"/>
                  <a:gd name="T20" fmla="*/ 28 w 90"/>
                  <a:gd name="T21" fmla="*/ 8 h 30"/>
                  <a:gd name="T22" fmla="*/ 21 w 90"/>
                  <a:gd name="T23" fmla="*/ 6 h 30"/>
                  <a:gd name="T24" fmla="*/ 14 w 90"/>
                  <a:gd name="T25" fmla="*/ 2 h 30"/>
                  <a:gd name="T26" fmla="*/ 9 w 90"/>
                  <a:gd name="T27" fmla="*/ 1 h 30"/>
                  <a:gd name="T28" fmla="*/ 5 w 90"/>
                  <a:gd name="T29" fmla="*/ 0 h 30"/>
                  <a:gd name="T30" fmla="*/ 3 w 90"/>
                  <a:gd name="T31" fmla="*/ 0 h 30"/>
                  <a:gd name="T32" fmla="*/ 0 w 90"/>
                  <a:gd name="T33" fmla="*/ 0 h 30"/>
                  <a:gd name="T34" fmla="*/ 82 w 90"/>
                  <a:gd name="T35" fmla="*/ 26 h 30"/>
                  <a:gd name="T36" fmla="*/ 86 w 90"/>
                  <a:gd name="T37" fmla="*/ 24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0"/>
                  <a:gd name="T58" fmla="*/ 0 h 30"/>
                  <a:gd name="T59" fmla="*/ 90 w 90"/>
                  <a:gd name="T60" fmla="*/ 30 h 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0" h="30">
                    <a:moveTo>
                      <a:pt x="89" y="27"/>
                    </a:moveTo>
                    <a:lnTo>
                      <a:pt x="89" y="27"/>
                    </a:lnTo>
                    <a:lnTo>
                      <a:pt x="85" y="25"/>
                    </a:lnTo>
                    <a:lnTo>
                      <a:pt x="79" y="24"/>
                    </a:lnTo>
                    <a:lnTo>
                      <a:pt x="74" y="23"/>
                    </a:lnTo>
                    <a:lnTo>
                      <a:pt x="68" y="21"/>
                    </a:lnTo>
                    <a:lnTo>
                      <a:pt x="61" y="18"/>
                    </a:lnTo>
                    <a:lnTo>
                      <a:pt x="52" y="15"/>
                    </a:lnTo>
                    <a:lnTo>
                      <a:pt x="44" y="13"/>
                    </a:lnTo>
                    <a:lnTo>
                      <a:pt x="36" y="10"/>
                    </a:lnTo>
                    <a:lnTo>
                      <a:pt x="28" y="8"/>
                    </a:lnTo>
                    <a:lnTo>
                      <a:pt x="21" y="6"/>
                    </a:lnTo>
                    <a:lnTo>
                      <a:pt x="14" y="2"/>
                    </a:lnTo>
                    <a:lnTo>
                      <a:pt x="9" y="1"/>
                    </a:lnTo>
                    <a:lnTo>
                      <a:pt x="5" y="0"/>
                    </a:lnTo>
                    <a:lnTo>
                      <a:pt x="3" y="0"/>
                    </a:lnTo>
                    <a:lnTo>
                      <a:pt x="0" y="0"/>
                    </a:lnTo>
                    <a:lnTo>
                      <a:pt x="85" y="29"/>
                    </a:lnTo>
                    <a:lnTo>
                      <a:pt x="89" y="27"/>
                    </a:lnTo>
                  </a:path>
                </a:pathLst>
              </a:custGeom>
              <a:solidFill>
                <a:srgbClr val="BFFFBF"/>
              </a:solidFill>
              <a:ln w="9525">
                <a:noFill/>
                <a:round/>
                <a:headEnd/>
                <a:tailEnd/>
              </a:ln>
            </p:spPr>
            <p:txBody>
              <a:bodyPr wrap="none" anchor="ctr"/>
              <a:lstStyle/>
              <a:p>
                <a:endParaRPr lang="en-US"/>
              </a:p>
            </p:txBody>
          </p:sp>
          <p:sp>
            <p:nvSpPr>
              <p:cNvPr id="15246" name="Freeform 145"/>
              <p:cNvSpPr>
                <a:spLocks noChangeArrowheads="1"/>
              </p:cNvSpPr>
              <p:nvPr/>
            </p:nvSpPr>
            <p:spPr bwMode="auto">
              <a:xfrm>
                <a:off x="12068" y="1242"/>
                <a:ext cx="85" cy="39"/>
              </a:xfrm>
              <a:custGeom>
                <a:avLst/>
                <a:gdLst>
                  <a:gd name="T0" fmla="*/ 82 w 86"/>
                  <a:gd name="T1" fmla="*/ 36 h 40"/>
                  <a:gd name="T2" fmla="*/ 82 w 86"/>
                  <a:gd name="T3" fmla="*/ 35 h 40"/>
                  <a:gd name="T4" fmla="*/ 76 w 86"/>
                  <a:gd name="T5" fmla="*/ 33 h 40"/>
                  <a:gd name="T6" fmla="*/ 71 w 86"/>
                  <a:gd name="T7" fmla="*/ 32 h 40"/>
                  <a:gd name="T8" fmla="*/ 67 w 86"/>
                  <a:gd name="T9" fmla="*/ 28 h 40"/>
                  <a:gd name="T10" fmla="*/ 59 w 86"/>
                  <a:gd name="T11" fmla="*/ 26 h 40"/>
                  <a:gd name="T12" fmla="*/ 53 w 86"/>
                  <a:gd name="T13" fmla="*/ 23 h 40"/>
                  <a:gd name="T14" fmla="*/ 46 w 86"/>
                  <a:gd name="T15" fmla="*/ 20 h 40"/>
                  <a:gd name="T16" fmla="*/ 42 w 86"/>
                  <a:gd name="T17" fmla="*/ 19 h 40"/>
                  <a:gd name="T18" fmla="*/ 33 w 86"/>
                  <a:gd name="T19" fmla="*/ 14 h 40"/>
                  <a:gd name="T20" fmla="*/ 25 w 86"/>
                  <a:gd name="T21" fmla="*/ 12 h 40"/>
                  <a:gd name="T22" fmla="*/ 19 w 86"/>
                  <a:gd name="T23" fmla="*/ 8 h 40"/>
                  <a:gd name="T24" fmla="*/ 14 w 86"/>
                  <a:gd name="T25" fmla="*/ 5 h 40"/>
                  <a:gd name="T26" fmla="*/ 9 w 86"/>
                  <a:gd name="T27" fmla="*/ 4 h 40"/>
                  <a:gd name="T28" fmla="*/ 5 w 86"/>
                  <a:gd name="T29" fmla="*/ 2 h 40"/>
                  <a:gd name="T30" fmla="*/ 3 w 86"/>
                  <a:gd name="T31" fmla="*/ 0 h 40"/>
                  <a:gd name="T32" fmla="*/ 0 w 86"/>
                  <a:gd name="T33" fmla="*/ 0 h 40"/>
                  <a:gd name="T34" fmla="*/ 76 w 86"/>
                  <a:gd name="T35" fmla="*/ 36 h 40"/>
                  <a:gd name="T36" fmla="*/ 82 w 86"/>
                  <a:gd name="T37" fmla="*/ 36 h 4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6"/>
                  <a:gd name="T58" fmla="*/ 0 h 40"/>
                  <a:gd name="T59" fmla="*/ 86 w 86"/>
                  <a:gd name="T60" fmla="*/ 40 h 4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6" h="40">
                    <a:moveTo>
                      <a:pt x="85" y="39"/>
                    </a:moveTo>
                    <a:lnTo>
                      <a:pt x="85" y="38"/>
                    </a:lnTo>
                    <a:lnTo>
                      <a:pt x="79" y="36"/>
                    </a:lnTo>
                    <a:lnTo>
                      <a:pt x="74" y="35"/>
                    </a:lnTo>
                    <a:lnTo>
                      <a:pt x="70" y="31"/>
                    </a:lnTo>
                    <a:lnTo>
                      <a:pt x="62" y="29"/>
                    </a:lnTo>
                    <a:lnTo>
                      <a:pt x="56" y="26"/>
                    </a:lnTo>
                    <a:lnTo>
                      <a:pt x="49" y="22"/>
                    </a:lnTo>
                    <a:lnTo>
                      <a:pt x="42" y="19"/>
                    </a:lnTo>
                    <a:lnTo>
                      <a:pt x="33" y="14"/>
                    </a:lnTo>
                    <a:lnTo>
                      <a:pt x="25" y="12"/>
                    </a:lnTo>
                    <a:lnTo>
                      <a:pt x="19" y="8"/>
                    </a:lnTo>
                    <a:lnTo>
                      <a:pt x="14" y="5"/>
                    </a:lnTo>
                    <a:lnTo>
                      <a:pt x="9" y="4"/>
                    </a:lnTo>
                    <a:lnTo>
                      <a:pt x="5" y="2"/>
                    </a:lnTo>
                    <a:lnTo>
                      <a:pt x="3" y="0"/>
                    </a:lnTo>
                    <a:lnTo>
                      <a:pt x="0" y="0"/>
                    </a:lnTo>
                    <a:lnTo>
                      <a:pt x="79" y="39"/>
                    </a:lnTo>
                    <a:lnTo>
                      <a:pt x="85" y="39"/>
                    </a:lnTo>
                  </a:path>
                </a:pathLst>
              </a:custGeom>
              <a:solidFill>
                <a:srgbClr val="BFFFBF"/>
              </a:solidFill>
              <a:ln w="9525">
                <a:noFill/>
                <a:round/>
                <a:headEnd/>
                <a:tailEnd/>
              </a:ln>
            </p:spPr>
            <p:txBody>
              <a:bodyPr wrap="none" anchor="ctr"/>
              <a:lstStyle/>
              <a:p>
                <a:endParaRPr lang="en-US"/>
              </a:p>
            </p:txBody>
          </p:sp>
          <p:sp>
            <p:nvSpPr>
              <p:cNvPr id="15247" name="Freeform 146"/>
              <p:cNvSpPr>
                <a:spLocks noChangeArrowheads="1"/>
              </p:cNvSpPr>
              <p:nvPr/>
            </p:nvSpPr>
            <p:spPr bwMode="auto">
              <a:xfrm>
                <a:off x="12023" y="1050"/>
                <a:ext cx="134" cy="91"/>
              </a:xfrm>
              <a:custGeom>
                <a:avLst/>
                <a:gdLst>
                  <a:gd name="T0" fmla="*/ 3 w 135"/>
                  <a:gd name="T1" fmla="*/ 27 h 92"/>
                  <a:gd name="T2" fmla="*/ 40 w 135"/>
                  <a:gd name="T3" fmla="*/ 42 h 92"/>
                  <a:gd name="T4" fmla="*/ 70 w 135"/>
                  <a:gd name="T5" fmla="*/ 34 h 92"/>
                  <a:gd name="T6" fmla="*/ 84 w 135"/>
                  <a:gd name="T7" fmla="*/ 19 h 92"/>
                  <a:gd name="T8" fmla="*/ 84 w 135"/>
                  <a:gd name="T9" fmla="*/ 16 h 92"/>
                  <a:gd name="T10" fmla="*/ 86 w 135"/>
                  <a:gd name="T11" fmla="*/ 15 h 92"/>
                  <a:gd name="T12" fmla="*/ 86 w 135"/>
                  <a:gd name="T13" fmla="*/ 14 h 92"/>
                  <a:gd name="T14" fmla="*/ 86 w 135"/>
                  <a:gd name="T15" fmla="*/ 11 h 92"/>
                  <a:gd name="T16" fmla="*/ 88 w 135"/>
                  <a:gd name="T17" fmla="*/ 7 h 92"/>
                  <a:gd name="T18" fmla="*/ 91 w 135"/>
                  <a:gd name="T19" fmla="*/ 5 h 92"/>
                  <a:gd name="T20" fmla="*/ 94 w 135"/>
                  <a:gd name="T21" fmla="*/ 1 h 92"/>
                  <a:gd name="T22" fmla="*/ 98 w 135"/>
                  <a:gd name="T23" fmla="*/ 0 h 92"/>
                  <a:gd name="T24" fmla="*/ 103 w 135"/>
                  <a:gd name="T25" fmla="*/ 0 h 92"/>
                  <a:gd name="T26" fmla="*/ 107 w 135"/>
                  <a:gd name="T27" fmla="*/ 0 h 92"/>
                  <a:gd name="T28" fmla="*/ 115 w 135"/>
                  <a:gd name="T29" fmla="*/ 0 h 92"/>
                  <a:gd name="T30" fmla="*/ 119 w 135"/>
                  <a:gd name="T31" fmla="*/ 1 h 92"/>
                  <a:gd name="T32" fmla="*/ 123 w 135"/>
                  <a:gd name="T33" fmla="*/ 4 h 92"/>
                  <a:gd name="T34" fmla="*/ 128 w 135"/>
                  <a:gd name="T35" fmla="*/ 5 h 92"/>
                  <a:gd name="T36" fmla="*/ 131 w 135"/>
                  <a:gd name="T37" fmla="*/ 5 h 92"/>
                  <a:gd name="T38" fmla="*/ 131 w 135"/>
                  <a:gd name="T39" fmla="*/ 6 h 92"/>
                  <a:gd name="T40" fmla="*/ 119 w 135"/>
                  <a:gd name="T41" fmla="*/ 42 h 92"/>
                  <a:gd name="T42" fmla="*/ 119 w 135"/>
                  <a:gd name="T43" fmla="*/ 42 h 92"/>
                  <a:gd name="T44" fmla="*/ 116 w 135"/>
                  <a:gd name="T45" fmla="*/ 43 h 92"/>
                  <a:gd name="T46" fmla="*/ 112 w 135"/>
                  <a:gd name="T47" fmla="*/ 46 h 92"/>
                  <a:gd name="T48" fmla="*/ 104 w 135"/>
                  <a:gd name="T49" fmla="*/ 46 h 92"/>
                  <a:gd name="T50" fmla="*/ 100 w 135"/>
                  <a:gd name="T51" fmla="*/ 51 h 92"/>
                  <a:gd name="T52" fmla="*/ 91 w 135"/>
                  <a:gd name="T53" fmla="*/ 55 h 92"/>
                  <a:gd name="T54" fmla="*/ 84 w 135"/>
                  <a:gd name="T55" fmla="*/ 60 h 92"/>
                  <a:gd name="T56" fmla="*/ 75 w 135"/>
                  <a:gd name="T57" fmla="*/ 64 h 92"/>
                  <a:gd name="T58" fmla="*/ 67 w 135"/>
                  <a:gd name="T59" fmla="*/ 69 h 92"/>
                  <a:gd name="T60" fmla="*/ 62 w 135"/>
                  <a:gd name="T61" fmla="*/ 73 h 92"/>
                  <a:gd name="T62" fmla="*/ 54 w 135"/>
                  <a:gd name="T63" fmla="*/ 79 h 92"/>
                  <a:gd name="T64" fmla="*/ 48 w 135"/>
                  <a:gd name="T65" fmla="*/ 83 h 92"/>
                  <a:gd name="T66" fmla="*/ 43 w 135"/>
                  <a:gd name="T67" fmla="*/ 85 h 92"/>
                  <a:gd name="T68" fmla="*/ 37 w 135"/>
                  <a:gd name="T69" fmla="*/ 88 h 92"/>
                  <a:gd name="T70" fmla="*/ 33 w 135"/>
                  <a:gd name="T71" fmla="*/ 88 h 92"/>
                  <a:gd name="T72" fmla="*/ 33 w 135"/>
                  <a:gd name="T73" fmla="*/ 88 h 92"/>
                  <a:gd name="T74" fmla="*/ 32 w 135"/>
                  <a:gd name="T75" fmla="*/ 84 h 92"/>
                  <a:gd name="T76" fmla="*/ 26 w 135"/>
                  <a:gd name="T77" fmla="*/ 79 h 92"/>
                  <a:gd name="T78" fmla="*/ 19 w 135"/>
                  <a:gd name="T79" fmla="*/ 69 h 92"/>
                  <a:gd name="T80" fmla="*/ 13 w 135"/>
                  <a:gd name="T81" fmla="*/ 58 h 92"/>
                  <a:gd name="T82" fmla="*/ 8 w 135"/>
                  <a:gd name="T83" fmla="*/ 48 h 92"/>
                  <a:gd name="T84" fmla="*/ 3 w 135"/>
                  <a:gd name="T85" fmla="*/ 39 h 92"/>
                  <a:gd name="T86" fmla="*/ 0 w 135"/>
                  <a:gd name="T87" fmla="*/ 32 h 92"/>
                  <a:gd name="T88" fmla="*/ 3 w 135"/>
                  <a:gd name="T89" fmla="*/ 27 h 9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35"/>
                  <a:gd name="T136" fmla="*/ 0 h 92"/>
                  <a:gd name="T137" fmla="*/ 135 w 135"/>
                  <a:gd name="T138" fmla="*/ 92 h 9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35" h="92">
                    <a:moveTo>
                      <a:pt x="3" y="27"/>
                    </a:moveTo>
                    <a:lnTo>
                      <a:pt x="40" y="42"/>
                    </a:lnTo>
                    <a:lnTo>
                      <a:pt x="73" y="34"/>
                    </a:lnTo>
                    <a:lnTo>
                      <a:pt x="87" y="19"/>
                    </a:lnTo>
                    <a:lnTo>
                      <a:pt x="87" y="16"/>
                    </a:lnTo>
                    <a:lnTo>
                      <a:pt x="89" y="15"/>
                    </a:lnTo>
                    <a:lnTo>
                      <a:pt x="89" y="14"/>
                    </a:lnTo>
                    <a:lnTo>
                      <a:pt x="89" y="11"/>
                    </a:lnTo>
                    <a:lnTo>
                      <a:pt x="91" y="7"/>
                    </a:lnTo>
                    <a:lnTo>
                      <a:pt x="94" y="5"/>
                    </a:lnTo>
                    <a:lnTo>
                      <a:pt x="97" y="1"/>
                    </a:lnTo>
                    <a:lnTo>
                      <a:pt x="101" y="0"/>
                    </a:lnTo>
                    <a:lnTo>
                      <a:pt x="106" y="0"/>
                    </a:lnTo>
                    <a:lnTo>
                      <a:pt x="110" y="0"/>
                    </a:lnTo>
                    <a:lnTo>
                      <a:pt x="118" y="0"/>
                    </a:lnTo>
                    <a:lnTo>
                      <a:pt x="122" y="1"/>
                    </a:lnTo>
                    <a:lnTo>
                      <a:pt x="126" y="4"/>
                    </a:lnTo>
                    <a:lnTo>
                      <a:pt x="131" y="5"/>
                    </a:lnTo>
                    <a:lnTo>
                      <a:pt x="134" y="5"/>
                    </a:lnTo>
                    <a:lnTo>
                      <a:pt x="134" y="6"/>
                    </a:lnTo>
                    <a:lnTo>
                      <a:pt x="122" y="42"/>
                    </a:lnTo>
                    <a:lnTo>
                      <a:pt x="119" y="43"/>
                    </a:lnTo>
                    <a:lnTo>
                      <a:pt x="115" y="46"/>
                    </a:lnTo>
                    <a:lnTo>
                      <a:pt x="107" y="48"/>
                    </a:lnTo>
                    <a:lnTo>
                      <a:pt x="103" y="54"/>
                    </a:lnTo>
                    <a:lnTo>
                      <a:pt x="94" y="58"/>
                    </a:lnTo>
                    <a:lnTo>
                      <a:pt x="87" y="63"/>
                    </a:lnTo>
                    <a:lnTo>
                      <a:pt x="78" y="67"/>
                    </a:lnTo>
                    <a:lnTo>
                      <a:pt x="70" y="72"/>
                    </a:lnTo>
                    <a:lnTo>
                      <a:pt x="62" y="76"/>
                    </a:lnTo>
                    <a:lnTo>
                      <a:pt x="54" y="82"/>
                    </a:lnTo>
                    <a:lnTo>
                      <a:pt x="48" y="86"/>
                    </a:lnTo>
                    <a:lnTo>
                      <a:pt x="43" y="88"/>
                    </a:lnTo>
                    <a:lnTo>
                      <a:pt x="37" y="91"/>
                    </a:lnTo>
                    <a:lnTo>
                      <a:pt x="33" y="91"/>
                    </a:lnTo>
                    <a:lnTo>
                      <a:pt x="32" y="87"/>
                    </a:lnTo>
                    <a:lnTo>
                      <a:pt x="26" y="82"/>
                    </a:lnTo>
                    <a:lnTo>
                      <a:pt x="19" y="72"/>
                    </a:lnTo>
                    <a:lnTo>
                      <a:pt x="13" y="61"/>
                    </a:lnTo>
                    <a:lnTo>
                      <a:pt x="8" y="51"/>
                    </a:lnTo>
                    <a:lnTo>
                      <a:pt x="3" y="39"/>
                    </a:lnTo>
                    <a:lnTo>
                      <a:pt x="0" y="32"/>
                    </a:lnTo>
                    <a:lnTo>
                      <a:pt x="3" y="27"/>
                    </a:lnTo>
                  </a:path>
                </a:pathLst>
              </a:custGeom>
              <a:solidFill>
                <a:srgbClr val="000000"/>
              </a:solidFill>
              <a:ln w="9525">
                <a:noFill/>
                <a:round/>
                <a:headEnd/>
                <a:tailEnd/>
              </a:ln>
            </p:spPr>
            <p:txBody>
              <a:bodyPr wrap="none" anchor="ctr"/>
              <a:lstStyle/>
              <a:p>
                <a:endParaRPr lang="en-US"/>
              </a:p>
            </p:txBody>
          </p:sp>
          <p:sp>
            <p:nvSpPr>
              <p:cNvPr id="15248" name="Freeform 147"/>
              <p:cNvSpPr>
                <a:spLocks noChangeArrowheads="1"/>
              </p:cNvSpPr>
              <p:nvPr/>
            </p:nvSpPr>
            <p:spPr bwMode="auto">
              <a:xfrm>
                <a:off x="12175" y="1125"/>
                <a:ext cx="72" cy="56"/>
              </a:xfrm>
              <a:custGeom>
                <a:avLst/>
                <a:gdLst>
                  <a:gd name="T0" fmla="*/ 9 w 73"/>
                  <a:gd name="T1" fmla="*/ 41 h 57"/>
                  <a:gd name="T2" fmla="*/ 21 w 73"/>
                  <a:gd name="T3" fmla="*/ 45 h 57"/>
                  <a:gd name="T4" fmla="*/ 35 w 73"/>
                  <a:gd name="T5" fmla="*/ 53 h 57"/>
                  <a:gd name="T6" fmla="*/ 35 w 73"/>
                  <a:gd name="T7" fmla="*/ 53 h 57"/>
                  <a:gd name="T8" fmla="*/ 36 w 73"/>
                  <a:gd name="T9" fmla="*/ 53 h 57"/>
                  <a:gd name="T10" fmla="*/ 37 w 73"/>
                  <a:gd name="T11" fmla="*/ 50 h 57"/>
                  <a:gd name="T12" fmla="*/ 39 w 73"/>
                  <a:gd name="T13" fmla="*/ 49 h 57"/>
                  <a:gd name="T14" fmla="*/ 41 w 73"/>
                  <a:gd name="T15" fmla="*/ 47 h 57"/>
                  <a:gd name="T16" fmla="*/ 46 w 73"/>
                  <a:gd name="T17" fmla="*/ 46 h 57"/>
                  <a:gd name="T18" fmla="*/ 49 w 73"/>
                  <a:gd name="T19" fmla="*/ 45 h 57"/>
                  <a:gd name="T20" fmla="*/ 50 w 73"/>
                  <a:gd name="T21" fmla="*/ 45 h 57"/>
                  <a:gd name="T22" fmla="*/ 53 w 73"/>
                  <a:gd name="T23" fmla="*/ 44 h 57"/>
                  <a:gd name="T24" fmla="*/ 56 w 73"/>
                  <a:gd name="T25" fmla="*/ 41 h 57"/>
                  <a:gd name="T26" fmla="*/ 61 w 73"/>
                  <a:gd name="T27" fmla="*/ 40 h 57"/>
                  <a:gd name="T28" fmla="*/ 61 w 73"/>
                  <a:gd name="T29" fmla="*/ 36 h 57"/>
                  <a:gd name="T30" fmla="*/ 63 w 73"/>
                  <a:gd name="T31" fmla="*/ 32 h 57"/>
                  <a:gd name="T32" fmla="*/ 65 w 73"/>
                  <a:gd name="T33" fmla="*/ 28 h 57"/>
                  <a:gd name="T34" fmla="*/ 65 w 73"/>
                  <a:gd name="T35" fmla="*/ 26 h 57"/>
                  <a:gd name="T36" fmla="*/ 67 w 73"/>
                  <a:gd name="T37" fmla="*/ 25 h 57"/>
                  <a:gd name="T38" fmla="*/ 69 w 73"/>
                  <a:gd name="T39" fmla="*/ 13 h 57"/>
                  <a:gd name="T40" fmla="*/ 69 w 73"/>
                  <a:gd name="T41" fmla="*/ 1 h 57"/>
                  <a:gd name="T42" fmla="*/ 31 w 73"/>
                  <a:gd name="T43" fmla="*/ 0 h 57"/>
                  <a:gd name="T44" fmla="*/ 0 w 73"/>
                  <a:gd name="T45" fmla="*/ 28 h 57"/>
                  <a:gd name="T46" fmla="*/ 9 w 73"/>
                  <a:gd name="T47" fmla="*/ 41 h 5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3"/>
                  <a:gd name="T73" fmla="*/ 0 h 57"/>
                  <a:gd name="T74" fmla="*/ 73 w 73"/>
                  <a:gd name="T75" fmla="*/ 57 h 5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3" h="57">
                    <a:moveTo>
                      <a:pt x="9" y="44"/>
                    </a:moveTo>
                    <a:lnTo>
                      <a:pt x="21" y="48"/>
                    </a:lnTo>
                    <a:lnTo>
                      <a:pt x="35" y="56"/>
                    </a:lnTo>
                    <a:lnTo>
                      <a:pt x="37" y="56"/>
                    </a:lnTo>
                    <a:lnTo>
                      <a:pt x="40" y="53"/>
                    </a:lnTo>
                    <a:lnTo>
                      <a:pt x="42" y="52"/>
                    </a:lnTo>
                    <a:lnTo>
                      <a:pt x="44" y="50"/>
                    </a:lnTo>
                    <a:lnTo>
                      <a:pt x="49" y="49"/>
                    </a:lnTo>
                    <a:lnTo>
                      <a:pt x="52" y="48"/>
                    </a:lnTo>
                    <a:lnTo>
                      <a:pt x="53" y="48"/>
                    </a:lnTo>
                    <a:lnTo>
                      <a:pt x="56" y="47"/>
                    </a:lnTo>
                    <a:lnTo>
                      <a:pt x="59" y="44"/>
                    </a:lnTo>
                    <a:lnTo>
                      <a:pt x="64" y="43"/>
                    </a:lnTo>
                    <a:lnTo>
                      <a:pt x="64" y="39"/>
                    </a:lnTo>
                    <a:lnTo>
                      <a:pt x="66" y="35"/>
                    </a:lnTo>
                    <a:lnTo>
                      <a:pt x="68" y="31"/>
                    </a:lnTo>
                    <a:lnTo>
                      <a:pt x="68" y="26"/>
                    </a:lnTo>
                    <a:lnTo>
                      <a:pt x="70" y="25"/>
                    </a:lnTo>
                    <a:lnTo>
                      <a:pt x="72" y="13"/>
                    </a:lnTo>
                    <a:lnTo>
                      <a:pt x="72" y="1"/>
                    </a:lnTo>
                    <a:lnTo>
                      <a:pt x="31" y="0"/>
                    </a:lnTo>
                    <a:lnTo>
                      <a:pt x="0" y="29"/>
                    </a:lnTo>
                    <a:lnTo>
                      <a:pt x="9" y="44"/>
                    </a:lnTo>
                  </a:path>
                </a:pathLst>
              </a:custGeom>
              <a:solidFill>
                <a:srgbClr val="000000"/>
              </a:solidFill>
              <a:ln w="9525">
                <a:noFill/>
                <a:round/>
                <a:headEnd/>
                <a:tailEnd/>
              </a:ln>
            </p:spPr>
            <p:txBody>
              <a:bodyPr wrap="none" anchor="ctr"/>
              <a:lstStyle/>
              <a:p>
                <a:endParaRPr lang="en-US"/>
              </a:p>
            </p:txBody>
          </p:sp>
          <p:sp>
            <p:nvSpPr>
              <p:cNvPr id="15249" name="Freeform 148"/>
              <p:cNvSpPr>
                <a:spLocks noChangeArrowheads="1"/>
              </p:cNvSpPr>
              <p:nvPr/>
            </p:nvSpPr>
            <p:spPr bwMode="auto">
              <a:xfrm>
                <a:off x="11807" y="874"/>
                <a:ext cx="368" cy="540"/>
              </a:xfrm>
              <a:custGeom>
                <a:avLst/>
                <a:gdLst>
                  <a:gd name="T0" fmla="*/ 44 w 369"/>
                  <a:gd name="T1" fmla="*/ 296 h 541"/>
                  <a:gd name="T2" fmla="*/ 66 w 369"/>
                  <a:gd name="T3" fmla="*/ 145 h 541"/>
                  <a:gd name="T4" fmla="*/ 107 w 369"/>
                  <a:gd name="T5" fmla="*/ 97 h 541"/>
                  <a:gd name="T6" fmla="*/ 105 w 369"/>
                  <a:gd name="T7" fmla="*/ 92 h 541"/>
                  <a:gd name="T8" fmla="*/ 103 w 369"/>
                  <a:gd name="T9" fmla="*/ 81 h 541"/>
                  <a:gd name="T10" fmla="*/ 101 w 369"/>
                  <a:gd name="T11" fmla="*/ 72 h 541"/>
                  <a:gd name="T12" fmla="*/ 95 w 369"/>
                  <a:gd name="T13" fmla="*/ 69 h 541"/>
                  <a:gd name="T14" fmla="*/ 91 w 369"/>
                  <a:gd name="T15" fmla="*/ 55 h 541"/>
                  <a:gd name="T16" fmla="*/ 98 w 369"/>
                  <a:gd name="T17" fmla="*/ 32 h 541"/>
                  <a:gd name="T18" fmla="*/ 103 w 369"/>
                  <a:gd name="T19" fmla="*/ 20 h 541"/>
                  <a:gd name="T20" fmla="*/ 110 w 369"/>
                  <a:gd name="T21" fmla="*/ 17 h 541"/>
                  <a:gd name="T22" fmla="*/ 130 w 369"/>
                  <a:gd name="T23" fmla="*/ 9 h 541"/>
                  <a:gd name="T24" fmla="*/ 156 w 369"/>
                  <a:gd name="T25" fmla="*/ 4 h 541"/>
                  <a:gd name="T26" fmla="*/ 175 w 369"/>
                  <a:gd name="T27" fmla="*/ 0 h 541"/>
                  <a:gd name="T28" fmla="*/ 186 w 369"/>
                  <a:gd name="T29" fmla="*/ 0 h 541"/>
                  <a:gd name="T30" fmla="*/ 197 w 369"/>
                  <a:gd name="T31" fmla="*/ 5 h 541"/>
                  <a:gd name="T32" fmla="*/ 209 w 369"/>
                  <a:gd name="T33" fmla="*/ 7 h 541"/>
                  <a:gd name="T34" fmla="*/ 213 w 369"/>
                  <a:gd name="T35" fmla="*/ 9 h 541"/>
                  <a:gd name="T36" fmla="*/ 218 w 369"/>
                  <a:gd name="T37" fmla="*/ 11 h 541"/>
                  <a:gd name="T38" fmla="*/ 228 w 369"/>
                  <a:gd name="T39" fmla="*/ 15 h 541"/>
                  <a:gd name="T40" fmla="*/ 228 w 369"/>
                  <a:gd name="T41" fmla="*/ 27 h 541"/>
                  <a:gd name="T42" fmla="*/ 223 w 369"/>
                  <a:gd name="T43" fmla="*/ 45 h 541"/>
                  <a:gd name="T44" fmla="*/ 223 w 369"/>
                  <a:gd name="T45" fmla="*/ 63 h 541"/>
                  <a:gd name="T46" fmla="*/ 223 w 369"/>
                  <a:gd name="T47" fmla="*/ 72 h 541"/>
                  <a:gd name="T48" fmla="*/ 230 w 369"/>
                  <a:gd name="T49" fmla="*/ 81 h 541"/>
                  <a:gd name="T50" fmla="*/ 234 w 369"/>
                  <a:gd name="T51" fmla="*/ 92 h 541"/>
                  <a:gd name="T52" fmla="*/ 230 w 369"/>
                  <a:gd name="T53" fmla="*/ 96 h 541"/>
                  <a:gd name="T54" fmla="*/ 218 w 369"/>
                  <a:gd name="T55" fmla="*/ 103 h 541"/>
                  <a:gd name="T56" fmla="*/ 216 w 369"/>
                  <a:gd name="T57" fmla="*/ 127 h 541"/>
                  <a:gd name="T58" fmla="*/ 212 w 369"/>
                  <a:gd name="T59" fmla="*/ 131 h 541"/>
                  <a:gd name="T60" fmla="*/ 207 w 369"/>
                  <a:gd name="T61" fmla="*/ 135 h 541"/>
                  <a:gd name="T62" fmla="*/ 184 w 369"/>
                  <a:gd name="T63" fmla="*/ 136 h 541"/>
                  <a:gd name="T64" fmla="*/ 230 w 369"/>
                  <a:gd name="T65" fmla="*/ 222 h 541"/>
                  <a:gd name="T66" fmla="*/ 261 w 369"/>
                  <a:gd name="T67" fmla="*/ 251 h 541"/>
                  <a:gd name="T68" fmla="*/ 302 w 369"/>
                  <a:gd name="T69" fmla="*/ 242 h 541"/>
                  <a:gd name="T70" fmla="*/ 319 w 369"/>
                  <a:gd name="T71" fmla="*/ 239 h 541"/>
                  <a:gd name="T72" fmla="*/ 337 w 369"/>
                  <a:gd name="T73" fmla="*/ 242 h 541"/>
                  <a:gd name="T74" fmla="*/ 347 w 369"/>
                  <a:gd name="T75" fmla="*/ 252 h 541"/>
                  <a:gd name="T76" fmla="*/ 363 w 369"/>
                  <a:gd name="T77" fmla="*/ 270 h 541"/>
                  <a:gd name="T78" fmla="*/ 365 w 369"/>
                  <a:gd name="T79" fmla="*/ 276 h 541"/>
                  <a:gd name="T80" fmla="*/ 356 w 369"/>
                  <a:gd name="T81" fmla="*/ 301 h 541"/>
                  <a:gd name="T82" fmla="*/ 347 w 369"/>
                  <a:gd name="T83" fmla="*/ 311 h 541"/>
                  <a:gd name="T84" fmla="*/ 335 w 369"/>
                  <a:gd name="T85" fmla="*/ 316 h 541"/>
                  <a:gd name="T86" fmla="*/ 258 w 369"/>
                  <a:gd name="T87" fmla="*/ 327 h 541"/>
                  <a:gd name="T88" fmla="*/ 218 w 369"/>
                  <a:gd name="T89" fmla="*/ 353 h 541"/>
                  <a:gd name="T90" fmla="*/ 234 w 369"/>
                  <a:gd name="T91" fmla="*/ 522 h 541"/>
                  <a:gd name="T92" fmla="*/ 195 w 369"/>
                  <a:gd name="T93" fmla="*/ 528 h 541"/>
                  <a:gd name="T94" fmla="*/ 138 w 369"/>
                  <a:gd name="T95" fmla="*/ 534 h 541"/>
                  <a:gd name="T96" fmla="*/ 77 w 369"/>
                  <a:gd name="T97" fmla="*/ 537 h 541"/>
                  <a:gd name="T98" fmla="*/ 28 w 369"/>
                  <a:gd name="T99" fmla="*/ 531 h 541"/>
                  <a:gd name="T100" fmla="*/ 3 w 369"/>
                  <a:gd name="T101" fmla="*/ 507 h 541"/>
                  <a:gd name="T102" fmla="*/ 5 w 369"/>
                  <a:gd name="T103" fmla="*/ 442 h 541"/>
                  <a:gd name="T104" fmla="*/ 19 w 369"/>
                  <a:gd name="T105" fmla="*/ 378 h 54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369"/>
                  <a:gd name="T160" fmla="*/ 0 h 541"/>
                  <a:gd name="T161" fmla="*/ 369 w 369"/>
                  <a:gd name="T162" fmla="*/ 541 h 54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369" h="541">
                    <a:moveTo>
                      <a:pt x="21" y="367"/>
                    </a:moveTo>
                    <a:lnTo>
                      <a:pt x="37" y="323"/>
                    </a:lnTo>
                    <a:lnTo>
                      <a:pt x="44" y="299"/>
                    </a:lnTo>
                    <a:lnTo>
                      <a:pt x="44" y="285"/>
                    </a:lnTo>
                    <a:lnTo>
                      <a:pt x="40" y="218"/>
                    </a:lnTo>
                    <a:lnTo>
                      <a:pt x="66" y="145"/>
                    </a:lnTo>
                    <a:lnTo>
                      <a:pt x="93" y="116"/>
                    </a:lnTo>
                    <a:lnTo>
                      <a:pt x="105" y="109"/>
                    </a:lnTo>
                    <a:lnTo>
                      <a:pt x="107" y="97"/>
                    </a:lnTo>
                    <a:lnTo>
                      <a:pt x="101" y="100"/>
                    </a:lnTo>
                    <a:lnTo>
                      <a:pt x="103" y="96"/>
                    </a:lnTo>
                    <a:lnTo>
                      <a:pt x="105" y="92"/>
                    </a:lnTo>
                    <a:lnTo>
                      <a:pt x="105" y="86"/>
                    </a:lnTo>
                    <a:lnTo>
                      <a:pt x="105" y="83"/>
                    </a:lnTo>
                    <a:lnTo>
                      <a:pt x="103" y="81"/>
                    </a:lnTo>
                    <a:lnTo>
                      <a:pt x="101" y="78"/>
                    </a:lnTo>
                    <a:lnTo>
                      <a:pt x="101" y="75"/>
                    </a:lnTo>
                    <a:lnTo>
                      <a:pt x="101" y="72"/>
                    </a:lnTo>
                    <a:lnTo>
                      <a:pt x="98" y="70"/>
                    </a:lnTo>
                    <a:lnTo>
                      <a:pt x="95" y="69"/>
                    </a:lnTo>
                    <a:lnTo>
                      <a:pt x="93" y="68"/>
                    </a:lnTo>
                    <a:lnTo>
                      <a:pt x="91" y="62"/>
                    </a:lnTo>
                    <a:lnTo>
                      <a:pt x="91" y="55"/>
                    </a:lnTo>
                    <a:lnTo>
                      <a:pt x="93" y="47"/>
                    </a:lnTo>
                    <a:lnTo>
                      <a:pt x="95" y="40"/>
                    </a:lnTo>
                    <a:lnTo>
                      <a:pt x="98" y="32"/>
                    </a:lnTo>
                    <a:lnTo>
                      <a:pt x="101" y="27"/>
                    </a:lnTo>
                    <a:lnTo>
                      <a:pt x="101" y="23"/>
                    </a:lnTo>
                    <a:lnTo>
                      <a:pt x="103" y="20"/>
                    </a:lnTo>
                    <a:lnTo>
                      <a:pt x="105" y="19"/>
                    </a:lnTo>
                    <a:lnTo>
                      <a:pt x="110" y="17"/>
                    </a:lnTo>
                    <a:lnTo>
                      <a:pt x="118" y="15"/>
                    </a:lnTo>
                    <a:lnTo>
                      <a:pt x="124" y="13"/>
                    </a:lnTo>
                    <a:lnTo>
                      <a:pt x="130" y="9"/>
                    </a:lnTo>
                    <a:lnTo>
                      <a:pt x="138" y="7"/>
                    </a:lnTo>
                    <a:lnTo>
                      <a:pt x="147" y="6"/>
                    </a:lnTo>
                    <a:lnTo>
                      <a:pt x="156" y="4"/>
                    </a:lnTo>
                    <a:lnTo>
                      <a:pt x="163" y="1"/>
                    </a:lnTo>
                    <a:lnTo>
                      <a:pt x="171" y="1"/>
                    </a:lnTo>
                    <a:lnTo>
                      <a:pt x="175" y="0"/>
                    </a:lnTo>
                    <a:lnTo>
                      <a:pt x="179" y="0"/>
                    </a:lnTo>
                    <a:lnTo>
                      <a:pt x="186" y="0"/>
                    </a:lnTo>
                    <a:lnTo>
                      <a:pt x="189" y="0"/>
                    </a:lnTo>
                    <a:lnTo>
                      <a:pt x="193" y="1"/>
                    </a:lnTo>
                    <a:lnTo>
                      <a:pt x="198" y="4"/>
                    </a:lnTo>
                    <a:lnTo>
                      <a:pt x="200" y="5"/>
                    </a:lnTo>
                    <a:lnTo>
                      <a:pt x="204" y="6"/>
                    </a:lnTo>
                    <a:lnTo>
                      <a:pt x="210" y="6"/>
                    </a:lnTo>
                    <a:lnTo>
                      <a:pt x="212" y="7"/>
                    </a:lnTo>
                    <a:lnTo>
                      <a:pt x="215" y="9"/>
                    </a:lnTo>
                    <a:lnTo>
                      <a:pt x="216" y="9"/>
                    </a:lnTo>
                    <a:lnTo>
                      <a:pt x="219" y="11"/>
                    </a:lnTo>
                    <a:lnTo>
                      <a:pt x="221" y="11"/>
                    </a:lnTo>
                    <a:lnTo>
                      <a:pt x="224" y="13"/>
                    </a:lnTo>
                    <a:lnTo>
                      <a:pt x="229" y="14"/>
                    </a:lnTo>
                    <a:lnTo>
                      <a:pt x="231" y="15"/>
                    </a:lnTo>
                    <a:lnTo>
                      <a:pt x="231" y="17"/>
                    </a:lnTo>
                    <a:lnTo>
                      <a:pt x="233" y="20"/>
                    </a:lnTo>
                    <a:lnTo>
                      <a:pt x="231" y="27"/>
                    </a:lnTo>
                    <a:lnTo>
                      <a:pt x="231" y="36"/>
                    </a:lnTo>
                    <a:lnTo>
                      <a:pt x="229" y="41"/>
                    </a:lnTo>
                    <a:lnTo>
                      <a:pt x="226" y="45"/>
                    </a:lnTo>
                    <a:lnTo>
                      <a:pt x="229" y="60"/>
                    </a:lnTo>
                    <a:lnTo>
                      <a:pt x="226" y="63"/>
                    </a:lnTo>
                    <a:lnTo>
                      <a:pt x="224" y="65"/>
                    </a:lnTo>
                    <a:lnTo>
                      <a:pt x="224" y="69"/>
                    </a:lnTo>
                    <a:lnTo>
                      <a:pt x="226" y="72"/>
                    </a:lnTo>
                    <a:lnTo>
                      <a:pt x="226" y="75"/>
                    </a:lnTo>
                    <a:lnTo>
                      <a:pt x="231" y="78"/>
                    </a:lnTo>
                    <a:lnTo>
                      <a:pt x="233" y="81"/>
                    </a:lnTo>
                    <a:lnTo>
                      <a:pt x="235" y="85"/>
                    </a:lnTo>
                    <a:lnTo>
                      <a:pt x="237" y="87"/>
                    </a:lnTo>
                    <a:lnTo>
                      <a:pt x="237" y="92"/>
                    </a:lnTo>
                    <a:lnTo>
                      <a:pt x="235" y="95"/>
                    </a:lnTo>
                    <a:lnTo>
                      <a:pt x="233" y="96"/>
                    </a:lnTo>
                    <a:lnTo>
                      <a:pt x="231" y="97"/>
                    </a:lnTo>
                    <a:lnTo>
                      <a:pt x="224" y="97"/>
                    </a:lnTo>
                    <a:lnTo>
                      <a:pt x="221" y="103"/>
                    </a:lnTo>
                    <a:lnTo>
                      <a:pt x="221" y="112"/>
                    </a:lnTo>
                    <a:lnTo>
                      <a:pt x="221" y="121"/>
                    </a:lnTo>
                    <a:lnTo>
                      <a:pt x="219" y="127"/>
                    </a:lnTo>
                    <a:lnTo>
                      <a:pt x="216" y="128"/>
                    </a:lnTo>
                    <a:lnTo>
                      <a:pt x="215" y="131"/>
                    </a:lnTo>
                    <a:lnTo>
                      <a:pt x="212" y="132"/>
                    </a:lnTo>
                    <a:lnTo>
                      <a:pt x="212" y="133"/>
                    </a:lnTo>
                    <a:lnTo>
                      <a:pt x="210" y="135"/>
                    </a:lnTo>
                    <a:lnTo>
                      <a:pt x="208" y="135"/>
                    </a:lnTo>
                    <a:lnTo>
                      <a:pt x="186" y="136"/>
                    </a:lnTo>
                    <a:lnTo>
                      <a:pt x="186" y="142"/>
                    </a:lnTo>
                    <a:lnTo>
                      <a:pt x="200" y="155"/>
                    </a:lnTo>
                    <a:lnTo>
                      <a:pt x="233" y="222"/>
                    </a:lnTo>
                    <a:lnTo>
                      <a:pt x="245" y="239"/>
                    </a:lnTo>
                    <a:lnTo>
                      <a:pt x="248" y="248"/>
                    </a:lnTo>
                    <a:lnTo>
                      <a:pt x="264" y="251"/>
                    </a:lnTo>
                    <a:lnTo>
                      <a:pt x="303" y="243"/>
                    </a:lnTo>
                    <a:lnTo>
                      <a:pt x="305" y="242"/>
                    </a:lnTo>
                    <a:lnTo>
                      <a:pt x="310" y="240"/>
                    </a:lnTo>
                    <a:lnTo>
                      <a:pt x="315" y="239"/>
                    </a:lnTo>
                    <a:lnTo>
                      <a:pt x="322" y="239"/>
                    </a:lnTo>
                    <a:lnTo>
                      <a:pt x="329" y="239"/>
                    </a:lnTo>
                    <a:lnTo>
                      <a:pt x="335" y="239"/>
                    </a:lnTo>
                    <a:lnTo>
                      <a:pt x="340" y="242"/>
                    </a:lnTo>
                    <a:lnTo>
                      <a:pt x="342" y="243"/>
                    </a:lnTo>
                    <a:lnTo>
                      <a:pt x="346" y="248"/>
                    </a:lnTo>
                    <a:lnTo>
                      <a:pt x="350" y="252"/>
                    </a:lnTo>
                    <a:lnTo>
                      <a:pt x="356" y="259"/>
                    </a:lnTo>
                    <a:lnTo>
                      <a:pt x="362" y="264"/>
                    </a:lnTo>
                    <a:lnTo>
                      <a:pt x="366" y="270"/>
                    </a:lnTo>
                    <a:lnTo>
                      <a:pt x="368" y="272"/>
                    </a:lnTo>
                    <a:lnTo>
                      <a:pt x="368" y="274"/>
                    </a:lnTo>
                    <a:lnTo>
                      <a:pt x="368" y="279"/>
                    </a:lnTo>
                    <a:lnTo>
                      <a:pt x="368" y="286"/>
                    </a:lnTo>
                    <a:lnTo>
                      <a:pt x="364" y="298"/>
                    </a:lnTo>
                    <a:lnTo>
                      <a:pt x="359" y="304"/>
                    </a:lnTo>
                    <a:lnTo>
                      <a:pt x="356" y="308"/>
                    </a:lnTo>
                    <a:lnTo>
                      <a:pt x="354" y="310"/>
                    </a:lnTo>
                    <a:lnTo>
                      <a:pt x="350" y="314"/>
                    </a:lnTo>
                    <a:lnTo>
                      <a:pt x="346" y="316"/>
                    </a:lnTo>
                    <a:lnTo>
                      <a:pt x="340" y="317"/>
                    </a:lnTo>
                    <a:lnTo>
                      <a:pt x="338" y="319"/>
                    </a:lnTo>
                    <a:lnTo>
                      <a:pt x="335" y="319"/>
                    </a:lnTo>
                    <a:lnTo>
                      <a:pt x="261" y="330"/>
                    </a:lnTo>
                    <a:lnTo>
                      <a:pt x="229" y="326"/>
                    </a:lnTo>
                    <a:lnTo>
                      <a:pt x="212" y="323"/>
                    </a:lnTo>
                    <a:lnTo>
                      <a:pt x="221" y="356"/>
                    </a:lnTo>
                    <a:lnTo>
                      <a:pt x="248" y="524"/>
                    </a:lnTo>
                    <a:lnTo>
                      <a:pt x="245" y="524"/>
                    </a:lnTo>
                    <a:lnTo>
                      <a:pt x="237" y="525"/>
                    </a:lnTo>
                    <a:lnTo>
                      <a:pt x="229" y="526"/>
                    </a:lnTo>
                    <a:lnTo>
                      <a:pt x="215" y="527"/>
                    </a:lnTo>
                    <a:lnTo>
                      <a:pt x="198" y="531"/>
                    </a:lnTo>
                    <a:lnTo>
                      <a:pt x="179" y="533"/>
                    </a:lnTo>
                    <a:lnTo>
                      <a:pt x="159" y="534"/>
                    </a:lnTo>
                    <a:lnTo>
                      <a:pt x="138" y="537"/>
                    </a:lnTo>
                    <a:lnTo>
                      <a:pt x="118" y="539"/>
                    </a:lnTo>
                    <a:lnTo>
                      <a:pt x="95" y="539"/>
                    </a:lnTo>
                    <a:lnTo>
                      <a:pt x="77" y="540"/>
                    </a:lnTo>
                    <a:lnTo>
                      <a:pt x="58" y="539"/>
                    </a:lnTo>
                    <a:lnTo>
                      <a:pt x="42" y="537"/>
                    </a:lnTo>
                    <a:lnTo>
                      <a:pt x="28" y="534"/>
                    </a:lnTo>
                    <a:lnTo>
                      <a:pt x="17" y="531"/>
                    </a:lnTo>
                    <a:lnTo>
                      <a:pt x="9" y="525"/>
                    </a:lnTo>
                    <a:lnTo>
                      <a:pt x="3" y="510"/>
                    </a:lnTo>
                    <a:lnTo>
                      <a:pt x="0" y="492"/>
                    </a:lnTo>
                    <a:lnTo>
                      <a:pt x="3" y="470"/>
                    </a:lnTo>
                    <a:lnTo>
                      <a:pt x="5" y="445"/>
                    </a:lnTo>
                    <a:lnTo>
                      <a:pt x="9" y="422"/>
                    </a:lnTo>
                    <a:lnTo>
                      <a:pt x="17" y="399"/>
                    </a:lnTo>
                    <a:lnTo>
                      <a:pt x="19" y="381"/>
                    </a:lnTo>
                    <a:lnTo>
                      <a:pt x="21" y="367"/>
                    </a:lnTo>
                  </a:path>
                </a:pathLst>
              </a:custGeom>
              <a:solidFill>
                <a:srgbClr val="000000"/>
              </a:solidFill>
              <a:ln w="9525">
                <a:noFill/>
                <a:round/>
                <a:headEnd/>
                <a:tailEnd/>
              </a:ln>
            </p:spPr>
            <p:txBody>
              <a:bodyPr wrap="none" anchor="ctr"/>
              <a:lstStyle/>
              <a:p>
                <a:endParaRPr lang="en-US"/>
              </a:p>
            </p:txBody>
          </p:sp>
          <p:sp>
            <p:nvSpPr>
              <p:cNvPr id="15250" name="Freeform 149"/>
              <p:cNvSpPr>
                <a:spLocks noChangeArrowheads="1"/>
              </p:cNvSpPr>
              <p:nvPr/>
            </p:nvSpPr>
            <p:spPr bwMode="auto">
              <a:xfrm>
                <a:off x="11966" y="914"/>
                <a:ext cx="65" cy="48"/>
              </a:xfrm>
              <a:custGeom>
                <a:avLst/>
                <a:gdLst>
                  <a:gd name="T0" fmla="*/ 54 w 66"/>
                  <a:gd name="T1" fmla="*/ 26 h 49"/>
                  <a:gd name="T2" fmla="*/ 62 w 66"/>
                  <a:gd name="T3" fmla="*/ 19 h 49"/>
                  <a:gd name="T4" fmla="*/ 57 w 66"/>
                  <a:gd name="T5" fmla="*/ 0 h 49"/>
                  <a:gd name="T6" fmla="*/ 48 w 66"/>
                  <a:gd name="T7" fmla="*/ 9 h 49"/>
                  <a:gd name="T8" fmla="*/ 42 w 66"/>
                  <a:gd name="T9" fmla="*/ 0 h 49"/>
                  <a:gd name="T10" fmla="*/ 34 w 66"/>
                  <a:gd name="T11" fmla="*/ 7 h 49"/>
                  <a:gd name="T12" fmla="*/ 33 w 66"/>
                  <a:gd name="T13" fmla="*/ 1 h 49"/>
                  <a:gd name="T14" fmla="*/ 18 w 66"/>
                  <a:gd name="T15" fmla="*/ 4 h 49"/>
                  <a:gd name="T16" fmla="*/ 20 w 66"/>
                  <a:gd name="T17" fmla="*/ 9 h 49"/>
                  <a:gd name="T18" fmla="*/ 4 w 66"/>
                  <a:gd name="T19" fmla="*/ 7 h 49"/>
                  <a:gd name="T20" fmla="*/ 0 w 66"/>
                  <a:gd name="T21" fmla="*/ 20 h 49"/>
                  <a:gd name="T22" fmla="*/ 7 w 66"/>
                  <a:gd name="T23" fmla="*/ 42 h 49"/>
                  <a:gd name="T24" fmla="*/ 36 w 66"/>
                  <a:gd name="T25" fmla="*/ 45 h 49"/>
                  <a:gd name="T26" fmla="*/ 54 w 66"/>
                  <a:gd name="T27" fmla="*/ 32 h 49"/>
                  <a:gd name="T28" fmla="*/ 54 w 66"/>
                  <a:gd name="T29" fmla="*/ 26 h 4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6"/>
                  <a:gd name="T46" fmla="*/ 0 h 49"/>
                  <a:gd name="T47" fmla="*/ 66 w 66"/>
                  <a:gd name="T48" fmla="*/ 49 h 4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6" h="49">
                    <a:moveTo>
                      <a:pt x="57" y="29"/>
                    </a:moveTo>
                    <a:lnTo>
                      <a:pt x="65" y="19"/>
                    </a:lnTo>
                    <a:lnTo>
                      <a:pt x="60" y="0"/>
                    </a:lnTo>
                    <a:lnTo>
                      <a:pt x="51" y="9"/>
                    </a:lnTo>
                    <a:lnTo>
                      <a:pt x="45" y="0"/>
                    </a:lnTo>
                    <a:lnTo>
                      <a:pt x="37" y="7"/>
                    </a:lnTo>
                    <a:lnTo>
                      <a:pt x="33" y="1"/>
                    </a:lnTo>
                    <a:lnTo>
                      <a:pt x="18" y="4"/>
                    </a:lnTo>
                    <a:lnTo>
                      <a:pt x="20" y="9"/>
                    </a:lnTo>
                    <a:lnTo>
                      <a:pt x="4" y="7"/>
                    </a:lnTo>
                    <a:lnTo>
                      <a:pt x="0" y="20"/>
                    </a:lnTo>
                    <a:lnTo>
                      <a:pt x="7" y="45"/>
                    </a:lnTo>
                    <a:lnTo>
                      <a:pt x="39" y="48"/>
                    </a:lnTo>
                    <a:lnTo>
                      <a:pt x="57" y="35"/>
                    </a:lnTo>
                    <a:lnTo>
                      <a:pt x="57" y="29"/>
                    </a:lnTo>
                  </a:path>
                </a:pathLst>
              </a:custGeom>
              <a:solidFill>
                <a:srgbClr val="A36D72"/>
              </a:solidFill>
              <a:ln w="9525">
                <a:noFill/>
                <a:round/>
                <a:headEnd/>
                <a:tailEnd/>
              </a:ln>
            </p:spPr>
            <p:txBody>
              <a:bodyPr wrap="none" anchor="ctr"/>
              <a:lstStyle/>
              <a:p>
                <a:endParaRPr lang="en-US"/>
              </a:p>
            </p:txBody>
          </p:sp>
          <p:sp>
            <p:nvSpPr>
              <p:cNvPr id="15251" name="Freeform 150"/>
              <p:cNvSpPr>
                <a:spLocks noChangeArrowheads="1"/>
              </p:cNvSpPr>
              <p:nvPr/>
            </p:nvSpPr>
            <p:spPr bwMode="auto">
              <a:xfrm>
                <a:off x="11921" y="937"/>
                <a:ext cx="110" cy="70"/>
              </a:xfrm>
              <a:custGeom>
                <a:avLst/>
                <a:gdLst>
                  <a:gd name="T0" fmla="*/ 75 w 111"/>
                  <a:gd name="T1" fmla="*/ 22 h 71"/>
                  <a:gd name="T2" fmla="*/ 72 w 111"/>
                  <a:gd name="T3" fmla="*/ 16 h 71"/>
                  <a:gd name="T4" fmla="*/ 65 w 111"/>
                  <a:gd name="T5" fmla="*/ 12 h 71"/>
                  <a:gd name="T6" fmla="*/ 58 w 111"/>
                  <a:gd name="T7" fmla="*/ 10 h 71"/>
                  <a:gd name="T8" fmla="*/ 52 w 111"/>
                  <a:gd name="T9" fmla="*/ 14 h 71"/>
                  <a:gd name="T10" fmla="*/ 49 w 111"/>
                  <a:gd name="T11" fmla="*/ 15 h 71"/>
                  <a:gd name="T12" fmla="*/ 45 w 111"/>
                  <a:gd name="T13" fmla="*/ 12 h 71"/>
                  <a:gd name="T14" fmla="*/ 45 w 111"/>
                  <a:gd name="T15" fmla="*/ 10 h 71"/>
                  <a:gd name="T16" fmla="*/ 41 w 111"/>
                  <a:gd name="T17" fmla="*/ 6 h 71"/>
                  <a:gd name="T18" fmla="*/ 35 w 111"/>
                  <a:gd name="T19" fmla="*/ 1 h 71"/>
                  <a:gd name="T20" fmla="*/ 26 w 111"/>
                  <a:gd name="T21" fmla="*/ 0 h 71"/>
                  <a:gd name="T22" fmla="*/ 19 w 111"/>
                  <a:gd name="T23" fmla="*/ 2 h 71"/>
                  <a:gd name="T24" fmla="*/ 16 w 111"/>
                  <a:gd name="T25" fmla="*/ 10 h 71"/>
                  <a:gd name="T26" fmla="*/ 16 w 111"/>
                  <a:gd name="T27" fmla="*/ 18 h 71"/>
                  <a:gd name="T28" fmla="*/ 22 w 111"/>
                  <a:gd name="T29" fmla="*/ 22 h 71"/>
                  <a:gd name="T30" fmla="*/ 22 w 111"/>
                  <a:gd name="T31" fmla="*/ 28 h 71"/>
                  <a:gd name="T32" fmla="*/ 16 w 111"/>
                  <a:gd name="T33" fmla="*/ 31 h 71"/>
                  <a:gd name="T34" fmla="*/ 5 w 111"/>
                  <a:gd name="T35" fmla="*/ 35 h 71"/>
                  <a:gd name="T36" fmla="*/ 10 w 111"/>
                  <a:gd name="T37" fmla="*/ 37 h 71"/>
                  <a:gd name="T38" fmla="*/ 19 w 111"/>
                  <a:gd name="T39" fmla="*/ 39 h 71"/>
                  <a:gd name="T40" fmla="*/ 28 w 111"/>
                  <a:gd name="T41" fmla="*/ 43 h 71"/>
                  <a:gd name="T42" fmla="*/ 35 w 111"/>
                  <a:gd name="T43" fmla="*/ 44 h 71"/>
                  <a:gd name="T44" fmla="*/ 41 w 111"/>
                  <a:gd name="T45" fmla="*/ 47 h 71"/>
                  <a:gd name="T46" fmla="*/ 45 w 111"/>
                  <a:gd name="T47" fmla="*/ 52 h 71"/>
                  <a:gd name="T48" fmla="*/ 52 w 111"/>
                  <a:gd name="T49" fmla="*/ 58 h 71"/>
                  <a:gd name="T50" fmla="*/ 56 w 111"/>
                  <a:gd name="T51" fmla="*/ 65 h 71"/>
                  <a:gd name="T52" fmla="*/ 58 w 111"/>
                  <a:gd name="T53" fmla="*/ 62 h 71"/>
                  <a:gd name="T54" fmla="*/ 56 w 111"/>
                  <a:gd name="T55" fmla="*/ 57 h 71"/>
                  <a:gd name="T56" fmla="*/ 58 w 111"/>
                  <a:gd name="T57" fmla="*/ 57 h 71"/>
                  <a:gd name="T58" fmla="*/ 60 w 111"/>
                  <a:gd name="T59" fmla="*/ 58 h 71"/>
                  <a:gd name="T60" fmla="*/ 62 w 111"/>
                  <a:gd name="T61" fmla="*/ 58 h 71"/>
                  <a:gd name="T62" fmla="*/ 67 w 111"/>
                  <a:gd name="T63" fmla="*/ 58 h 71"/>
                  <a:gd name="T64" fmla="*/ 75 w 111"/>
                  <a:gd name="T65" fmla="*/ 59 h 71"/>
                  <a:gd name="T66" fmla="*/ 81 w 111"/>
                  <a:gd name="T67" fmla="*/ 59 h 71"/>
                  <a:gd name="T68" fmla="*/ 86 w 111"/>
                  <a:gd name="T69" fmla="*/ 58 h 71"/>
                  <a:gd name="T70" fmla="*/ 87 w 111"/>
                  <a:gd name="T71" fmla="*/ 53 h 71"/>
                  <a:gd name="T72" fmla="*/ 91 w 111"/>
                  <a:gd name="T73" fmla="*/ 47 h 71"/>
                  <a:gd name="T74" fmla="*/ 93 w 111"/>
                  <a:gd name="T75" fmla="*/ 41 h 71"/>
                  <a:gd name="T76" fmla="*/ 93 w 111"/>
                  <a:gd name="T77" fmla="*/ 38 h 71"/>
                  <a:gd name="T78" fmla="*/ 87 w 111"/>
                  <a:gd name="T79" fmla="*/ 37 h 71"/>
                  <a:gd name="T80" fmla="*/ 87 w 111"/>
                  <a:gd name="T81" fmla="*/ 34 h 71"/>
                  <a:gd name="T82" fmla="*/ 93 w 111"/>
                  <a:gd name="T83" fmla="*/ 28 h 71"/>
                  <a:gd name="T84" fmla="*/ 95 w 111"/>
                  <a:gd name="T85" fmla="*/ 28 h 71"/>
                  <a:gd name="T86" fmla="*/ 99 w 111"/>
                  <a:gd name="T87" fmla="*/ 29 h 71"/>
                  <a:gd name="T88" fmla="*/ 104 w 111"/>
                  <a:gd name="T89" fmla="*/ 29 h 71"/>
                  <a:gd name="T90" fmla="*/ 107 w 111"/>
                  <a:gd name="T91" fmla="*/ 28 h 71"/>
                  <a:gd name="T92" fmla="*/ 107 w 111"/>
                  <a:gd name="T93" fmla="*/ 23 h 71"/>
                  <a:gd name="T94" fmla="*/ 102 w 111"/>
                  <a:gd name="T95" fmla="*/ 18 h 71"/>
                  <a:gd name="T96" fmla="*/ 98 w 111"/>
                  <a:gd name="T97" fmla="*/ 14 h 71"/>
                  <a:gd name="T98" fmla="*/ 95 w 111"/>
                  <a:gd name="T99" fmla="*/ 9 h 71"/>
                  <a:gd name="T100" fmla="*/ 93 w 111"/>
                  <a:gd name="T101" fmla="*/ 9 h 71"/>
                  <a:gd name="T102" fmla="*/ 87 w 111"/>
                  <a:gd name="T103" fmla="*/ 14 h 71"/>
                  <a:gd name="T104" fmla="*/ 81 w 111"/>
                  <a:gd name="T105" fmla="*/ 18 h 71"/>
                  <a:gd name="T106" fmla="*/ 76 w 111"/>
                  <a:gd name="T107" fmla="*/ 22 h 7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11"/>
                  <a:gd name="T163" fmla="*/ 0 h 71"/>
                  <a:gd name="T164" fmla="*/ 111 w 111"/>
                  <a:gd name="T165" fmla="*/ 71 h 7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11" h="71">
                    <a:moveTo>
                      <a:pt x="79" y="22"/>
                    </a:moveTo>
                    <a:lnTo>
                      <a:pt x="78" y="22"/>
                    </a:lnTo>
                    <a:lnTo>
                      <a:pt x="75" y="20"/>
                    </a:lnTo>
                    <a:lnTo>
                      <a:pt x="75" y="16"/>
                    </a:lnTo>
                    <a:lnTo>
                      <a:pt x="72" y="14"/>
                    </a:lnTo>
                    <a:lnTo>
                      <a:pt x="68" y="12"/>
                    </a:lnTo>
                    <a:lnTo>
                      <a:pt x="65" y="10"/>
                    </a:lnTo>
                    <a:lnTo>
                      <a:pt x="61" y="10"/>
                    </a:lnTo>
                    <a:lnTo>
                      <a:pt x="53" y="12"/>
                    </a:lnTo>
                    <a:lnTo>
                      <a:pt x="52" y="14"/>
                    </a:lnTo>
                    <a:lnTo>
                      <a:pt x="49" y="14"/>
                    </a:lnTo>
                    <a:lnTo>
                      <a:pt x="49" y="15"/>
                    </a:lnTo>
                    <a:lnTo>
                      <a:pt x="45" y="12"/>
                    </a:lnTo>
                    <a:lnTo>
                      <a:pt x="45" y="10"/>
                    </a:lnTo>
                    <a:lnTo>
                      <a:pt x="42" y="9"/>
                    </a:lnTo>
                    <a:lnTo>
                      <a:pt x="41" y="6"/>
                    </a:lnTo>
                    <a:lnTo>
                      <a:pt x="37" y="2"/>
                    </a:lnTo>
                    <a:lnTo>
                      <a:pt x="35" y="1"/>
                    </a:lnTo>
                    <a:lnTo>
                      <a:pt x="30" y="0"/>
                    </a:lnTo>
                    <a:lnTo>
                      <a:pt x="26" y="0"/>
                    </a:lnTo>
                    <a:lnTo>
                      <a:pt x="22" y="0"/>
                    </a:lnTo>
                    <a:lnTo>
                      <a:pt x="19" y="2"/>
                    </a:lnTo>
                    <a:lnTo>
                      <a:pt x="16" y="6"/>
                    </a:lnTo>
                    <a:lnTo>
                      <a:pt x="16" y="10"/>
                    </a:lnTo>
                    <a:lnTo>
                      <a:pt x="16" y="14"/>
                    </a:lnTo>
                    <a:lnTo>
                      <a:pt x="16" y="18"/>
                    </a:lnTo>
                    <a:lnTo>
                      <a:pt x="19" y="20"/>
                    </a:lnTo>
                    <a:lnTo>
                      <a:pt x="22" y="22"/>
                    </a:lnTo>
                    <a:lnTo>
                      <a:pt x="24" y="23"/>
                    </a:lnTo>
                    <a:lnTo>
                      <a:pt x="22" y="28"/>
                    </a:lnTo>
                    <a:lnTo>
                      <a:pt x="19" y="29"/>
                    </a:lnTo>
                    <a:lnTo>
                      <a:pt x="16" y="31"/>
                    </a:lnTo>
                    <a:lnTo>
                      <a:pt x="0" y="32"/>
                    </a:lnTo>
                    <a:lnTo>
                      <a:pt x="5" y="38"/>
                    </a:lnTo>
                    <a:lnTo>
                      <a:pt x="10" y="40"/>
                    </a:lnTo>
                    <a:lnTo>
                      <a:pt x="14" y="40"/>
                    </a:lnTo>
                    <a:lnTo>
                      <a:pt x="19" y="42"/>
                    </a:lnTo>
                    <a:lnTo>
                      <a:pt x="24" y="44"/>
                    </a:lnTo>
                    <a:lnTo>
                      <a:pt x="28" y="46"/>
                    </a:lnTo>
                    <a:lnTo>
                      <a:pt x="33" y="47"/>
                    </a:lnTo>
                    <a:lnTo>
                      <a:pt x="35" y="47"/>
                    </a:lnTo>
                    <a:lnTo>
                      <a:pt x="37" y="49"/>
                    </a:lnTo>
                    <a:lnTo>
                      <a:pt x="41" y="50"/>
                    </a:lnTo>
                    <a:lnTo>
                      <a:pt x="42" y="53"/>
                    </a:lnTo>
                    <a:lnTo>
                      <a:pt x="45" y="55"/>
                    </a:lnTo>
                    <a:lnTo>
                      <a:pt x="49" y="58"/>
                    </a:lnTo>
                    <a:lnTo>
                      <a:pt x="52" y="61"/>
                    </a:lnTo>
                    <a:lnTo>
                      <a:pt x="53" y="64"/>
                    </a:lnTo>
                    <a:lnTo>
                      <a:pt x="59" y="68"/>
                    </a:lnTo>
                    <a:lnTo>
                      <a:pt x="61" y="70"/>
                    </a:lnTo>
                    <a:lnTo>
                      <a:pt x="61" y="65"/>
                    </a:lnTo>
                    <a:lnTo>
                      <a:pt x="61" y="62"/>
                    </a:lnTo>
                    <a:lnTo>
                      <a:pt x="59" y="60"/>
                    </a:lnTo>
                    <a:lnTo>
                      <a:pt x="61" y="60"/>
                    </a:lnTo>
                    <a:lnTo>
                      <a:pt x="63" y="61"/>
                    </a:lnTo>
                    <a:lnTo>
                      <a:pt x="65" y="61"/>
                    </a:lnTo>
                    <a:lnTo>
                      <a:pt x="68" y="61"/>
                    </a:lnTo>
                    <a:lnTo>
                      <a:pt x="70" y="61"/>
                    </a:lnTo>
                    <a:lnTo>
                      <a:pt x="75" y="61"/>
                    </a:lnTo>
                    <a:lnTo>
                      <a:pt x="78" y="62"/>
                    </a:lnTo>
                    <a:lnTo>
                      <a:pt x="82" y="62"/>
                    </a:lnTo>
                    <a:lnTo>
                      <a:pt x="84" y="62"/>
                    </a:lnTo>
                    <a:lnTo>
                      <a:pt x="86" y="62"/>
                    </a:lnTo>
                    <a:lnTo>
                      <a:pt x="89" y="61"/>
                    </a:lnTo>
                    <a:lnTo>
                      <a:pt x="89" y="60"/>
                    </a:lnTo>
                    <a:lnTo>
                      <a:pt x="90" y="56"/>
                    </a:lnTo>
                    <a:lnTo>
                      <a:pt x="90" y="53"/>
                    </a:lnTo>
                    <a:lnTo>
                      <a:pt x="94" y="50"/>
                    </a:lnTo>
                    <a:lnTo>
                      <a:pt x="94" y="47"/>
                    </a:lnTo>
                    <a:lnTo>
                      <a:pt x="96" y="44"/>
                    </a:lnTo>
                    <a:lnTo>
                      <a:pt x="96" y="42"/>
                    </a:lnTo>
                    <a:lnTo>
                      <a:pt x="96" y="41"/>
                    </a:lnTo>
                    <a:lnTo>
                      <a:pt x="94" y="40"/>
                    </a:lnTo>
                    <a:lnTo>
                      <a:pt x="90" y="40"/>
                    </a:lnTo>
                    <a:lnTo>
                      <a:pt x="90" y="38"/>
                    </a:lnTo>
                    <a:lnTo>
                      <a:pt x="90" y="34"/>
                    </a:lnTo>
                    <a:lnTo>
                      <a:pt x="94" y="31"/>
                    </a:lnTo>
                    <a:lnTo>
                      <a:pt x="96" y="28"/>
                    </a:lnTo>
                    <a:lnTo>
                      <a:pt x="98" y="28"/>
                    </a:lnTo>
                    <a:lnTo>
                      <a:pt x="101" y="28"/>
                    </a:lnTo>
                    <a:lnTo>
                      <a:pt x="102" y="29"/>
                    </a:lnTo>
                    <a:lnTo>
                      <a:pt x="105" y="29"/>
                    </a:lnTo>
                    <a:lnTo>
                      <a:pt x="107" y="29"/>
                    </a:lnTo>
                    <a:lnTo>
                      <a:pt x="110" y="28"/>
                    </a:lnTo>
                    <a:lnTo>
                      <a:pt x="110" y="24"/>
                    </a:lnTo>
                    <a:lnTo>
                      <a:pt x="110" y="23"/>
                    </a:lnTo>
                    <a:lnTo>
                      <a:pt x="107" y="20"/>
                    </a:lnTo>
                    <a:lnTo>
                      <a:pt x="105" y="18"/>
                    </a:lnTo>
                    <a:lnTo>
                      <a:pt x="102" y="15"/>
                    </a:lnTo>
                    <a:lnTo>
                      <a:pt x="101" y="14"/>
                    </a:lnTo>
                    <a:lnTo>
                      <a:pt x="101" y="10"/>
                    </a:lnTo>
                    <a:lnTo>
                      <a:pt x="98" y="9"/>
                    </a:lnTo>
                    <a:lnTo>
                      <a:pt x="96" y="9"/>
                    </a:lnTo>
                    <a:lnTo>
                      <a:pt x="94" y="10"/>
                    </a:lnTo>
                    <a:lnTo>
                      <a:pt x="90" y="14"/>
                    </a:lnTo>
                    <a:lnTo>
                      <a:pt x="89" y="15"/>
                    </a:lnTo>
                    <a:lnTo>
                      <a:pt x="84" y="18"/>
                    </a:lnTo>
                    <a:lnTo>
                      <a:pt x="82" y="20"/>
                    </a:lnTo>
                    <a:lnTo>
                      <a:pt x="79" y="22"/>
                    </a:lnTo>
                  </a:path>
                </a:pathLst>
              </a:custGeom>
              <a:solidFill>
                <a:srgbClr val="DDBFBC"/>
              </a:solidFill>
              <a:ln w="9525">
                <a:noFill/>
                <a:round/>
                <a:headEnd/>
                <a:tailEnd/>
              </a:ln>
            </p:spPr>
            <p:txBody>
              <a:bodyPr wrap="none" anchor="ctr"/>
              <a:lstStyle/>
              <a:p>
                <a:endParaRPr lang="en-US"/>
              </a:p>
            </p:txBody>
          </p:sp>
          <p:sp>
            <p:nvSpPr>
              <p:cNvPr id="15252" name="Freeform 151"/>
              <p:cNvSpPr>
                <a:spLocks noChangeArrowheads="1"/>
              </p:cNvSpPr>
              <p:nvPr/>
            </p:nvSpPr>
            <p:spPr bwMode="auto">
              <a:xfrm>
                <a:off x="11914" y="925"/>
                <a:ext cx="59" cy="43"/>
              </a:xfrm>
              <a:custGeom>
                <a:avLst/>
                <a:gdLst>
                  <a:gd name="T0" fmla="*/ 41 w 60"/>
                  <a:gd name="T1" fmla="*/ 0 h 44"/>
                  <a:gd name="T2" fmla="*/ 53 w 60"/>
                  <a:gd name="T3" fmla="*/ 13 h 44"/>
                  <a:gd name="T4" fmla="*/ 56 w 60"/>
                  <a:gd name="T5" fmla="*/ 25 h 44"/>
                  <a:gd name="T6" fmla="*/ 46 w 60"/>
                  <a:gd name="T7" fmla="*/ 25 h 44"/>
                  <a:gd name="T8" fmla="*/ 46 w 60"/>
                  <a:gd name="T9" fmla="*/ 24 h 44"/>
                  <a:gd name="T10" fmla="*/ 46 w 60"/>
                  <a:gd name="T11" fmla="*/ 22 h 44"/>
                  <a:gd name="T12" fmla="*/ 45 w 60"/>
                  <a:gd name="T13" fmla="*/ 18 h 44"/>
                  <a:gd name="T14" fmla="*/ 39 w 60"/>
                  <a:gd name="T15" fmla="*/ 14 h 44"/>
                  <a:gd name="T16" fmla="*/ 39 w 60"/>
                  <a:gd name="T17" fmla="*/ 14 h 44"/>
                  <a:gd name="T18" fmla="*/ 37 w 60"/>
                  <a:gd name="T19" fmla="*/ 14 h 44"/>
                  <a:gd name="T20" fmla="*/ 34 w 60"/>
                  <a:gd name="T21" fmla="*/ 13 h 44"/>
                  <a:gd name="T22" fmla="*/ 32 w 60"/>
                  <a:gd name="T23" fmla="*/ 13 h 44"/>
                  <a:gd name="T24" fmla="*/ 30 w 60"/>
                  <a:gd name="T25" fmla="*/ 13 h 44"/>
                  <a:gd name="T26" fmla="*/ 30 w 60"/>
                  <a:gd name="T27" fmla="*/ 13 h 44"/>
                  <a:gd name="T28" fmla="*/ 30 w 60"/>
                  <a:gd name="T29" fmla="*/ 13 h 44"/>
                  <a:gd name="T30" fmla="*/ 29 w 60"/>
                  <a:gd name="T31" fmla="*/ 14 h 44"/>
                  <a:gd name="T32" fmla="*/ 26 w 60"/>
                  <a:gd name="T33" fmla="*/ 17 h 44"/>
                  <a:gd name="T34" fmla="*/ 23 w 60"/>
                  <a:gd name="T35" fmla="*/ 18 h 44"/>
                  <a:gd name="T36" fmla="*/ 21 w 60"/>
                  <a:gd name="T37" fmla="*/ 19 h 44"/>
                  <a:gd name="T38" fmla="*/ 19 w 60"/>
                  <a:gd name="T39" fmla="*/ 21 h 44"/>
                  <a:gd name="T40" fmla="*/ 17 w 60"/>
                  <a:gd name="T41" fmla="*/ 22 h 44"/>
                  <a:gd name="T42" fmla="*/ 17 w 60"/>
                  <a:gd name="T43" fmla="*/ 23 h 44"/>
                  <a:gd name="T44" fmla="*/ 17 w 60"/>
                  <a:gd name="T45" fmla="*/ 24 h 44"/>
                  <a:gd name="T46" fmla="*/ 19 w 60"/>
                  <a:gd name="T47" fmla="*/ 27 h 44"/>
                  <a:gd name="T48" fmla="*/ 21 w 60"/>
                  <a:gd name="T49" fmla="*/ 31 h 44"/>
                  <a:gd name="T50" fmla="*/ 23 w 60"/>
                  <a:gd name="T51" fmla="*/ 33 h 44"/>
                  <a:gd name="T52" fmla="*/ 23 w 60"/>
                  <a:gd name="T53" fmla="*/ 34 h 44"/>
                  <a:gd name="T54" fmla="*/ 21 w 60"/>
                  <a:gd name="T55" fmla="*/ 37 h 44"/>
                  <a:gd name="T56" fmla="*/ 19 w 60"/>
                  <a:gd name="T57" fmla="*/ 37 h 44"/>
                  <a:gd name="T58" fmla="*/ 17 w 60"/>
                  <a:gd name="T59" fmla="*/ 38 h 44"/>
                  <a:gd name="T60" fmla="*/ 12 w 60"/>
                  <a:gd name="T61" fmla="*/ 38 h 44"/>
                  <a:gd name="T62" fmla="*/ 11 w 60"/>
                  <a:gd name="T63" fmla="*/ 38 h 44"/>
                  <a:gd name="T64" fmla="*/ 4 w 60"/>
                  <a:gd name="T65" fmla="*/ 38 h 44"/>
                  <a:gd name="T66" fmla="*/ 3 w 60"/>
                  <a:gd name="T67" fmla="*/ 38 h 44"/>
                  <a:gd name="T68" fmla="*/ 0 w 60"/>
                  <a:gd name="T69" fmla="*/ 40 h 44"/>
                  <a:gd name="T70" fmla="*/ 0 w 60"/>
                  <a:gd name="T71" fmla="*/ 40 h 44"/>
                  <a:gd name="T72" fmla="*/ 0 w 60"/>
                  <a:gd name="T73" fmla="*/ 38 h 44"/>
                  <a:gd name="T74" fmla="*/ 3 w 60"/>
                  <a:gd name="T75" fmla="*/ 34 h 44"/>
                  <a:gd name="T76" fmla="*/ 4 w 60"/>
                  <a:gd name="T77" fmla="*/ 32 h 44"/>
                  <a:gd name="T78" fmla="*/ 4 w 60"/>
                  <a:gd name="T79" fmla="*/ 29 h 44"/>
                  <a:gd name="T80" fmla="*/ 3 w 60"/>
                  <a:gd name="T81" fmla="*/ 27 h 44"/>
                  <a:gd name="T82" fmla="*/ 0 w 60"/>
                  <a:gd name="T83" fmla="*/ 24 h 44"/>
                  <a:gd name="T84" fmla="*/ 0 w 60"/>
                  <a:gd name="T85" fmla="*/ 22 h 44"/>
                  <a:gd name="T86" fmla="*/ 0 w 60"/>
                  <a:gd name="T87" fmla="*/ 21 h 44"/>
                  <a:gd name="T88" fmla="*/ 3 w 60"/>
                  <a:gd name="T89" fmla="*/ 19 h 44"/>
                  <a:gd name="T90" fmla="*/ 4 w 60"/>
                  <a:gd name="T91" fmla="*/ 18 h 44"/>
                  <a:gd name="T92" fmla="*/ 7 w 60"/>
                  <a:gd name="T93" fmla="*/ 17 h 44"/>
                  <a:gd name="T94" fmla="*/ 11 w 60"/>
                  <a:gd name="T95" fmla="*/ 14 h 44"/>
                  <a:gd name="T96" fmla="*/ 12 w 60"/>
                  <a:gd name="T97" fmla="*/ 13 h 44"/>
                  <a:gd name="T98" fmla="*/ 17 w 60"/>
                  <a:gd name="T99" fmla="*/ 12 h 44"/>
                  <a:gd name="T100" fmla="*/ 19 w 60"/>
                  <a:gd name="T101" fmla="*/ 11 h 44"/>
                  <a:gd name="T102" fmla="*/ 21 w 60"/>
                  <a:gd name="T103" fmla="*/ 11 h 44"/>
                  <a:gd name="T104" fmla="*/ 23 w 60"/>
                  <a:gd name="T105" fmla="*/ 9 h 44"/>
                  <a:gd name="T106" fmla="*/ 26 w 60"/>
                  <a:gd name="T107" fmla="*/ 8 h 44"/>
                  <a:gd name="T108" fmla="*/ 30 w 60"/>
                  <a:gd name="T109" fmla="*/ 4 h 44"/>
                  <a:gd name="T110" fmla="*/ 32 w 60"/>
                  <a:gd name="T111" fmla="*/ 3 h 44"/>
                  <a:gd name="T112" fmla="*/ 34 w 60"/>
                  <a:gd name="T113" fmla="*/ 2 h 44"/>
                  <a:gd name="T114" fmla="*/ 39 w 60"/>
                  <a:gd name="T115" fmla="*/ 0 h 44"/>
                  <a:gd name="T116" fmla="*/ 41 w 60"/>
                  <a:gd name="T117" fmla="*/ 0 h 4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60"/>
                  <a:gd name="T178" fmla="*/ 0 h 44"/>
                  <a:gd name="T179" fmla="*/ 60 w 60"/>
                  <a:gd name="T180" fmla="*/ 44 h 4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60" h="44">
                    <a:moveTo>
                      <a:pt x="44" y="0"/>
                    </a:moveTo>
                    <a:lnTo>
                      <a:pt x="56" y="13"/>
                    </a:lnTo>
                    <a:lnTo>
                      <a:pt x="59" y="28"/>
                    </a:lnTo>
                    <a:lnTo>
                      <a:pt x="49" y="28"/>
                    </a:lnTo>
                    <a:lnTo>
                      <a:pt x="49" y="27"/>
                    </a:lnTo>
                    <a:lnTo>
                      <a:pt x="49" y="22"/>
                    </a:lnTo>
                    <a:lnTo>
                      <a:pt x="48" y="18"/>
                    </a:lnTo>
                    <a:lnTo>
                      <a:pt x="42" y="14"/>
                    </a:lnTo>
                    <a:lnTo>
                      <a:pt x="40" y="14"/>
                    </a:lnTo>
                    <a:lnTo>
                      <a:pt x="37" y="13"/>
                    </a:lnTo>
                    <a:lnTo>
                      <a:pt x="35" y="13"/>
                    </a:lnTo>
                    <a:lnTo>
                      <a:pt x="33" y="13"/>
                    </a:lnTo>
                    <a:lnTo>
                      <a:pt x="31" y="13"/>
                    </a:lnTo>
                    <a:lnTo>
                      <a:pt x="29" y="14"/>
                    </a:lnTo>
                    <a:lnTo>
                      <a:pt x="26" y="17"/>
                    </a:lnTo>
                    <a:lnTo>
                      <a:pt x="23" y="18"/>
                    </a:lnTo>
                    <a:lnTo>
                      <a:pt x="21" y="19"/>
                    </a:lnTo>
                    <a:lnTo>
                      <a:pt x="19" y="21"/>
                    </a:lnTo>
                    <a:lnTo>
                      <a:pt x="17" y="24"/>
                    </a:lnTo>
                    <a:lnTo>
                      <a:pt x="17" y="26"/>
                    </a:lnTo>
                    <a:lnTo>
                      <a:pt x="17" y="27"/>
                    </a:lnTo>
                    <a:lnTo>
                      <a:pt x="19" y="30"/>
                    </a:lnTo>
                    <a:lnTo>
                      <a:pt x="21" y="34"/>
                    </a:lnTo>
                    <a:lnTo>
                      <a:pt x="23" y="36"/>
                    </a:lnTo>
                    <a:lnTo>
                      <a:pt x="23" y="37"/>
                    </a:lnTo>
                    <a:lnTo>
                      <a:pt x="21" y="40"/>
                    </a:lnTo>
                    <a:lnTo>
                      <a:pt x="19" y="40"/>
                    </a:lnTo>
                    <a:lnTo>
                      <a:pt x="17" y="41"/>
                    </a:lnTo>
                    <a:lnTo>
                      <a:pt x="12" y="41"/>
                    </a:lnTo>
                    <a:lnTo>
                      <a:pt x="11" y="41"/>
                    </a:lnTo>
                    <a:lnTo>
                      <a:pt x="4" y="41"/>
                    </a:lnTo>
                    <a:lnTo>
                      <a:pt x="3" y="41"/>
                    </a:lnTo>
                    <a:lnTo>
                      <a:pt x="0" y="43"/>
                    </a:lnTo>
                    <a:lnTo>
                      <a:pt x="0" y="41"/>
                    </a:lnTo>
                    <a:lnTo>
                      <a:pt x="3" y="37"/>
                    </a:lnTo>
                    <a:lnTo>
                      <a:pt x="4" y="35"/>
                    </a:lnTo>
                    <a:lnTo>
                      <a:pt x="4" y="32"/>
                    </a:lnTo>
                    <a:lnTo>
                      <a:pt x="3" y="30"/>
                    </a:lnTo>
                    <a:lnTo>
                      <a:pt x="0" y="27"/>
                    </a:lnTo>
                    <a:lnTo>
                      <a:pt x="0" y="24"/>
                    </a:lnTo>
                    <a:lnTo>
                      <a:pt x="0" y="21"/>
                    </a:lnTo>
                    <a:lnTo>
                      <a:pt x="3" y="19"/>
                    </a:lnTo>
                    <a:lnTo>
                      <a:pt x="4" y="18"/>
                    </a:lnTo>
                    <a:lnTo>
                      <a:pt x="7" y="17"/>
                    </a:lnTo>
                    <a:lnTo>
                      <a:pt x="11" y="14"/>
                    </a:lnTo>
                    <a:lnTo>
                      <a:pt x="12" y="13"/>
                    </a:lnTo>
                    <a:lnTo>
                      <a:pt x="17" y="12"/>
                    </a:lnTo>
                    <a:lnTo>
                      <a:pt x="19" y="11"/>
                    </a:lnTo>
                    <a:lnTo>
                      <a:pt x="21" y="11"/>
                    </a:lnTo>
                    <a:lnTo>
                      <a:pt x="23" y="9"/>
                    </a:lnTo>
                    <a:lnTo>
                      <a:pt x="26" y="8"/>
                    </a:lnTo>
                    <a:lnTo>
                      <a:pt x="31" y="4"/>
                    </a:lnTo>
                    <a:lnTo>
                      <a:pt x="35" y="3"/>
                    </a:lnTo>
                    <a:lnTo>
                      <a:pt x="37" y="2"/>
                    </a:lnTo>
                    <a:lnTo>
                      <a:pt x="42" y="0"/>
                    </a:lnTo>
                    <a:lnTo>
                      <a:pt x="44" y="0"/>
                    </a:lnTo>
                  </a:path>
                </a:pathLst>
              </a:custGeom>
              <a:solidFill>
                <a:srgbClr val="7F7F7F"/>
              </a:solidFill>
              <a:ln w="9525">
                <a:noFill/>
                <a:round/>
                <a:headEnd/>
                <a:tailEnd/>
              </a:ln>
            </p:spPr>
            <p:txBody>
              <a:bodyPr wrap="none" anchor="ctr"/>
              <a:lstStyle/>
              <a:p>
                <a:endParaRPr lang="en-US"/>
              </a:p>
            </p:txBody>
          </p:sp>
          <p:sp>
            <p:nvSpPr>
              <p:cNvPr id="15253" name="Freeform 152"/>
              <p:cNvSpPr>
                <a:spLocks noChangeArrowheads="1"/>
              </p:cNvSpPr>
              <p:nvPr/>
            </p:nvSpPr>
            <p:spPr bwMode="auto">
              <a:xfrm>
                <a:off x="11863" y="1001"/>
                <a:ext cx="298" cy="203"/>
              </a:xfrm>
              <a:custGeom>
                <a:avLst/>
                <a:gdLst>
                  <a:gd name="T0" fmla="*/ 66 w 299"/>
                  <a:gd name="T1" fmla="*/ 195 h 204"/>
                  <a:gd name="T2" fmla="*/ 39 w 299"/>
                  <a:gd name="T3" fmla="*/ 192 h 204"/>
                  <a:gd name="T4" fmla="*/ 17 w 299"/>
                  <a:gd name="T5" fmla="*/ 187 h 204"/>
                  <a:gd name="T6" fmla="*/ 0 w 299"/>
                  <a:gd name="T7" fmla="*/ 171 h 204"/>
                  <a:gd name="T8" fmla="*/ 10 w 299"/>
                  <a:gd name="T9" fmla="*/ 150 h 204"/>
                  <a:gd name="T10" fmla="*/ 14 w 299"/>
                  <a:gd name="T11" fmla="*/ 133 h 204"/>
                  <a:gd name="T12" fmla="*/ 39 w 299"/>
                  <a:gd name="T13" fmla="*/ 128 h 204"/>
                  <a:gd name="T14" fmla="*/ 58 w 299"/>
                  <a:gd name="T15" fmla="*/ 115 h 204"/>
                  <a:gd name="T16" fmla="*/ 25 w 299"/>
                  <a:gd name="T17" fmla="*/ 101 h 204"/>
                  <a:gd name="T18" fmla="*/ 10 w 299"/>
                  <a:gd name="T19" fmla="*/ 78 h 204"/>
                  <a:gd name="T20" fmla="*/ 21 w 299"/>
                  <a:gd name="T21" fmla="*/ 69 h 204"/>
                  <a:gd name="T22" fmla="*/ 12 w 299"/>
                  <a:gd name="T23" fmla="*/ 55 h 204"/>
                  <a:gd name="T24" fmla="*/ 18 w 299"/>
                  <a:gd name="T25" fmla="*/ 20 h 204"/>
                  <a:gd name="T26" fmla="*/ 42 w 299"/>
                  <a:gd name="T27" fmla="*/ 0 h 204"/>
                  <a:gd name="T28" fmla="*/ 58 w 299"/>
                  <a:gd name="T29" fmla="*/ 0 h 204"/>
                  <a:gd name="T30" fmla="*/ 82 w 299"/>
                  <a:gd name="T31" fmla="*/ 6 h 204"/>
                  <a:gd name="T32" fmla="*/ 107 w 299"/>
                  <a:gd name="T33" fmla="*/ 15 h 204"/>
                  <a:gd name="T34" fmla="*/ 130 w 299"/>
                  <a:gd name="T35" fmla="*/ 26 h 204"/>
                  <a:gd name="T36" fmla="*/ 160 w 299"/>
                  <a:gd name="T37" fmla="*/ 87 h 204"/>
                  <a:gd name="T38" fmla="*/ 170 w 299"/>
                  <a:gd name="T39" fmla="*/ 102 h 204"/>
                  <a:gd name="T40" fmla="*/ 148 w 299"/>
                  <a:gd name="T41" fmla="*/ 124 h 204"/>
                  <a:gd name="T42" fmla="*/ 144 w 299"/>
                  <a:gd name="T43" fmla="*/ 129 h 204"/>
                  <a:gd name="T44" fmla="*/ 160 w 299"/>
                  <a:gd name="T45" fmla="*/ 129 h 204"/>
                  <a:gd name="T46" fmla="*/ 174 w 299"/>
                  <a:gd name="T47" fmla="*/ 129 h 204"/>
                  <a:gd name="T48" fmla="*/ 160 w 299"/>
                  <a:gd name="T49" fmla="*/ 138 h 204"/>
                  <a:gd name="T50" fmla="*/ 194 w 299"/>
                  <a:gd name="T51" fmla="*/ 132 h 204"/>
                  <a:gd name="T52" fmla="*/ 238 w 299"/>
                  <a:gd name="T53" fmla="*/ 122 h 204"/>
                  <a:gd name="T54" fmla="*/ 288 w 299"/>
                  <a:gd name="T55" fmla="*/ 124 h 204"/>
                  <a:gd name="T56" fmla="*/ 295 w 299"/>
                  <a:gd name="T57" fmla="*/ 155 h 204"/>
                  <a:gd name="T58" fmla="*/ 291 w 299"/>
                  <a:gd name="T59" fmla="*/ 169 h 204"/>
                  <a:gd name="T60" fmla="*/ 254 w 299"/>
                  <a:gd name="T61" fmla="*/ 182 h 204"/>
                  <a:gd name="T62" fmla="*/ 227 w 299"/>
                  <a:gd name="T63" fmla="*/ 173 h 204"/>
                  <a:gd name="T64" fmla="*/ 200 w 299"/>
                  <a:gd name="T65" fmla="*/ 177 h 204"/>
                  <a:gd name="T66" fmla="*/ 167 w 299"/>
                  <a:gd name="T67" fmla="*/ 174 h 204"/>
                  <a:gd name="T68" fmla="*/ 160 w 299"/>
                  <a:gd name="T69" fmla="*/ 168 h 204"/>
                  <a:gd name="T70" fmla="*/ 186 w 299"/>
                  <a:gd name="T71" fmla="*/ 156 h 204"/>
                  <a:gd name="T72" fmla="*/ 216 w 299"/>
                  <a:gd name="T73" fmla="*/ 147 h 204"/>
                  <a:gd name="T74" fmla="*/ 207 w 299"/>
                  <a:gd name="T75" fmla="*/ 146 h 204"/>
                  <a:gd name="T76" fmla="*/ 176 w 299"/>
                  <a:gd name="T77" fmla="*/ 149 h 204"/>
                  <a:gd name="T78" fmla="*/ 170 w 299"/>
                  <a:gd name="T79" fmla="*/ 153 h 204"/>
                  <a:gd name="T80" fmla="*/ 140 w 299"/>
                  <a:gd name="T81" fmla="*/ 146 h 204"/>
                  <a:gd name="T82" fmla="*/ 111 w 299"/>
                  <a:gd name="T83" fmla="*/ 125 h 204"/>
                  <a:gd name="T84" fmla="*/ 88 w 299"/>
                  <a:gd name="T85" fmla="*/ 106 h 204"/>
                  <a:gd name="T86" fmla="*/ 88 w 299"/>
                  <a:gd name="T87" fmla="*/ 100 h 204"/>
                  <a:gd name="T88" fmla="*/ 99 w 299"/>
                  <a:gd name="T89" fmla="*/ 95 h 204"/>
                  <a:gd name="T90" fmla="*/ 82 w 299"/>
                  <a:gd name="T91" fmla="*/ 86 h 204"/>
                  <a:gd name="T92" fmla="*/ 58 w 299"/>
                  <a:gd name="T93" fmla="*/ 73 h 204"/>
                  <a:gd name="T94" fmla="*/ 39 w 299"/>
                  <a:gd name="T95" fmla="*/ 68 h 204"/>
                  <a:gd name="T96" fmla="*/ 45 w 299"/>
                  <a:gd name="T97" fmla="*/ 86 h 204"/>
                  <a:gd name="T98" fmla="*/ 66 w 299"/>
                  <a:gd name="T99" fmla="*/ 106 h 204"/>
                  <a:gd name="T100" fmla="*/ 82 w 299"/>
                  <a:gd name="T101" fmla="*/ 137 h 204"/>
                  <a:gd name="T102" fmla="*/ 95 w 299"/>
                  <a:gd name="T103" fmla="*/ 155 h 204"/>
                  <a:gd name="T104" fmla="*/ 100 w 299"/>
                  <a:gd name="T105" fmla="*/ 165 h 204"/>
                  <a:gd name="T106" fmla="*/ 119 w 299"/>
                  <a:gd name="T107" fmla="*/ 171 h 20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99"/>
                  <a:gd name="T163" fmla="*/ 0 h 204"/>
                  <a:gd name="T164" fmla="*/ 299 w 299"/>
                  <a:gd name="T165" fmla="*/ 204 h 20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99" h="204">
                    <a:moveTo>
                      <a:pt x="72" y="200"/>
                    </a:moveTo>
                    <a:lnTo>
                      <a:pt x="72" y="200"/>
                    </a:lnTo>
                    <a:lnTo>
                      <a:pt x="70" y="200"/>
                    </a:lnTo>
                    <a:lnTo>
                      <a:pt x="68" y="199"/>
                    </a:lnTo>
                    <a:lnTo>
                      <a:pt x="66" y="198"/>
                    </a:lnTo>
                    <a:lnTo>
                      <a:pt x="62" y="198"/>
                    </a:lnTo>
                    <a:lnTo>
                      <a:pt x="55" y="196"/>
                    </a:lnTo>
                    <a:lnTo>
                      <a:pt x="51" y="196"/>
                    </a:lnTo>
                    <a:lnTo>
                      <a:pt x="47" y="195"/>
                    </a:lnTo>
                    <a:lnTo>
                      <a:pt x="39" y="195"/>
                    </a:lnTo>
                    <a:lnTo>
                      <a:pt x="35" y="192"/>
                    </a:lnTo>
                    <a:lnTo>
                      <a:pt x="31" y="192"/>
                    </a:lnTo>
                    <a:lnTo>
                      <a:pt x="23" y="191"/>
                    </a:lnTo>
                    <a:lnTo>
                      <a:pt x="18" y="190"/>
                    </a:lnTo>
                    <a:lnTo>
                      <a:pt x="17" y="190"/>
                    </a:lnTo>
                    <a:lnTo>
                      <a:pt x="12" y="189"/>
                    </a:lnTo>
                    <a:lnTo>
                      <a:pt x="10" y="189"/>
                    </a:lnTo>
                    <a:lnTo>
                      <a:pt x="5" y="185"/>
                    </a:lnTo>
                    <a:lnTo>
                      <a:pt x="2" y="181"/>
                    </a:lnTo>
                    <a:lnTo>
                      <a:pt x="0" y="174"/>
                    </a:lnTo>
                    <a:lnTo>
                      <a:pt x="2" y="168"/>
                    </a:lnTo>
                    <a:lnTo>
                      <a:pt x="5" y="163"/>
                    </a:lnTo>
                    <a:lnTo>
                      <a:pt x="6" y="158"/>
                    </a:lnTo>
                    <a:lnTo>
                      <a:pt x="10" y="155"/>
                    </a:lnTo>
                    <a:lnTo>
                      <a:pt x="10" y="153"/>
                    </a:lnTo>
                    <a:lnTo>
                      <a:pt x="10" y="152"/>
                    </a:lnTo>
                    <a:lnTo>
                      <a:pt x="10" y="149"/>
                    </a:lnTo>
                    <a:lnTo>
                      <a:pt x="10" y="145"/>
                    </a:lnTo>
                    <a:lnTo>
                      <a:pt x="12" y="141"/>
                    </a:lnTo>
                    <a:lnTo>
                      <a:pt x="14" y="136"/>
                    </a:lnTo>
                    <a:lnTo>
                      <a:pt x="17" y="133"/>
                    </a:lnTo>
                    <a:lnTo>
                      <a:pt x="21" y="132"/>
                    </a:lnTo>
                    <a:lnTo>
                      <a:pt x="29" y="132"/>
                    </a:lnTo>
                    <a:lnTo>
                      <a:pt x="33" y="132"/>
                    </a:lnTo>
                    <a:lnTo>
                      <a:pt x="39" y="131"/>
                    </a:lnTo>
                    <a:lnTo>
                      <a:pt x="47" y="128"/>
                    </a:lnTo>
                    <a:lnTo>
                      <a:pt x="51" y="125"/>
                    </a:lnTo>
                    <a:lnTo>
                      <a:pt x="55" y="123"/>
                    </a:lnTo>
                    <a:lnTo>
                      <a:pt x="58" y="121"/>
                    </a:lnTo>
                    <a:lnTo>
                      <a:pt x="58" y="118"/>
                    </a:lnTo>
                    <a:lnTo>
                      <a:pt x="54" y="116"/>
                    </a:lnTo>
                    <a:lnTo>
                      <a:pt x="47" y="113"/>
                    </a:lnTo>
                    <a:lnTo>
                      <a:pt x="39" y="110"/>
                    </a:lnTo>
                    <a:lnTo>
                      <a:pt x="33" y="107"/>
                    </a:lnTo>
                    <a:lnTo>
                      <a:pt x="25" y="101"/>
                    </a:lnTo>
                    <a:lnTo>
                      <a:pt x="18" y="96"/>
                    </a:lnTo>
                    <a:lnTo>
                      <a:pt x="14" y="92"/>
                    </a:lnTo>
                    <a:lnTo>
                      <a:pt x="12" y="87"/>
                    </a:lnTo>
                    <a:lnTo>
                      <a:pt x="10" y="83"/>
                    </a:lnTo>
                    <a:lnTo>
                      <a:pt x="10" y="78"/>
                    </a:lnTo>
                    <a:lnTo>
                      <a:pt x="12" y="76"/>
                    </a:lnTo>
                    <a:lnTo>
                      <a:pt x="14" y="73"/>
                    </a:lnTo>
                    <a:lnTo>
                      <a:pt x="17" y="72"/>
                    </a:lnTo>
                    <a:lnTo>
                      <a:pt x="18" y="71"/>
                    </a:lnTo>
                    <a:lnTo>
                      <a:pt x="21" y="69"/>
                    </a:lnTo>
                    <a:lnTo>
                      <a:pt x="21" y="68"/>
                    </a:lnTo>
                    <a:lnTo>
                      <a:pt x="18" y="65"/>
                    </a:lnTo>
                    <a:lnTo>
                      <a:pt x="14" y="63"/>
                    </a:lnTo>
                    <a:lnTo>
                      <a:pt x="12" y="60"/>
                    </a:lnTo>
                    <a:lnTo>
                      <a:pt x="12" y="55"/>
                    </a:lnTo>
                    <a:lnTo>
                      <a:pt x="10" y="50"/>
                    </a:lnTo>
                    <a:lnTo>
                      <a:pt x="10" y="46"/>
                    </a:lnTo>
                    <a:lnTo>
                      <a:pt x="12" y="38"/>
                    </a:lnTo>
                    <a:lnTo>
                      <a:pt x="17" y="31"/>
                    </a:lnTo>
                    <a:lnTo>
                      <a:pt x="18" y="20"/>
                    </a:lnTo>
                    <a:lnTo>
                      <a:pt x="23" y="14"/>
                    </a:lnTo>
                    <a:lnTo>
                      <a:pt x="29" y="8"/>
                    </a:lnTo>
                    <a:lnTo>
                      <a:pt x="33" y="5"/>
                    </a:lnTo>
                    <a:lnTo>
                      <a:pt x="37" y="1"/>
                    </a:lnTo>
                    <a:lnTo>
                      <a:pt x="42" y="0"/>
                    </a:lnTo>
                    <a:lnTo>
                      <a:pt x="47" y="0"/>
                    </a:lnTo>
                    <a:lnTo>
                      <a:pt x="51" y="0"/>
                    </a:lnTo>
                    <a:lnTo>
                      <a:pt x="54" y="0"/>
                    </a:lnTo>
                    <a:lnTo>
                      <a:pt x="55" y="0"/>
                    </a:lnTo>
                    <a:lnTo>
                      <a:pt x="58" y="0"/>
                    </a:lnTo>
                    <a:lnTo>
                      <a:pt x="63" y="1"/>
                    </a:lnTo>
                    <a:lnTo>
                      <a:pt x="66" y="1"/>
                    </a:lnTo>
                    <a:lnTo>
                      <a:pt x="70" y="4"/>
                    </a:lnTo>
                    <a:lnTo>
                      <a:pt x="74" y="5"/>
                    </a:lnTo>
                    <a:lnTo>
                      <a:pt x="82" y="6"/>
                    </a:lnTo>
                    <a:lnTo>
                      <a:pt x="86" y="8"/>
                    </a:lnTo>
                    <a:lnTo>
                      <a:pt x="91" y="9"/>
                    </a:lnTo>
                    <a:lnTo>
                      <a:pt x="99" y="10"/>
                    </a:lnTo>
                    <a:lnTo>
                      <a:pt x="103" y="14"/>
                    </a:lnTo>
                    <a:lnTo>
                      <a:pt x="107" y="15"/>
                    </a:lnTo>
                    <a:lnTo>
                      <a:pt x="111" y="17"/>
                    </a:lnTo>
                    <a:lnTo>
                      <a:pt x="117" y="18"/>
                    </a:lnTo>
                    <a:lnTo>
                      <a:pt x="121" y="20"/>
                    </a:lnTo>
                    <a:lnTo>
                      <a:pt x="126" y="20"/>
                    </a:lnTo>
                    <a:lnTo>
                      <a:pt x="130" y="26"/>
                    </a:lnTo>
                    <a:lnTo>
                      <a:pt x="137" y="36"/>
                    </a:lnTo>
                    <a:lnTo>
                      <a:pt x="144" y="47"/>
                    </a:lnTo>
                    <a:lnTo>
                      <a:pt x="152" y="63"/>
                    </a:lnTo>
                    <a:lnTo>
                      <a:pt x="159" y="77"/>
                    </a:lnTo>
                    <a:lnTo>
                      <a:pt x="163" y="87"/>
                    </a:lnTo>
                    <a:lnTo>
                      <a:pt x="165" y="96"/>
                    </a:lnTo>
                    <a:lnTo>
                      <a:pt x="168" y="100"/>
                    </a:lnTo>
                    <a:lnTo>
                      <a:pt x="170" y="101"/>
                    </a:lnTo>
                    <a:lnTo>
                      <a:pt x="173" y="104"/>
                    </a:lnTo>
                    <a:lnTo>
                      <a:pt x="175" y="109"/>
                    </a:lnTo>
                    <a:lnTo>
                      <a:pt x="175" y="112"/>
                    </a:lnTo>
                    <a:lnTo>
                      <a:pt x="173" y="116"/>
                    </a:lnTo>
                    <a:lnTo>
                      <a:pt x="163" y="123"/>
                    </a:lnTo>
                    <a:lnTo>
                      <a:pt x="148" y="127"/>
                    </a:lnTo>
                    <a:lnTo>
                      <a:pt x="144" y="128"/>
                    </a:lnTo>
                    <a:lnTo>
                      <a:pt x="142" y="131"/>
                    </a:lnTo>
                    <a:lnTo>
                      <a:pt x="142" y="132"/>
                    </a:lnTo>
                    <a:lnTo>
                      <a:pt x="144" y="132"/>
                    </a:lnTo>
                    <a:lnTo>
                      <a:pt x="147" y="132"/>
                    </a:lnTo>
                    <a:lnTo>
                      <a:pt x="152" y="132"/>
                    </a:lnTo>
                    <a:lnTo>
                      <a:pt x="156" y="132"/>
                    </a:lnTo>
                    <a:lnTo>
                      <a:pt x="160" y="132"/>
                    </a:lnTo>
                    <a:lnTo>
                      <a:pt x="163" y="132"/>
                    </a:lnTo>
                    <a:lnTo>
                      <a:pt x="168" y="131"/>
                    </a:lnTo>
                    <a:lnTo>
                      <a:pt x="173" y="131"/>
                    </a:lnTo>
                    <a:lnTo>
                      <a:pt x="175" y="131"/>
                    </a:lnTo>
                    <a:lnTo>
                      <a:pt x="177" y="131"/>
                    </a:lnTo>
                    <a:lnTo>
                      <a:pt x="177" y="132"/>
                    </a:lnTo>
                    <a:lnTo>
                      <a:pt x="168" y="135"/>
                    </a:lnTo>
                    <a:lnTo>
                      <a:pt x="163" y="137"/>
                    </a:lnTo>
                    <a:lnTo>
                      <a:pt x="160" y="140"/>
                    </a:lnTo>
                    <a:lnTo>
                      <a:pt x="163" y="141"/>
                    </a:lnTo>
                    <a:lnTo>
                      <a:pt x="165" y="141"/>
                    </a:lnTo>
                    <a:lnTo>
                      <a:pt x="173" y="140"/>
                    </a:lnTo>
                    <a:lnTo>
                      <a:pt x="179" y="137"/>
                    </a:lnTo>
                    <a:lnTo>
                      <a:pt x="189" y="136"/>
                    </a:lnTo>
                    <a:lnTo>
                      <a:pt x="197" y="135"/>
                    </a:lnTo>
                    <a:lnTo>
                      <a:pt x="208" y="133"/>
                    </a:lnTo>
                    <a:lnTo>
                      <a:pt x="216" y="132"/>
                    </a:lnTo>
                    <a:lnTo>
                      <a:pt x="226" y="128"/>
                    </a:lnTo>
                    <a:lnTo>
                      <a:pt x="233" y="127"/>
                    </a:lnTo>
                    <a:lnTo>
                      <a:pt x="241" y="125"/>
                    </a:lnTo>
                    <a:lnTo>
                      <a:pt x="245" y="125"/>
                    </a:lnTo>
                    <a:lnTo>
                      <a:pt x="245" y="124"/>
                    </a:lnTo>
                    <a:lnTo>
                      <a:pt x="284" y="119"/>
                    </a:lnTo>
                    <a:lnTo>
                      <a:pt x="290" y="123"/>
                    </a:lnTo>
                    <a:lnTo>
                      <a:pt x="291" y="127"/>
                    </a:lnTo>
                    <a:lnTo>
                      <a:pt x="294" y="133"/>
                    </a:lnTo>
                    <a:lnTo>
                      <a:pt x="296" y="140"/>
                    </a:lnTo>
                    <a:lnTo>
                      <a:pt x="298" y="147"/>
                    </a:lnTo>
                    <a:lnTo>
                      <a:pt x="298" y="153"/>
                    </a:lnTo>
                    <a:lnTo>
                      <a:pt x="298" y="158"/>
                    </a:lnTo>
                    <a:lnTo>
                      <a:pt x="298" y="163"/>
                    </a:lnTo>
                    <a:lnTo>
                      <a:pt x="298" y="165"/>
                    </a:lnTo>
                    <a:lnTo>
                      <a:pt x="298" y="167"/>
                    </a:lnTo>
                    <a:lnTo>
                      <a:pt x="296" y="171"/>
                    </a:lnTo>
                    <a:lnTo>
                      <a:pt x="294" y="172"/>
                    </a:lnTo>
                    <a:lnTo>
                      <a:pt x="291" y="173"/>
                    </a:lnTo>
                    <a:lnTo>
                      <a:pt x="290" y="174"/>
                    </a:lnTo>
                    <a:lnTo>
                      <a:pt x="286" y="174"/>
                    </a:lnTo>
                    <a:lnTo>
                      <a:pt x="257" y="185"/>
                    </a:lnTo>
                    <a:lnTo>
                      <a:pt x="241" y="174"/>
                    </a:lnTo>
                    <a:lnTo>
                      <a:pt x="238" y="174"/>
                    </a:lnTo>
                    <a:lnTo>
                      <a:pt x="235" y="176"/>
                    </a:lnTo>
                    <a:lnTo>
                      <a:pt x="230" y="176"/>
                    </a:lnTo>
                    <a:lnTo>
                      <a:pt x="226" y="176"/>
                    </a:lnTo>
                    <a:lnTo>
                      <a:pt x="222" y="177"/>
                    </a:lnTo>
                    <a:lnTo>
                      <a:pt x="216" y="177"/>
                    </a:lnTo>
                    <a:lnTo>
                      <a:pt x="210" y="177"/>
                    </a:lnTo>
                    <a:lnTo>
                      <a:pt x="203" y="180"/>
                    </a:lnTo>
                    <a:lnTo>
                      <a:pt x="196" y="180"/>
                    </a:lnTo>
                    <a:lnTo>
                      <a:pt x="189" y="180"/>
                    </a:lnTo>
                    <a:lnTo>
                      <a:pt x="185" y="180"/>
                    </a:lnTo>
                    <a:lnTo>
                      <a:pt x="177" y="177"/>
                    </a:lnTo>
                    <a:lnTo>
                      <a:pt x="170" y="177"/>
                    </a:lnTo>
                    <a:lnTo>
                      <a:pt x="165" y="176"/>
                    </a:lnTo>
                    <a:lnTo>
                      <a:pt x="160" y="174"/>
                    </a:lnTo>
                    <a:lnTo>
                      <a:pt x="159" y="173"/>
                    </a:lnTo>
                    <a:lnTo>
                      <a:pt x="160" y="172"/>
                    </a:lnTo>
                    <a:lnTo>
                      <a:pt x="163" y="171"/>
                    </a:lnTo>
                    <a:lnTo>
                      <a:pt x="165" y="168"/>
                    </a:lnTo>
                    <a:lnTo>
                      <a:pt x="170" y="167"/>
                    </a:lnTo>
                    <a:lnTo>
                      <a:pt x="177" y="164"/>
                    </a:lnTo>
                    <a:lnTo>
                      <a:pt x="185" y="163"/>
                    </a:lnTo>
                    <a:lnTo>
                      <a:pt x="189" y="159"/>
                    </a:lnTo>
                    <a:lnTo>
                      <a:pt x="196" y="158"/>
                    </a:lnTo>
                    <a:lnTo>
                      <a:pt x="203" y="155"/>
                    </a:lnTo>
                    <a:lnTo>
                      <a:pt x="210" y="153"/>
                    </a:lnTo>
                    <a:lnTo>
                      <a:pt x="214" y="152"/>
                    </a:lnTo>
                    <a:lnTo>
                      <a:pt x="219" y="150"/>
                    </a:lnTo>
                    <a:lnTo>
                      <a:pt x="222" y="149"/>
                    </a:lnTo>
                    <a:lnTo>
                      <a:pt x="216" y="149"/>
                    </a:lnTo>
                    <a:lnTo>
                      <a:pt x="210" y="149"/>
                    </a:lnTo>
                    <a:lnTo>
                      <a:pt x="203" y="149"/>
                    </a:lnTo>
                    <a:lnTo>
                      <a:pt x="196" y="150"/>
                    </a:lnTo>
                    <a:lnTo>
                      <a:pt x="189" y="150"/>
                    </a:lnTo>
                    <a:lnTo>
                      <a:pt x="185" y="152"/>
                    </a:lnTo>
                    <a:lnTo>
                      <a:pt x="179" y="152"/>
                    </a:lnTo>
                    <a:lnTo>
                      <a:pt x="177" y="153"/>
                    </a:lnTo>
                    <a:lnTo>
                      <a:pt x="175" y="155"/>
                    </a:lnTo>
                    <a:lnTo>
                      <a:pt x="173" y="156"/>
                    </a:lnTo>
                    <a:lnTo>
                      <a:pt x="168" y="158"/>
                    </a:lnTo>
                    <a:lnTo>
                      <a:pt x="163" y="156"/>
                    </a:lnTo>
                    <a:lnTo>
                      <a:pt x="156" y="155"/>
                    </a:lnTo>
                    <a:lnTo>
                      <a:pt x="144" y="150"/>
                    </a:lnTo>
                    <a:lnTo>
                      <a:pt x="140" y="149"/>
                    </a:lnTo>
                    <a:lnTo>
                      <a:pt x="136" y="144"/>
                    </a:lnTo>
                    <a:lnTo>
                      <a:pt x="130" y="141"/>
                    </a:lnTo>
                    <a:lnTo>
                      <a:pt x="123" y="136"/>
                    </a:lnTo>
                    <a:lnTo>
                      <a:pt x="119" y="133"/>
                    </a:lnTo>
                    <a:lnTo>
                      <a:pt x="111" y="128"/>
                    </a:lnTo>
                    <a:lnTo>
                      <a:pt x="105" y="124"/>
                    </a:lnTo>
                    <a:lnTo>
                      <a:pt x="100" y="119"/>
                    </a:lnTo>
                    <a:lnTo>
                      <a:pt x="95" y="116"/>
                    </a:lnTo>
                    <a:lnTo>
                      <a:pt x="91" y="112"/>
                    </a:lnTo>
                    <a:lnTo>
                      <a:pt x="88" y="109"/>
                    </a:lnTo>
                    <a:lnTo>
                      <a:pt x="86" y="105"/>
                    </a:lnTo>
                    <a:lnTo>
                      <a:pt x="84" y="103"/>
                    </a:lnTo>
                    <a:lnTo>
                      <a:pt x="84" y="101"/>
                    </a:lnTo>
                    <a:lnTo>
                      <a:pt x="86" y="100"/>
                    </a:lnTo>
                    <a:lnTo>
                      <a:pt x="88" y="100"/>
                    </a:lnTo>
                    <a:lnTo>
                      <a:pt x="93" y="97"/>
                    </a:lnTo>
                    <a:lnTo>
                      <a:pt x="95" y="97"/>
                    </a:lnTo>
                    <a:lnTo>
                      <a:pt x="99" y="97"/>
                    </a:lnTo>
                    <a:lnTo>
                      <a:pt x="99" y="96"/>
                    </a:lnTo>
                    <a:lnTo>
                      <a:pt x="99" y="95"/>
                    </a:lnTo>
                    <a:lnTo>
                      <a:pt x="95" y="94"/>
                    </a:lnTo>
                    <a:lnTo>
                      <a:pt x="93" y="92"/>
                    </a:lnTo>
                    <a:lnTo>
                      <a:pt x="91" y="88"/>
                    </a:lnTo>
                    <a:lnTo>
                      <a:pt x="86" y="87"/>
                    </a:lnTo>
                    <a:lnTo>
                      <a:pt x="82" y="86"/>
                    </a:lnTo>
                    <a:lnTo>
                      <a:pt x="77" y="83"/>
                    </a:lnTo>
                    <a:lnTo>
                      <a:pt x="72" y="80"/>
                    </a:lnTo>
                    <a:lnTo>
                      <a:pt x="68" y="78"/>
                    </a:lnTo>
                    <a:lnTo>
                      <a:pt x="63" y="77"/>
                    </a:lnTo>
                    <a:lnTo>
                      <a:pt x="58" y="73"/>
                    </a:lnTo>
                    <a:lnTo>
                      <a:pt x="55" y="72"/>
                    </a:lnTo>
                    <a:lnTo>
                      <a:pt x="51" y="69"/>
                    </a:lnTo>
                    <a:lnTo>
                      <a:pt x="47" y="68"/>
                    </a:lnTo>
                    <a:lnTo>
                      <a:pt x="42" y="65"/>
                    </a:lnTo>
                    <a:lnTo>
                      <a:pt x="39" y="68"/>
                    </a:lnTo>
                    <a:lnTo>
                      <a:pt x="39" y="71"/>
                    </a:lnTo>
                    <a:lnTo>
                      <a:pt x="39" y="73"/>
                    </a:lnTo>
                    <a:lnTo>
                      <a:pt x="39" y="77"/>
                    </a:lnTo>
                    <a:lnTo>
                      <a:pt x="42" y="80"/>
                    </a:lnTo>
                    <a:lnTo>
                      <a:pt x="45" y="86"/>
                    </a:lnTo>
                    <a:lnTo>
                      <a:pt x="47" y="91"/>
                    </a:lnTo>
                    <a:lnTo>
                      <a:pt x="51" y="95"/>
                    </a:lnTo>
                    <a:lnTo>
                      <a:pt x="55" y="101"/>
                    </a:lnTo>
                    <a:lnTo>
                      <a:pt x="62" y="105"/>
                    </a:lnTo>
                    <a:lnTo>
                      <a:pt x="66" y="109"/>
                    </a:lnTo>
                    <a:lnTo>
                      <a:pt x="70" y="112"/>
                    </a:lnTo>
                    <a:lnTo>
                      <a:pt x="72" y="113"/>
                    </a:lnTo>
                    <a:lnTo>
                      <a:pt x="77" y="119"/>
                    </a:lnTo>
                    <a:lnTo>
                      <a:pt x="80" y="131"/>
                    </a:lnTo>
                    <a:lnTo>
                      <a:pt x="82" y="140"/>
                    </a:lnTo>
                    <a:lnTo>
                      <a:pt x="84" y="145"/>
                    </a:lnTo>
                    <a:lnTo>
                      <a:pt x="86" y="149"/>
                    </a:lnTo>
                    <a:lnTo>
                      <a:pt x="88" y="152"/>
                    </a:lnTo>
                    <a:lnTo>
                      <a:pt x="93" y="155"/>
                    </a:lnTo>
                    <a:lnTo>
                      <a:pt x="95" y="158"/>
                    </a:lnTo>
                    <a:lnTo>
                      <a:pt x="100" y="161"/>
                    </a:lnTo>
                    <a:lnTo>
                      <a:pt x="103" y="164"/>
                    </a:lnTo>
                    <a:lnTo>
                      <a:pt x="103" y="167"/>
                    </a:lnTo>
                    <a:lnTo>
                      <a:pt x="100" y="168"/>
                    </a:lnTo>
                    <a:lnTo>
                      <a:pt x="103" y="168"/>
                    </a:lnTo>
                    <a:lnTo>
                      <a:pt x="105" y="171"/>
                    </a:lnTo>
                    <a:lnTo>
                      <a:pt x="110" y="172"/>
                    </a:lnTo>
                    <a:lnTo>
                      <a:pt x="117" y="173"/>
                    </a:lnTo>
                    <a:lnTo>
                      <a:pt x="119" y="174"/>
                    </a:lnTo>
                    <a:lnTo>
                      <a:pt x="123" y="174"/>
                    </a:lnTo>
                    <a:lnTo>
                      <a:pt x="126" y="174"/>
                    </a:lnTo>
                    <a:lnTo>
                      <a:pt x="137" y="203"/>
                    </a:lnTo>
                    <a:lnTo>
                      <a:pt x="72" y="200"/>
                    </a:lnTo>
                  </a:path>
                </a:pathLst>
              </a:custGeom>
              <a:solidFill>
                <a:srgbClr val="FFFFFF"/>
              </a:solidFill>
              <a:ln w="9525">
                <a:noFill/>
                <a:round/>
                <a:headEnd/>
                <a:tailEnd/>
              </a:ln>
            </p:spPr>
            <p:txBody>
              <a:bodyPr wrap="none" anchor="ctr"/>
              <a:lstStyle/>
              <a:p>
                <a:endParaRPr lang="en-US"/>
              </a:p>
            </p:txBody>
          </p:sp>
          <p:sp>
            <p:nvSpPr>
              <p:cNvPr id="15254" name="Freeform 153"/>
              <p:cNvSpPr>
                <a:spLocks noChangeArrowheads="1"/>
              </p:cNvSpPr>
              <p:nvPr/>
            </p:nvSpPr>
            <p:spPr bwMode="auto">
              <a:xfrm>
                <a:off x="11908" y="978"/>
                <a:ext cx="72" cy="36"/>
              </a:xfrm>
              <a:custGeom>
                <a:avLst/>
                <a:gdLst>
                  <a:gd name="T0" fmla="*/ 69 w 73"/>
                  <a:gd name="T1" fmla="*/ 33 h 37"/>
                  <a:gd name="T2" fmla="*/ 47 w 73"/>
                  <a:gd name="T3" fmla="*/ 14 h 37"/>
                  <a:gd name="T4" fmla="*/ 13 w 73"/>
                  <a:gd name="T5" fmla="*/ 0 h 37"/>
                  <a:gd name="T6" fmla="*/ 0 w 73"/>
                  <a:gd name="T7" fmla="*/ 12 h 37"/>
                  <a:gd name="T8" fmla="*/ 69 w 73"/>
                  <a:gd name="T9" fmla="*/ 33 h 37"/>
                  <a:gd name="T10" fmla="*/ 0 60000 65536"/>
                  <a:gd name="T11" fmla="*/ 0 60000 65536"/>
                  <a:gd name="T12" fmla="*/ 0 60000 65536"/>
                  <a:gd name="T13" fmla="*/ 0 60000 65536"/>
                  <a:gd name="T14" fmla="*/ 0 60000 65536"/>
                  <a:gd name="T15" fmla="*/ 0 w 73"/>
                  <a:gd name="T16" fmla="*/ 0 h 37"/>
                  <a:gd name="T17" fmla="*/ 73 w 73"/>
                  <a:gd name="T18" fmla="*/ 37 h 37"/>
                </a:gdLst>
                <a:ahLst/>
                <a:cxnLst>
                  <a:cxn ang="T10">
                    <a:pos x="T0" y="T1"/>
                  </a:cxn>
                  <a:cxn ang="T11">
                    <a:pos x="T2" y="T3"/>
                  </a:cxn>
                  <a:cxn ang="T12">
                    <a:pos x="T4" y="T5"/>
                  </a:cxn>
                  <a:cxn ang="T13">
                    <a:pos x="T6" y="T7"/>
                  </a:cxn>
                  <a:cxn ang="T14">
                    <a:pos x="T8" y="T9"/>
                  </a:cxn>
                </a:cxnLst>
                <a:rect l="T15" t="T16" r="T17" b="T18"/>
                <a:pathLst>
                  <a:path w="73" h="37">
                    <a:moveTo>
                      <a:pt x="72" y="36"/>
                    </a:moveTo>
                    <a:lnTo>
                      <a:pt x="50" y="14"/>
                    </a:lnTo>
                    <a:lnTo>
                      <a:pt x="13" y="0"/>
                    </a:lnTo>
                    <a:lnTo>
                      <a:pt x="0" y="12"/>
                    </a:lnTo>
                    <a:lnTo>
                      <a:pt x="72" y="36"/>
                    </a:lnTo>
                  </a:path>
                </a:pathLst>
              </a:custGeom>
              <a:solidFill>
                <a:srgbClr val="FFFFFF"/>
              </a:solidFill>
              <a:ln w="9525">
                <a:noFill/>
                <a:round/>
                <a:headEnd/>
                <a:tailEnd/>
              </a:ln>
            </p:spPr>
            <p:txBody>
              <a:bodyPr wrap="none" anchor="ctr"/>
              <a:lstStyle/>
              <a:p>
                <a:endParaRPr lang="en-US"/>
              </a:p>
            </p:txBody>
          </p:sp>
          <p:sp>
            <p:nvSpPr>
              <p:cNvPr id="15255" name="Freeform 154"/>
              <p:cNvSpPr>
                <a:spLocks noChangeArrowheads="1"/>
              </p:cNvSpPr>
              <p:nvPr/>
            </p:nvSpPr>
            <p:spPr bwMode="auto">
              <a:xfrm>
                <a:off x="11943" y="942"/>
                <a:ext cx="11" cy="15"/>
              </a:xfrm>
              <a:custGeom>
                <a:avLst/>
                <a:gdLst>
                  <a:gd name="T0" fmla="*/ 8 w 12"/>
                  <a:gd name="T1" fmla="*/ 7 h 16"/>
                  <a:gd name="T2" fmla="*/ 8 w 12"/>
                  <a:gd name="T3" fmla="*/ 4 h 16"/>
                  <a:gd name="T4" fmla="*/ 6 w 12"/>
                  <a:gd name="T5" fmla="*/ 1 h 16"/>
                  <a:gd name="T6" fmla="*/ 6 w 12"/>
                  <a:gd name="T7" fmla="*/ 0 h 16"/>
                  <a:gd name="T8" fmla="*/ 6 w 12"/>
                  <a:gd name="T9" fmla="*/ 0 h 16"/>
                  <a:gd name="T10" fmla="*/ 2 w 12"/>
                  <a:gd name="T11" fmla="*/ 4 h 16"/>
                  <a:gd name="T12" fmla="*/ 0 w 12"/>
                  <a:gd name="T13" fmla="*/ 5 h 16"/>
                  <a:gd name="T14" fmla="*/ 0 w 12"/>
                  <a:gd name="T15" fmla="*/ 8 h 16"/>
                  <a:gd name="T16" fmla="*/ 2 w 12"/>
                  <a:gd name="T17" fmla="*/ 8 h 16"/>
                  <a:gd name="T18" fmla="*/ 4 w 12"/>
                  <a:gd name="T19" fmla="*/ 8 h 16"/>
                  <a:gd name="T20" fmla="*/ 6 w 12"/>
                  <a:gd name="T21" fmla="*/ 8 h 16"/>
                  <a:gd name="T22" fmla="*/ 6 w 12"/>
                  <a:gd name="T23" fmla="*/ 8 h 16"/>
                  <a:gd name="T24" fmla="*/ 6 w 12"/>
                  <a:gd name="T25" fmla="*/ 10 h 16"/>
                  <a:gd name="T26" fmla="*/ 8 w 12"/>
                  <a:gd name="T27" fmla="*/ 12 h 16"/>
                  <a:gd name="T28" fmla="*/ 8 w 12"/>
                  <a:gd name="T29" fmla="*/ 8 h 16"/>
                  <a:gd name="T30" fmla="*/ 8 w 12"/>
                  <a:gd name="T31" fmla="*/ 8 h 16"/>
                  <a:gd name="T32" fmla="*/ 8 w 12"/>
                  <a:gd name="T33" fmla="*/ 7 h 1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6"/>
                  <a:gd name="T53" fmla="*/ 12 w 12"/>
                  <a:gd name="T54" fmla="*/ 16 h 1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6">
                    <a:moveTo>
                      <a:pt x="11" y="7"/>
                    </a:moveTo>
                    <a:lnTo>
                      <a:pt x="11" y="4"/>
                    </a:lnTo>
                    <a:lnTo>
                      <a:pt x="8" y="1"/>
                    </a:lnTo>
                    <a:lnTo>
                      <a:pt x="6" y="0"/>
                    </a:lnTo>
                    <a:lnTo>
                      <a:pt x="2" y="4"/>
                    </a:lnTo>
                    <a:lnTo>
                      <a:pt x="0" y="5"/>
                    </a:lnTo>
                    <a:lnTo>
                      <a:pt x="0" y="9"/>
                    </a:lnTo>
                    <a:lnTo>
                      <a:pt x="2" y="10"/>
                    </a:lnTo>
                    <a:lnTo>
                      <a:pt x="4" y="11"/>
                    </a:lnTo>
                    <a:lnTo>
                      <a:pt x="6" y="11"/>
                    </a:lnTo>
                    <a:lnTo>
                      <a:pt x="8" y="11"/>
                    </a:lnTo>
                    <a:lnTo>
                      <a:pt x="8" y="13"/>
                    </a:lnTo>
                    <a:lnTo>
                      <a:pt x="11" y="15"/>
                    </a:lnTo>
                    <a:lnTo>
                      <a:pt x="11" y="11"/>
                    </a:lnTo>
                    <a:lnTo>
                      <a:pt x="11" y="9"/>
                    </a:lnTo>
                    <a:lnTo>
                      <a:pt x="11" y="7"/>
                    </a:lnTo>
                  </a:path>
                </a:pathLst>
              </a:custGeom>
              <a:solidFill>
                <a:srgbClr val="000000"/>
              </a:solidFill>
              <a:ln w="9525">
                <a:noFill/>
                <a:round/>
                <a:headEnd/>
                <a:tailEnd/>
              </a:ln>
            </p:spPr>
            <p:txBody>
              <a:bodyPr wrap="none" anchor="ctr"/>
              <a:lstStyle/>
              <a:p>
                <a:endParaRPr lang="en-US"/>
              </a:p>
            </p:txBody>
          </p:sp>
          <p:sp>
            <p:nvSpPr>
              <p:cNvPr id="15256" name="Freeform 155"/>
              <p:cNvSpPr>
                <a:spLocks noChangeArrowheads="1"/>
              </p:cNvSpPr>
              <p:nvPr/>
            </p:nvSpPr>
            <p:spPr bwMode="auto">
              <a:xfrm>
                <a:off x="11929" y="966"/>
                <a:ext cx="41" cy="20"/>
              </a:xfrm>
              <a:custGeom>
                <a:avLst/>
                <a:gdLst>
                  <a:gd name="T0" fmla="*/ 20 w 42"/>
                  <a:gd name="T1" fmla="*/ 0 h 21"/>
                  <a:gd name="T2" fmla="*/ 26 w 42"/>
                  <a:gd name="T3" fmla="*/ 10 h 21"/>
                  <a:gd name="T4" fmla="*/ 38 w 42"/>
                  <a:gd name="T5" fmla="*/ 17 h 21"/>
                  <a:gd name="T6" fmla="*/ 38 w 42"/>
                  <a:gd name="T7" fmla="*/ 15 h 21"/>
                  <a:gd name="T8" fmla="*/ 36 w 42"/>
                  <a:gd name="T9" fmla="*/ 15 h 21"/>
                  <a:gd name="T10" fmla="*/ 34 w 42"/>
                  <a:gd name="T11" fmla="*/ 14 h 21"/>
                  <a:gd name="T12" fmla="*/ 26 w 42"/>
                  <a:gd name="T13" fmla="*/ 14 h 21"/>
                  <a:gd name="T14" fmla="*/ 22 w 42"/>
                  <a:gd name="T15" fmla="*/ 12 h 21"/>
                  <a:gd name="T16" fmla="*/ 20 w 42"/>
                  <a:gd name="T17" fmla="*/ 10 h 21"/>
                  <a:gd name="T18" fmla="*/ 16 w 42"/>
                  <a:gd name="T19" fmla="*/ 10 h 21"/>
                  <a:gd name="T20" fmla="*/ 11 w 42"/>
                  <a:gd name="T21" fmla="*/ 9 h 21"/>
                  <a:gd name="T22" fmla="*/ 4 w 42"/>
                  <a:gd name="T23" fmla="*/ 5 h 21"/>
                  <a:gd name="T24" fmla="*/ 2 w 42"/>
                  <a:gd name="T25" fmla="*/ 4 h 21"/>
                  <a:gd name="T26" fmla="*/ 2 w 42"/>
                  <a:gd name="T27" fmla="*/ 4 h 21"/>
                  <a:gd name="T28" fmla="*/ 0 w 42"/>
                  <a:gd name="T29" fmla="*/ 3 h 21"/>
                  <a:gd name="T30" fmla="*/ 2 w 42"/>
                  <a:gd name="T31" fmla="*/ 3 h 21"/>
                  <a:gd name="T32" fmla="*/ 4 w 42"/>
                  <a:gd name="T33" fmla="*/ 4 h 21"/>
                  <a:gd name="T34" fmla="*/ 6 w 42"/>
                  <a:gd name="T35" fmla="*/ 4 h 21"/>
                  <a:gd name="T36" fmla="*/ 8 w 42"/>
                  <a:gd name="T37" fmla="*/ 4 h 21"/>
                  <a:gd name="T38" fmla="*/ 14 w 42"/>
                  <a:gd name="T39" fmla="*/ 4 h 21"/>
                  <a:gd name="T40" fmla="*/ 16 w 42"/>
                  <a:gd name="T41" fmla="*/ 3 h 21"/>
                  <a:gd name="T42" fmla="*/ 18 w 42"/>
                  <a:gd name="T43" fmla="*/ 2 h 21"/>
                  <a:gd name="T44" fmla="*/ 20 w 42"/>
                  <a:gd name="T45" fmla="*/ 0 h 2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2"/>
                  <a:gd name="T70" fmla="*/ 0 h 21"/>
                  <a:gd name="T71" fmla="*/ 42 w 42"/>
                  <a:gd name="T72" fmla="*/ 21 h 2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2" h="21">
                    <a:moveTo>
                      <a:pt x="20" y="0"/>
                    </a:moveTo>
                    <a:lnTo>
                      <a:pt x="29" y="11"/>
                    </a:lnTo>
                    <a:lnTo>
                      <a:pt x="41" y="20"/>
                    </a:lnTo>
                    <a:lnTo>
                      <a:pt x="41" y="18"/>
                    </a:lnTo>
                    <a:lnTo>
                      <a:pt x="39" y="18"/>
                    </a:lnTo>
                    <a:lnTo>
                      <a:pt x="37" y="17"/>
                    </a:lnTo>
                    <a:lnTo>
                      <a:pt x="29" y="17"/>
                    </a:lnTo>
                    <a:lnTo>
                      <a:pt x="25" y="15"/>
                    </a:lnTo>
                    <a:lnTo>
                      <a:pt x="20" y="13"/>
                    </a:lnTo>
                    <a:lnTo>
                      <a:pt x="16" y="11"/>
                    </a:lnTo>
                    <a:lnTo>
                      <a:pt x="11" y="9"/>
                    </a:lnTo>
                    <a:lnTo>
                      <a:pt x="4" y="5"/>
                    </a:lnTo>
                    <a:lnTo>
                      <a:pt x="2" y="4"/>
                    </a:lnTo>
                    <a:lnTo>
                      <a:pt x="0" y="3"/>
                    </a:lnTo>
                    <a:lnTo>
                      <a:pt x="2" y="3"/>
                    </a:lnTo>
                    <a:lnTo>
                      <a:pt x="4" y="4"/>
                    </a:lnTo>
                    <a:lnTo>
                      <a:pt x="6" y="4"/>
                    </a:lnTo>
                    <a:lnTo>
                      <a:pt x="8" y="4"/>
                    </a:lnTo>
                    <a:lnTo>
                      <a:pt x="14" y="4"/>
                    </a:lnTo>
                    <a:lnTo>
                      <a:pt x="16" y="3"/>
                    </a:lnTo>
                    <a:lnTo>
                      <a:pt x="18" y="2"/>
                    </a:lnTo>
                    <a:lnTo>
                      <a:pt x="20" y="0"/>
                    </a:lnTo>
                  </a:path>
                </a:pathLst>
              </a:custGeom>
              <a:solidFill>
                <a:srgbClr val="A36D72"/>
              </a:solidFill>
              <a:ln w="9525">
                <a:noFill/>
                <a:round/>
                <a:headEnd/>
                <a:tailEnd/>
              </a:ln>
            </p:spPr>
            <p:txBody>
              <a:bodyPr wrap="none" anchor="ctr"/>
              <a:lstStyle/>
              <a:p>
                <a:endParaRPr lang="en-US"/>
              </a:p>
            </p:txBody>
          </p:sp>
          <p:sp>
            <p:nvSpPr>
              <p:cNvPr id="15257" name="Freeform 156"/>
              <p:cNvSpPr>
                <a:spLocks noChangeArrowheads="1"/>
              </p:cNvSpPr>
              <p:nvPr/>
            </p:nvSpPr>
            <p:spPr bwMode="auto">
              <a:xfrm>
                <a:off x="11980" y="993"/>
                <a:ext cx="27" cy="13"/>
              </a:xfrm>
              <a:custGeom>
                <a:avLst/>
                <a:gdLst>
                  <a:gd name="T0" fmla="*/ 24 w 28"/>
                  <a:gd name="T1" fmla="*/ 6 h 14"/>
                  <a:gd name="T2" fmla="*/ 24 w 28"/>
                  <a:gd name="T3" fmla="*/ 5 h 14"/>
                  <a:gd name="T4" fmla="*/ 22 w 28"/>
                  <a:gd name="T5" fmla="*/ 5 h 14"/>
                  <a:gd name="T6" fmla="*/ 20 w 28"/>
                  <a:gd name="T7" fmla="*/ 5 h 14"/>
                  <a:gd name="T8" fmla="*/ 16 w 28"/>
                  <a:gd name="T9" fmla="*/ 4 h 14"/>
                  <a:gd name="T10" fmla="*/ 13 w 28"/>
                  <a:gd name="T11" fmla="*/ 2 h 14"/>
                  <a:gd name="T12" fmla="*/ 9 w 28"/>
                  <a:gd name="T13" fmla="*/ 2 h 14"/>
                  <a:gd name="T14" fmla="*/ 6 w 28"/>
                  <a:gd name="T15" fmla="*/ 0 h 14"/>
                  <a:gd name="T16" fmla="*/ 2 w 28"/>
                  <a:gd name="T17" fmla="*/ 0 h 14"/>
                  <a:gd name="T18" fmla="*/ 0 w 28"/>
                  <a:gd name="T19" fmla="*/ 0 h 14"/>
                  <a:gd name="T20" fmla="*/ 0 w 28"/>
                  <a:gd name="T21" fmla="*/ 0 h 14"/>
                  <a:gd name="T22" fmla="*/ 0 w 28"/>
                  <a:gd name="T23" fmla="*/ 2 h 14"/>
                  <a:gd name="T24" fmla="*/ 0 w 28"/>
                  <a:gd name="T25" fmla="*/ 4 h 14"/>
                  <a:gd name="T26" fmla="*/ 0 w 28"/>
                  <a:gd name="T27" fmla="*/ 6 h 14"/>
                  <a:gd name="T28" fmla="*/ 2 w 28"/>
                  <a:gd name="T29" fmla="*/ 9 h 14"/>
                  <a:gd name="T30" fmla="*/ 2 w 28"/>
                  <a:gd name="T31" fmla="*/ 10 h 14"/>
                  <a:gd name="T32" fmla="*/ 2 w 28"/>
                  <a:gd name="T33" fmla="*/ 10 h 14"/>
                  <a:gd name="T34" fmla="*/ 2 w 28"/>
                  <a:gd name="T35" fmla="*/ 10 h 14"/>
                  <a:gd name="T36" fmla="*/ 4 w 28"/>
                  <a:gd name="T37" fmla="*/ 9 h 14"/>
                  <a:gd name="T38" fmla="*/ 6 w 28"/>
                  <a:gd name="T39" fmla="*/ 7 h 14"/>
                  <a:gd name="T40" fmla="*/ 11 w 28"/>
                  <a:gd name="T41" fmla="*/ 6 h 14"/>
                  <a:gd name="T42" fmla="*/ 13 w 28"/>
                  <a:gd name="T43" fmla="*/ 6 h 14"/>
                  <a:gd name="T44" fmla="*/ 14 w 28"/>
                  <a:gd name="T45" fmla="*/ 6 h 14"/>
                  <a:gd name="T46" fmla="*/ 16 w 28"/>
                  <a:gd name="T47" fmla="*/ 6 h 14"/>
                  <a:gd name="T48" fmla="*/ 17 w 28"/>
                  <a:gd name="T49" fmla="*/ 6 h 14"/>
                  <a:gd name="T50" fmla="*/ 22 w 28"/>
                  <a:gd name="T51" fmla="*/ 6 h 14"/>
                  <a:gd name="T52" fmla="*/ 24 w 28"/>
                  <a:gd name="T53" fmla="*/ 6 h 1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8"/>
                  <a:gd name="T82" fmla="*/ 0 h 14"/>
                  <a:gd name="T83" fmla="*/ 28 w 28"/>
                  <a:gd name="T84" fmla="*/ 14 h 1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8" h="14">
                    <a:moveTo>
                      <a:pt x="27" y="6"/>
                    </a:moveTo>
                    <a:lnTo>
                      <a:pt x="27" y="5"/>
                    </a:lnTo>
                    <a:lnTo>
                      <a:pt x="25" y="5"/>
                    </a:lnTo>
                    <a:lnTo>
                      <a:pt x="23" y="5"/>
                    </a:lnTo>
                    <a:lnTo>
                      <a:pt x="19" y="4"/>
                    </a:lnTo>
                    <a:lnTo>
                      <a:pt x="13" y="2"/>
                    </a:lnTo>
                    <a:lnTo>
                      <a:pt x="9" y="2"/>
                    </a:lnTo>
                    <a:lnTo>
                      <a:pt x="6" y="0"/>
                    </a:lnTo>
                    <a:lnTo>
                      <a:pt x="2" y="0"/>
                    </a:lnTo>
                    <a:lnTo>
                      <a:pt x="0" y="0"/>
                    </a:lnTo>
                    <a:lnTo>
                      <a:pt x="0" y="2"/>
                    </a:lnTo>
                    <a:lnTo>
                      <a:pt x="0" y="4"/>
                    </a:lnTo>
                    <a:lnTo>
                      <a:pt x="0" y="6"/>
                    </a:lnTo>
                    <a:lnTo>
                      <a:pt x="2" y="12"/>
                    </a:lnTo>
                    <a:lnTo>
                      <a:pt x="2" y="13"/>
                    </a:lnTo>
                    <a:lnTo>
                      <a:pt x="4" y="12"/>
                    </a:lnTo>
                    <a:lnTo>
                      <a:pt x="6" y="8"/>
                    </a:lnTo>
                    <a:lnTo>
                      <a:pt x="11" y="6"/>
                    </a:lnTo>
                    <a:lnTo>
                      <a:pt x="13" y="6"/>
                    </a:lnTo>
                    <a:lnTo>
                      <a:pt x="16" y="6"/>
                    </a:lnTo>
                    <a:lnTo>
                      <a:pt x="19" y="6"/>
                    </a:lnTo>
                    <a:lnTo>
                      <a:pt x="20" y="6"/>
                    </a:lnTo>
                    <a:lnTo>
                      <a:pt x="25" y="6"/>
                    </a:lnTo>
                    <a:lnTo>
                      <a:pt x="27" y="6"/>
                    </a:lnTo>
                  </a:path>
                </a:pathLst>
              </a:custGeom>
              <a:solidFill>
                <a:srgbClr val="A36D72"/>
              </a:solidFill>
              <a:ln w="9525">
                <a:noFill/>
                <a:round/>
                <a:headEnd/>
                <a:tailEnd/>
              </a:ln>
            </p:spPr>
            <p:txBody>
              <a:bodyPr wrap="none" anchor="ctr"/>
              <a:lstStyle/>
              <a:p>
                <a:endParaRPr lang="en-US"/>
              </a:p>
            </p:txBody>
          </p:sp>
          <p:sp>
            <p:nvSpPr>
              <p:cNvPr id="15258" name="Freeform 157"/>
              <p:cNvSpPr>
                <a:spLocks noChangeArrowheads="1"/>
              </p:cNvSpPr>
              <p:nvPr/>
            </p:nvSpPr>
            <p:spPr bwMode="auto">
              <a:xfrm>
                <a:off x="12015" y="965"/>
                <a:ext cx="13" cy="10"/>
              </a:xfrm>
              <a:custGeom>
                <a:avLst/>
                <a:gdLst>
                  <a:gd name="T0" fmla="*/ 10 w 14"/>
                  <a:gd name="T1" fmla="*/ 0 h 11"/>
                  <a:gd name="T2" fmla="*/ 10 w 14"/>
                  <a:gd name="T3" fmla="*/ 0 h 11"/>
                  <a:gd name="T4" fmla="*/ 10 w 14"/>
                  <a:gd name="T5" fmla="*/ 1 h 11"/>
                  <a:gd name="T6" fmla="*/ 8 w 14"/>
                  <a:gd name="T7" fmla="*/ 1 h 11"/>
                  <a:gd name="T8" fmla="*/ 7 w 14"/>
                  <a:gd name="T9" fmla="*/ 3 h 11"/>
                  <a:gd name="T10" fmla="*/ 4 w 14"/>
                  <a:gd name="T11" fmla="*/ 4 h 11"/>
                  <a:gd name="T12" fmla="*/ 2 w 14"/>
                  <a:gd name="T13" fmla="*/ 5 h 11"/>
                  <a:gd name="T14" fmla="*/ 0 w 14"/>
                  <a:gd name="T15" fmla="*/ 5 h 11"/>
                  <a:gd name="T16" fmla="*/ 0 w 14"/>
                  <a:gd name="T17" fmla="*/ 6 h 11"/>
                  <a:gd name="T18" fmla="*/ 0 w 14"/>
                  <a:gd name="T19" fmla="*/ 7 h 11"/>
                  <a:gd name="T20" fmla="*/ 0 w 14"/>
                  <a:gd name="T21" fmla="*/ 5 h 11"/>
                  <a:gd name="T22" fmla="*/ 0 w 14"/>
                  <a:gd name="T23" fmla="*/ 4 h 11"/>
                  <a:gd name="T24" fmla="*/ 0 w 14"/>
                  <a:gd name="T25" fmla="*/ 1 h 11"/>
                  <a:gd name="T26" fmla="*/ 2 w 14"/>
                  <a:gd name="T27" fmla="*/ 1 h 11"/>
                  <a:gd name="T28" fmla="*/ 2 w 14"/>
                  <a:gd name="T29" fmla="*/ 0 h 11"/>
                  <a:gd name="T30" fmla="*/ 2 w 14"/>
                  <a:gd name="T31" fmla="*/ 0 h 11"/>
                  <a:gd name="T32" fmla="*/ 4 w 14"/>
                  <a:gd name="T33" fmla="*/ 0 h 11"/>
                  <a:gd name="T34" fmla="*/ 7 w 14"/>
                  <a:gd name="T35" fmla="*/ 0 h 11"/>
                  <a:gd name="T36" fmla="*/ 7 w 14"/>
                  <a:gd name="T37" fmla="*/ 0 h 11"/>
                  <a:gd name="T38" fmla="*/ 8 w 14"/>
                  <a:gd name="T39" fmla="*/ 0 h 11"/>
                  <a:gd name="T40" fmla="*/ 10 w 14"/>
                  <a:gd name="T41" fmla="*/ 0 h 1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
                  <a:gd name="T64" fmla="*/ 0 h 11"/>
                  <a:gd name="T65" fmla="*/ 14 w 14"/>
                  <a:gd name="T66" fmla="*/ 11 h 1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 h="11">
                    <a:moveTo>
                      <a:pt x="13" y="0"/>
                    </a:moveTo>
                    <a:lnTo>
                      <a:pt x="13" y="0"/>
                    </a:lnTo>
                    <a:lnTo>
                      <a:pt x="13" y="1"/>
                    </a:lnTo>
                    <a:lnTo>
                      <a:pt x="11" y="1"/>
                    </a:lnTo>
                    <a:lnTo>
                      <a:pt x="7" y="3"/>
                    </a:lnTo>
                    <a:lnTo>
                      <a:pt x="4" y="4"/>
                    </a:lnTo>
                    <a:lnTo>
                      <a:pt x="2" y="5"/>
                    </a:lnTo>
                    <a:lnTo>
                      <a:pt x="0" y="6"/>
                    </a:lnTo>
                    <a:lnTo>
                      <a:pt x="0" y="9"/>
                    </a:lnTo>
                    <a:lnTo>
                      <a:pt x="0" y="10"/>
                    </a:lnTo>
                    <a:lnTo>
                      <a:pt x="0" y="6"/>
                    </a:lnTo>
                    <a:lnTo>
                      <a:pt x="0" y="4"/>
                    </a:lnTo>
                    <a:lnTo>
                      <a:pt x="0" y="1"/>
                    </a:lnTo>
                    <a:lnTo>
                      <a:pt x="2" y="1"/>
                    </a:lnTo>
                    <a:lnTo>
                      <a:pt x="2" y="0"/>
                    </a:lnTo>
                    <a:lnTo>
                      <a:pt x="4" y="0"/>
                    </a:lnTo>
                    <a:lnTo>
                      <a:pt x="7" y="0"/>
                    </a:lnTo>
                    <a:lnTo>
                      <a:pt x="8" y="0"/>
                    </a:lnTo>
                    <a:lnTo>
                      <a:pt x="11" y="0"/>
                    </a:lnTo>
                    <a:lnTo>
                      <a:pt x="13" y="0"/>
                    </a:lnTo>
                  </a:path>
                </a:pathLst>
              </a:custGeom>
              <a:solidFill>
                <a:srgbClr val="A36D72"/>
              </a:solidFill>
              <a:ln w="9525">
                <a:noFill/>
                <a:round/>
                <a:headEnd/>
                <a:tailEnd/>
              </a:ln>
            </p:spPr>
            <p:txBody>
              <a:bodyPr wrap="none" anchor="ctr"/>
              <a:lstStyle/>
              <a:p>
                <a:endParaRPr lang="en-US"/>
              </a:p>
            </p:txBody>
          </p:sp>
          <p:sp>
            <p:nvSpPr>
              <p:cNvPr id="15259" name="Freeform 158"/>
              <p:cNvSpPr>
                <a:spLocks noChangeArrowheads="1"/>
              </p:cNvSpPr>
              <p:nvPr/>
            </p:nvSpPr>
            <p:spPr bwMode="auto">
              <a:xfrm>
                <a:off x="11999" y="942"/>
                <a:ext cx="18" cy="4"/>
              </a:xfrm>
              <a:custGeom>
                <a:avLst/>
                <a:gdLst>
                  <a:gd name="T0" fmla="*/ 0 w 19"/>
                  <a:gd name="T1" fmla="*/ 1 h 5"/>
                  <a:gd name="T2" fmla="*/ 1 w 19"/>
                  <a:gd name="T3" fmla="*/ 2 h 5"/>
                  <a:gd name="T4" fmla="*/ 6 w 19"/>
                  <a:gd name="T5" fmla="*/ 2 h 5"/>
                  <a:gd name="T6" fmla="*/ 8 w 19"/>
                  <a:gd name="T7" fmla="*/ 2 h 5"/>
                  <a:gd name="T8" fmla="*/ 9 w 19"/>
                  <a:gd name="T9" fmla="*/ 2 h 5"/>
                  <a:gd name="T10" fmla="*/ 9 w 19"/>
                  <a:gd name="T11" fmla="*/ 1 h 5"/>
                  <a:gd name="T12" fmla="*/ 9 w 19"/>
                  <a:gd name="T13" fmla="*/ 1 h 5"/>
                  <a:gd name="T14" fmla="*/ 9 w 19"/>
                  <a:gd name="T15" fmla="*/ 0 h 5"/>
                  <a:gd name="T16" fmla="*/ 9 w 19"/>
                  <a:gd name="T17" fmla="*/ 0 h 5"/>
                  <a:gd name="T18" fmla="*/ 9 w 19"/>
                  <a:gd name="T19" fmla="*/ 0 h 5"/>
                  <a:gd name="T20" fmla="*/ 13 w 19"/>
                  <a:gd name="T21" fmla="*/ 1 h 5"/>
                  <a:gd name="T22" fmla="*/ 15 w 19"/>
                  <a:gd name="T23" fmla="*/ 2 h 5"/>
                  <a:gd name="T24" fmla="*/ 15 w 19"/>
                  <a:gd name="T25" fmla="*/ 2 h 5"/>
                  <a:gd name="T26" fmla="*/ 15 w 19"/>
                  <a:gd name="T27" fmla="*/ 2 h 5"/>
                  <a:gd name="T28" fmla="*/ 15 w 19"/>
                  <a:gd name="T29" fmla="*/ 2 h 5"/>
                  <a:gd name="T30" fmla="*/ 15 w 19"/>
                  <a:gd name="T31" fmla="*/ 2 h 5"/>
                  <a:gd name="T32" fmla="*/ 13 w 19"/>
                  <a:gd name="T33" fmla="*/ 2 h 5"/>
                  <a:gd name="T34" fmla="*/ 9 w 19"/>
                  <a:gd name="T35" fmla="*/ 2 h 5"/>
                  <a:gd name="T36" fmla="*/ 8 w 19"/>
                  <a:gd name="T37" fmla="*/ 2 h 5"/>
                  <a:gd name="T38" fmla="*/ 4 w 19"/>
                  <a:gd name="T39" fmla="*/ 2 h 5"/>
                  <a:gd name="T40" fmla="*/ 0 w 19"/>
                  <a:gd name="T41" fmla="*/ 1 h 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9"/>
                  <a:gd name="T64" fmla="*/ 0 h 5"/>
                  <a:gd name="T65" fmla="*/ 19 w 19"/>
                  <a:gd name="T66" fmla="*/ 5 h 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9" h="5">
                    <a:moveTo>
                      <a:pt x="0" y="1"/>
                    </a:moveTo>
                    <a:lnTo>
                      <a:pt x="1" y="2"/>
                    </a:lnTo>
                    <a:lnTo>
                      <a:pt x="6" y="2"/>
                    </a:lnTo>
                    <a:lnTo>
                      <a:pt x="8" y="2"/>
                    </a:lnTo>
                    <a:lnTo>
                      <a:pt x="12" y="2"/>
                    </a:lnTo>
                    <a:lnTo>
                      <a:pt x="12" y="1"/>
                    </a:lnTo>
                    <a:lnTo>
                      <a:pt x="11" y="1"/>
                    </a:lnTo>
                    <a:lnTo>
                      <a:pt x="11" y="0"/>
                    </a:lnTo>
                    <a:lnTo>
                      <a:pt x="12" y="0"/>
                    </a:lnTo>
                    <a:lnTo>
                      <a:pt x="16" y="1"/>
                    </a:lnTo>
                    <a:lnTo>
                      <a:pt x="18" y="2"/>
                    </a:lnTo>
                    <a:lnTo>
                      <a:pt x="18" y="4"/>
                    </a:lnTo>
                    <a:lnTo>
                      <a:pt x="16" y="4"/>
                    </a:lnTo>
                    <a:lnTo>
                      <a:pt x="11" y="4"/>
                    </a:lnTo>
                    <a:lnTo>
                      <a:pt x="8" y="4"/>
                    </a:lnTo>
                    <a:lnTo>
                      <a:pt x="4" y="2"/>
                    </a:lnTo>
                    <a:lnTo>
                      <a:pt x="0" y="1"/>
                    </a:lnTo>
                  </a:path>
                </a:pathLst>
              </a:custGeom>
              <a:solidFill>
                <a:srgbClr val="000000"/>
              </a:solidFill>
              <a:ln w="9525">
                <a:noFill/>
                <a:round/>
                <a:headEnd/>
                <a:tailEnd/>
              </a:ln>
            </p:spPr>
            <p:txBody>
              <a:bodyPr wrap="none" anchor="ctr"/>
              <a:lstStyle/>
              <a:p>
                <a:endParaRPr lang="en-US"/>
              </a:p>
            </p:txBody>
          </p:sp>
          <p:sp>
            <p:nvSpPr>
              <p:cNvPr id="15260" name="Freeform 159"/>
              <p:cNvSpPr>
                <a:spLocks noChangeArrowheads="1"/>
              </p:cNvSpPr>
              <p:nvPr/>
            </p:nvSpPr>
            <p:spPr bwMode="auto">
              <a:xfrm>
                <a:off x="11999" y="928"/>
                <a:ext cx="23" cy="10"/>
              </a:xfrm>
              <a:custGeom>
                <a:avLst/>
                <a:gdLst>
                  <a:gd name="T0" fmla="*/ 0 w 24"/>
                  <a:gd name="T1" fmla="*/ 2 h 11"/>
                  <a:gd name="T2" fmla="*/ 1 w 24"/>
                  <a:gd name="T3" fmla="*/ 2 h 11"/>
                  <a:gd name="T4" fmla="*/ 4 w 24"/>
                  <a:gd name="T5" fmla="*/ 1 h 11"/>
                  <a:gd name="T6" fmla="*/ 6 w 24"/>
                  <a:gd name="T7" fmla="*/ 1 h 11"/>
                  <a:gd name="T8" fmla="*/ 8 w 24"/>
                  <a:gd name="T9" fmla="*/ 0 h 11"/>
                  <a:gd name="T10" fmla="*/ 12 w 24"/>
                  <a:gd name="T11" fmla="*/ 0 h 11"/>
                  <a:gd name="T12" fmla="*/ 13 w 24"/>
                  <a:gd name="T13" fmla="*/ 0 h 11"/>
                  <a:gd name="T14" fmla="*/ 15 w 24"/>
                  <a:gd name="T15" fmla="*/ 0 h 11"/>
                  <a:gd name="T16" fmla="*/ 17 w 24"/>
                  <a:gd name="T17" fmla="*/ 0 h 11"/>
                  <a:gd name="T18" fmla="*/ 17 w 24"/>
                  <a:gd name="T19" fmla="*/ 2 h 11"/>
                  <a:gd name="T20" fmla="*/ 17 w 24"/>
                  <a:gd name="T21" fmla="*/ 5 h 11"/>
                  <a:gd name="T22" fmla="*/ 20 w 24"/>
                  <a:gd name="T23" fmla="*/ 7 h 11"/>
                  <a:gd name="T24" fmla="*/ 20 w 24"/>
                  <a:gd name="T25" fmla="*/ 7 h 11"/>
                  <a:gd name="T26" fmla="*/ 15 w 24"/>
                  <a:gd name="T27" fmla="*/ 5 h 11"/>
                  <a:gd name="T28" fmla="*/ 0 w 24"/>
                  <a:gd name="T29" fmla="*/ 2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4"/>
                  <a:gd name="T46" fmla="*/ 0 h 11"/>
                  <a:gd name="T47" fmla="*/ 24 w 24"/>
                  <a:gd name="T48" fmla="*/ 11 h 1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4" h="11">
                    <a:moveTo>
                      <a:pt x="0" y="2"/>
                    </a:moveTo>
                    <a:lnTo>
                      <a:pt x="1" y="2"/>
                    </a:lnTo>
                    <a:lnTo>
                      <a:pt x="4" y="1"/>
                    </a:lnTo>
                    <a:lnTo>
                      <a:pt x="6" y="1"/>
                    </a:lnTo>
                    <a:lnTo>
                      <a:pt x="8" y="0"/>
                    </a:lnTo>
                    <a:lnTo>
                      <a:pt x="12" y="0"/>
                    </a:lnTo>
                    <a:lnTo>
                      <a:pt x="16" y="0"/>
                    </a:lnTo>
                    <a:lnTo>
                      <a:pt x="18" y="0"/>
                    </a:lnTo>
                    <a:lnTo>
                      <a:pt x="20" y="0"/>
                    </a:lnTo>
                    <a:lnTo>
                      <a:pt x="20" y="2"/>
                    </a:lnTo>
                    <a:lnTo>
                      <a:pt x="20" y="6"/>
                    </a:lnTo>
                    <a:lnTo>
                      <a:pt x="23" y="10"/>
                    </a:lnTo>
                    <a:lnTo>
                      <a:pt x="18" y="6"/>
                    </a:lnTo>
                    <a:lnTo>
                      <a:pt x="0" y="2"/>
                    </a:lnTo>
                  </a:path>
                </a:pathLst>
              </a:custGeom>
              <a:solidFill>
                <a:srgbClr val="000000"/>
              </a:solidFill>
              <a:ln w="9525">
                <a:noFill/>
                <a:round/>
                <a:headEnd/>
                <a:tailEnd/>
              </a:ln>
            </p:spPr>
            <p:txBody>
              <a:bodyPr wrap="none" anchor="ctr"/>
              <a:lstStyle/>
              <a:p>
                <a:endParaRPr lang="en-US"/>
              </a:p>
            </p:txBody>
          </p:sp>
          <p:sp>
            <p:nvSpPr>
              <p:cNvPr id="15261" name="Freeform 160"/>
              <p:cNvSpPr>
                <a:spLocks noChangeArrowheads="1"/>
              </p:cNvSpPr>
              <p:nvPr/>
            </p:nvSpPr>
            <p:spPr bwMode="auto">
              <a:xfrm>
                <a:off x="11954" y="949"/>
                <a:ext cx="68" cy="58"/>
              </a:xfrm>
              <a:custGeom>
                <a:avLst/>
                <a:gdLst>
                  <a:gd name="T0" fmla="*/ 16 w 69"/>
                  <a:gd name="T1" fmla="*/ 0 h 59"/>
                  <a:gd name="T2" fmla="*/ 32 w 69"/>
                  <a:gd name="T3" fmla="*/ 12 h 59"/>
                  <a:gd name="T4" fmla="*/ 32 w 69"/>
                  <a:gd name="T5" fmla="*/ 12 h 59"/>
                  <a:gd name="T6" fmla="*/ 34 w 69"/>
                  <a:gd name="T7" fmla="*/ 13 h 59"/>
                  <a:gd name="T8" fmla="*/ 34 w 69"/>
                  <a:gd name="T9" fmla="*/ 16 h 59"/>
                  <a:gd name="T10" fmla="*/ 36 w 69"/>
                  <a:gd name="T11" fmla="*/ 16 h 59"/>
                  <a:gd name="T12" fmla="*/ 39 w 69"/>
                  <a:gd name="T13" fmla="*/ 17 h 59"/>
                  <a:gd name="T14" fmla="*/ 43 w 69"/>
                  <a:gd name="T15" fmla="*/ 19 h 59"/>
                  <a:gd name="T16" fmla="*/ 43 w 69"/>
                  <a:gd name="T17" fmla="*/ 20 h 59"/>
                  <a:gd name="T18" fmla="*/ 46 w 69"/>
                  <a:gd name="T19" fmla="*/ 20 h 59"/>
                  <a:gd name="T20" fmla="*/ 50 w 69"/>
                  <a:gd name="T21" fmla="*/ 19 h 59"/>
                  <a:gd name="T22" fmla="*/ 53 w 69"/>
                  <a:gd name="T23" fmla="*/ 19 h 59"/>
                  <a:gd name="T24" fmla="*/ 58 w 69"/>
                  <a:gd name="T25" fmla="*/ 19 h 59"/>
                  <a:gd name="T26" fmla="*/ 60 w 69"/>
                  <a:gd name="T27" fmla="*/ 19 h 59"/>
                  <a:gd name="T28" fmla="*/ 62 w 69"/>
                  <a:gd name="T29" fmla="*/ 19 h 59"/>
                  <a:gd name="T30" fmla="*/ 65 w 69"/>
                  <a:gd name="T31" fmla="*/ 19 h 59"/>
                  <a:gd name="T32" fmla="*/ 65 w 69"/>
                  <a:gd name="T33" fmla="*/ 20 h 59"/>
                  <a:gd name="T34" fmla="*/ 65 w 69"/>
                  <a:gd name="T35" fmla="*/ 20 h 59"/>
                  <a:gd name="T36" fmla="*/ 65 w 69"/>
                  <a:gd name="T37" fmla="*/ 25 h 59"/>
                  <a:gd name="T38" fmla="*/ 60 w 69"/>
                  <a:gd name="T39" fmla="*/ 28 h 59"/>
                  <a:gd name="T40" fmla="*/ 46 w 69"/>
                  <a:gd name="T41" fmla="*/ 28 h 59"/>
                  <a:gd name="T42" fmla="*/ 46 w 69"/>
                  <a:gd name="T43" fmla="*/ 29 h 59"/>
                  <a:gd name="T44" fmla="*/ 54 w 69"/>
                  <a:gd name="T45" fmla="*/ 29 h 59"/>
                  <a:gd name="T46" fmla="*/ 58 w 69"/>
                  <a:gd name="T47" fmla="*/ 31 h 59"/>
                  <a:gd name="T48" fmla="*/ 60 w 69"/>
                  <a:gd name="T49" fmla="*/ 32 h 59"/>
                  <a:gd name="T50" fmla="*/ 65 w 69"/>
                  <a:gd name="T51" fmla="*/ 34 h 59"/>
                  <a:gd name="T52" fmla="*/ 65 w 69"/>
                  <a:gd name="T53" fmla="*/ 35 h 59"/>
                  <a:gd name="T54" fmla="*/ 65 w 69"/>
                  <a:gd name="T55" fmla="*/ 38 h 59"/>
                  <a:gd name="T56" fmla="*/ 65 w 69"/>
                  <a:gd name="T57" fmla="*/ 43 h 59"/>
                  <a:gd name="T58" fmla="*/ 62 w 69"/>
                  <a:gd name="T59" fmla="*/ 46 h 59"/>
                  <a:gd name="T60" fmla="*/ 62 w 69"/>
                  <a:gd name="T61" fmla="*/ 47 h 59"/>
                  <a:gd name="T62" fmla="*/ 48 w 69"/>
                  <a:gd name="T63" fmla="*/ 55 h 59"/>
                  <a:gd name="T64" fmla="*/ 32 w 69"/>
                  <a:gd name="T65" fmla="*/ 53 h 59"/>
                  <a:gd name="T66" fmla="*/ 14 w 69"/>
                  <a:gd name="T67" fmla="*/ 34 h 59"/>
                  <a:gd name="T68" fmla="*/ 0 w 69"/>
                  <a:gd name="T69" fmla="*/ 25 h 59"/>
                  <a:gd name="T70" fmla="*/ 0 w 69"/>
                  <a:gd name="T71" fmla="*/ 22 h 59"/>
                  <a:gd name="T72" fmla="*/ 0 w 69"/>
                  <a:gd name="T73" fmla="*/ 19 h 59"/>
                  <a:gd name="T74" fmla="*/ 0 w 69"/>
                  <a:gd name="T75" fmla="*/ 16 h 59"/>
                  <a:gd name="T76" fmla="*/ 0 w 69"/>
                  <a:gd name="T77" fmla="*/ 11 h 59"/>
                  <a:gd name="T78" fmla="*/ 2 w 69"/>
                  <a:gd name="T79" fmla="*/ 10 h 59"/>
                  <a:gd name="T80" fmla="*/ 4 w 69"/>
                  <a:gd name="T81" fmla="*/ 8 h 59"/>
                  <a:gd name="T82" fmla="*/ 8 w 69"/>
                  <a:gd name="T83" fmla="*/ 4 h 59"/>
                  <a:gd name="T84" fmla="*/ 8 w 69"/>
                  <a:gd name="T85" fmla="*/ 2 h 59"/>
                  <a:gd name="T86" fmla="*/ 9 w 69"/>
                  <a:gd name="T87" fmla="*/ 0 h 59"/>
                  <a:gd name="T88" fmla="*/ 12 w 69"/>
                  <a:gd name="T89" fmla="*/ 0 h 59"/>
                  <a:gd name="T90" fmla="*/ 16 w 69"/>
                  <a:gd name="T91" fmla="*/ 0 h 5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69"/>
                  <a:gd name="T139" fmla="*/ 0 h 59"/>
                  <a:gd name="T140" fmla="*/ 69 w 69"/>
                  <a:gd name="T141" fmla="*/ 59 h 5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69" h="59">
                    <a:moveTo>
                      <a:pt x="16" y="0"/>
                    </a:moveTo>
                    <a:lnTo>
                      <a:pt x="32" y="12"/>
                    </a:lnTo>
                    <a:lnTo>
                      <a:pt x="35" y="13"/>
                    </a:lnTo>
                    <a:lnTo>
                      <a:pt x="37" y="16"/>
                    </a:lnTo>
                    <a:lnTo>
                      <a:pt x="39" y="16"/>
                    </a:lnTo>
                    <a:lnTo>
                      <a:pt x="42" y="17"/>
                    </a:lnTo>
                    <a:lnTo>
                      <a:pt x="46" y="19"/>
                    </a:lnTo>
                    <a:lnTo>
                      <a:pt x="46" y="20"/>
                    </a:lnTo>
                    <a:lnTo>
                      <a:pt x="49" y="20"/>
                    </a:lnTo>
                    <a:lnTo>
                      <a:pt x="53" y="19"/>
                    </a:lnTo>
                    <a:lnTo>
                      <a:pt x="56" y="19"/>
                    </a:lnTo>
                    <a:lnTo>
                      <a:pt x="61" y="19"/>
                    </a:lnTo>
                    <a:lnTo>
                      <a:pt x="63" y="19"/>
                    </a:lnTo>
                    <a:lnTo>
                      <a:pt x="65" y="19"/>
                    </a:lnTo>
                    <a:lnTo>
                      <a:pt x="68" y="19"/>
                    </a:lnTo>
                    <a:lnTo>
                      <a:pt x="68" y="20"/>
                    </a:lnTo>
                    <a:lnTo>
                      <a:pt x="68" y="25"/>
                    </a:lnTo>
                    <a:lnTo>
                      <a:pt x="63" y="28"/>
                    </a:lnTo>
                    <a:lnTo>
                      <a:pt x="49" y="28"/>
                    </a:lnTo>
                    <a:lnTo>
                      <a:pt x="49" y="32"/>
                    </a:lnTo>
                    <a:lnTo>
                      <a:pt x="57" y="32"/>
                    </a:lnTo>
                    <a:lnTo>
                      <a:pt x="61" y="34"/>
                    </a:lnTo>
                    <a:lnTo>
                      <a:pt x="63" y="35"/>
                    </a:lnTo>
                    <a:lnTo>
                      <a:pt x="68" y="37"/>
                    </a:lnTo>
                    <a:lnTo>
                      <a:pt x="68" y="38"/>
                    </a:lnTo>
                    <a:lnTo>
                      <a:pt x="68" y="41"/>
                    </a:lnTo>
                    <a:lnTo>
                      <a:pt x="68" y="46"/>
                    </a:lnTo>
                    <a:lnTo>
                      <a:pt x="65" y="49"/>
                    </a:lnTo>
                    <a:lnTo>
                      <a:pt x="65" y="50"/>
                    </a:lnTo>
                    <a:lnTo>
                      <a:pt x="51" y="58"/>
                    </a:lnTo>
                    <a:lnTo>
                      <a:pt x="32" y="56"/>
                    </a:lnTo>
                    <a:lnTo>
                      <a:pt x="14" y="37"/>
                    </a:lnTo>
                    <a:lnTo>
                      <a:pt x="0" y="25"/>
                    </a:lnTo>
                    <a:lnTo>
                      <a:pt x="0" y="22"/>
                    </a:lnTo>
                    <a:lnTo>
                      <a:pt x="0" y="19"/>
                    </a:lnTo>
                    <a:lnTo>
                      <a:pt x="0" y="16"/>
                    </a:lnTo>
                    <a:lnTo>
                      <a:pt x="0" y="11"/>
                    </a:lnTo>
                    <a:lnTo>
                      <a:pt x="2" y="10"/>
                    </a:lnTo>
                    <a:lnTo>
                      <a:pt x="4" y="8"/>
                    </a:lnTo>
                    <a:lnTo>
                      <a:pt x="8" y="4"/>
                    </a:lnTo>
                    <a:lnTo>
                      <a:pt x="8" y="2"/>
                    </a:lnTo>
                    <a:lnTo>
                      <a:pt x="9" y="0"/>
                    </a:lnTo>
                    <a:lnTo>
                      <a:pt x="12" y="0"/>
                    </a:lnTo>
                    <a:lnTo>
                      <a:pt x="16" y="0"/>
                    </a:lnTo>
                  </a:path>
                </a:pathLst>
              </a:custGeom>
              <a:solidFill>
                <a:srgbClr val="7F7F7F"/>
              </a:solidFill>
              <a:ln w="9525">
                <a:noFill/>
                <a:round/>
                <a:headEnd/>
                <a:tailEnd/>
              </a:ln>
            </p:spPr>
            <p:txBody>
              <a:bodyPr wrap="none" anchor="ctr"/>
              <a:lstStyle/>
              <a:p>
                <a:endParaRPr lang="en-US"/>
              </a:p>
            </p:txBody>
          </p:sp>
          <p:sp>
            <p:nvSpPr>
              <p:cNvPr id="15262" name="Freeform 161"/>
              <p:cNvSpPr>
                <a:spLocks noChangeArrowheads="1"/>
              </p:cNvSpPr>
              <p:nvPr/>
            </p:nvSpPr>
            <p:spPr bwMode="auto">
              <a:xfrm>
                <a:off x="11905" y="880"/>
                <a:ext cx="126" cy="67"/>
              </a:xfrm>
              <a:custGeom>
                <a:avLst/>
                <a:gdLst>
                  <a:gd name="T0" fmla="*/ 123 w 127"/>
                  <a:gd name="T1" fmla="*/ 32 h 68"/>
                  <a:gd name="T2" fmla="*/ 123 w 127"/>
                  <a:gd name="T3" fmla="*/ 17 h 68"/>
                  <a:gd name="T4" fmla="*/ 114 w 127"/>
                  <a:gd name="T5" fmla="*/ 9 h 68"/>
                  <a:gd name="T6" fmla="*/ 102 w 127"/>
                  <a:gd name="T7" fmla="*/ 5 h 68"/>
                  <a:gd name="T8" fmla="*/ 91 w 127"/>
                  <a:gd name="T9" fmla="*/ 1 h 68"/>
                  <a:gd name="T10" fmla="*/ 83 w 127"/>
                  <a:gd name="T11" fmla="*/ 0 h 68"/>
                  <a:gd name="T12" fmla="*/ 78 w 127"/>
                  <a:gd name="T13" fmla="*/ 0 h 68"/>
                  <a:gd name="T14" fmla="*/ 72 w 127"/>
                  <a:gd name="T15" fmla="*/ 1 h 68"/>
                  <a:gd name="T16" fmla="*/ 65 w 127"/>
                  <a:gd name="T17" fmla="*/ 3 h 68"/>
                  <a:gd name="T18" fmla="*/ 58 w 127"/>
                  <a:gd name="T19" fmla="*/ 5 h 68"/>
                  <a:gd name="T20" fmla="*/ 51 w 127"/>
                  <a:gd name="T21" fmla="*/ 7 h 68"/>
                  <a:gd name="T22" fmla="*/ 44 w 127"/>
                  <a:gd name="T23" fmla="*/ 7 h 68"/>
                  <a:gd name="T24" fmla="*/ 32 w 127"/>
                  <a:gd name="T25" fmla="*/ 9 h 68"/>
                  <a:gd name="T26" fmla="*/ 24 w 127"/>
                  <a:gd name="T27" fmla="*/ 13 h 68"/>
                  <a:gd name="T28" fmla="*/ 20 w 127"/>
                  <a:gd name="T29" fmla="*/ 18 h 68"/>
                  <a:gd name="T30" fmla="*/ 13 w 127"/>
                  <a:gd name="T31" fmla="*/ 22 h 68"/>
                  <a:gd name="T32" fmla="*/ 9 w 127"/>
                  <a:gd name="T33" fmla="*/ 25 h 68"/>
                  <a:gd name="T34" fmla="*/ 7 w 127"/>
                  <a:gd name="T35" fmla="*/ 31 h 68"/>
                  <a:gd name="T36" fmla="*/ 3 w 127"/>
                  <a:gd name="T37" fmla="*/ 38 h 68"/>
                  <a:gd name="T38" fmla="*/ 3 w 127"/>
                  <a:gd name="T39" fmla="*/ 50 h 68"/>
                  <a:gd name="T40" fmla="*/ 7 w 127"/>
                  <a:gd name="T41" fmla="*/ 59 h 68"/>
                  <a:gd name="T42" fmla="*/ 9 w 127"/>
                  <a:gd name="T43" fmla="*/ 63 h 68"/>
                  <a:gd name="T44" fmla="*/ 9 w 127"/>
                  <a:gd name="T45" fmla="*/ 64 h 68"/>
                  <a:gd name="T46" fmla="*/ 20 w 127"/>
                  <a:gd name="T47" fmla="*/ 61 h 68"/>
                  <a:gd name="T48" fmla="*/ 35 w 127"/>
                  <a:gd name="T49" fmla="*/ 54 h 68"/>
                  <a:gd name="T50" fmla="*/ 49 w 127"/>
                  <a:gd name="T51" fmla="*/ 50 h 68"/>
                  <a:gd name="T52" fmla="*/ 57 w 127"/>
                  <a:gd name="T53" fmla="*/ 50 h 68"/>
                  <a:gd name="T54" fmla="*/ 58 w 127"/>
                  <a:gd name="T55" fmla="*/ 45 h 68"/>
                  <a:gd name="T56" fmla="*/ 63 w 127"/>
                  <a:gd name="T57" fmla="*/ 38 h 68"/>
                  <a:gd name="T58" fmla="*/ 63 w 127"/>
                  <a:gd name="T59" fmla="*/ 35 h 68"/>
                  <a:gd name="T60" fmla="*/ 66 w 127"/>
                  <a:gd name="T61" fmla="*/ 35 h 68"/>
                  <a:gd name="T62" fmla="*/ 72 w 127"/>
                  <a:gd name="T63" fmla="*/ 36 h 68"/>
                  <a:gd name="T64" fmla="*/ 78 w 127"/>
                  <a:gd name="T65" fmla="*/ 36 h 68"/>
                  <a:gd name="T66" fmla="*/ 83 w 127"/>
                  <a:gd name="T67" fmla="*/ 37 h 68"/>
                  <a:gd name="T68" fmla="*/ 83 w 127"/>
                  <a:gd name="T69" fmla="*/ 38 h 68"/>
                  <a:gd name="T70" fmla="*/ 81 w 127"/>
                  <a:gd name="T71" fmla="*/ 32 h 68"/>
                  <a:gd name="T72" fmla="*/ 83 w 127"/>
                  <a:gd name="T73" fmla="*/ 30 h 68"/>
                  <a:gd name="T74" fmla="*/ 85 w 127"/>
                  <a:gd name="T75" fmla="*/ 31 h 68"/>
                  <a:gd name="T76" fmla="*/ 92 w 127"/>
                  <a:gd name="T77" fmla="*/ 34 h 68"/>
                  <a:gd name="T78" fmla="*/ 97 w 127"/>
                  <a:gd name="T79" fmla="*/ 35 h 68"/>
                  <a:gd name="T80" fmla="*/ 97 w 127"/>
                  <a:gd name="T81" fmla="*/ 36 h 68"/>
                  <a:gd name="T82" fmla="*/ 102 w 127"/>
                  <a:gd name="T83" fmla="*/ 32 h 68"/>
                  <a:gd name="T84" fmla="*/ 99 w 127"/>
                  <a:gd name="T85" fmla="*/ 30 h 68"/>
                  <a:gd name="T86" fmla="*/ 103 w 127"/>
                  <a:gd name="T87" fmla="*/ 30 h 68"/>
                  <a:gd name="T88" fmla="*/ 109 w 127"/>
                  <a:gd name="T89" fmla="*/ 32 h 68"/>
                  <a:gd name="T90" fmla="*/ 111 w 127"/>
                  <a:gd name="T91" fmla="*/ 35 h 68"/>
                  <a:gd name="T92" fmla="*/ 109 w 127"/>
                  <a:gd name="T93" fmla="*/ 40 h 68"/>
                  <a:gd name="T94" fmla="*/ 111 w 127"/>
                  <a:gd name="T95" fmla="*/ 38 h 68"/>
                  <a:gd name="T96" fmla="*/ 114 w 127"/>
                  <a:gd name="T97" fmla="*/ 35 h 68"/>
                  <a:gd name="T98" fmla="*/ 115 w 127"/>
                  <a:gd name="T99" fmla="*/ 31 h 68"/>
                  <a:gd name="T100" fmla="*/ 118 w 127"/>
                  <a:gd name="T101" fmla="*/ 29 h 68"/>
                  <a:gd name="T102" fmla="*/ 123 w 127"/>
                  <a:gd name="T103" fmla="*/ 32 h 6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27"/>
                  <a:gd name="T157" fmla="*/ 0 h 68"/>
                  <a:gd name="T158" fmla="*/ 127 w 127"/>
                  <a:gd name="T159" fmla="*/ 68 h 6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27" h="68">
                    <a:moveTo>
                      <a:pt x="126" y="38"/>
                    </a:moveTo>
                    <a:lnTo>
                      <a:pt x="126" y="32"/>
                    </a:lnTo>
                    <a:lnTo>
                      <a:pt x="126" y="25"/>
                    </a:lnTo>
                    <a:lnTo>
                      <a:pt x="126" y="17"/>
                    </a:lnTo>
                    <a:lnTo>
                      <a:pt x="121" y="11"/>
                    </a:lnTo>
                    <a:lnTo>
                      <a:pt x="117" y="9"/>
                    </a:lnTo>
                    <a:lnTo>
                      <a:pt x="112" y="7"/>
                    </a:lnTo>
                    <a:lnTo>
                      <a:pt x="105" y="5"/>
                    </a:lnTo>
                    <a:lnTo>
                      <a:pt x="100" y="3"/>
                    </a:lnTo>
                    <a:lnTo>
                      <a:pt x="94" y="1"/>
                    </a:lnTo>
                    <a:lnTo>
                      <a:pt x="88" y="0"/>
                    </a:lnTo>
                    <a:lnTo>
                      <a:pt x="86" y="0"/>
                    </a:lnTo>
                    <a:lnTo>
                      <a:pt x="84" y="0"/>
                    </a:lnTo>
                    <a:lnTo>
                      <a:pt x="81" y="0"/>
                    </a:lnTo>
                    <a:lnTo>
                      <a:pt x="79" y="0"/>
                    </a:lnTo>
                    <a:lnTo>
                      <a:pt x="75" y="1"/>
                    </a:lnTo>
                    <a:lnTo>
                      <a:pt x="73" y="3"/>
                    </a:lnTo>
                    <a:lnTo>
                      <a:pt x="68" y="3"/>
                    </a:lnTo>
                    <a:lnTo>
                      <a:pt x="63" y="5"/>
                    </a:lnTo>
                    <a:lnTo>
                      <a:pt x="58" y="5"/>
                    </a:lnTo>
                    <a:lnTo>
                      <a:pt x="57" y="7"/>
                    </a:lnTo>
                    <a:lnTo>
                      <a:pt x="51" y="7"/>
                    </a:lnTo>
                    <a:lnTo>
                      <a:pt x="49" y="7"/>
                    </a:lnTo>
                    <a:lnTo>
                      <a:pt x="44" y="7"/>
                    </a:lnTo>
                    <a:lnTo>
                      <a:pt x="38" y="8"/>
                    </a:lnTo>
                    <a:lnTo>
                      <a:pt x="32" y="9"/>
                    </a:lnTo>
                    <a:lnTo>
                      <a:pt x="28" y="11"/>
                    </a:lnTo>
                    <a:lnTo>
                      <a:pt x="24" y="13"/>
                    </a:lnTo>
                    <a:lnTo>
                      <a:pt x="21" y="14"/>
                    </a:lnTo>
                    <a:lnTo>
                      <a:pt x="20" y="18"/>
                    </a:lnTo>
                    <a:lnTo>
                      <a:pt x="16" y="22"/>
                    </a:lnTo>
                    <a:lnTo>
                      <a:pt x="13" y="22"/>
                    </a:lnTo>
                    <a:lnTo>
                      <a:pt x="12" y="23"/>
                    </a:lnTo>
                    <a:lnTo>
                      <a:pt x="9" y="25"/>
                    </a:lnTo>
                    <a:lnTo>
                      <a:pt x="9" y="26"/>
                    </a:lnTo>
                    <a:lnTo>
                      <a:pt x="7" y="31"/>
                    </a:lnTo>
                    <a:lnTo>
                      <a:pt x="5" y="38"/>
                    </a:lnTo>
                    <a:lnTo>
                      <a:pt x="3" y="41"/>
                    </a:lnTo>
                    <a:lnTo>
                      <a:pt x="0" y="48"/>
                    </a:lnTo>
                    <a:lnTo>
                      <a:pt x="3" y="53"/>
                    </a:lnTo>
                    <a:lnTo>
                      <a:pt x="3" y="57"/>
                    </a:lnTo>
                    <a:lnTo>
                      <a:pt x="7" y="62"/>
                    </a:lnTo>
                    <a:lnTo>
                      <a:pt x="9" y="64"/>
                    </a:lnTo>
                    <a:lnTo>
                      <a:pt x="9" y="66"/>
                    </a:lnTo>
                    <a:lnTo>
                      <a:pt x="7" y="67"/>
                    </a:lnTo>
                    <a:lnTo>
                      <a:pt x="9" y="67"/>
                    </a:lnTo>
                    <a:lnTo>
                      <a:pt x="13" y="67"/>
                    </a:lnTo>
                    <a:lnTo>
                      <a:pt x="20" y="64"/>
                    </a:lnTo>
                    <a:lnTo>
                      <a:pt x="26" y="59"/>
                    </a:lnTo>
                    <a:lnTo>
                      <a:pt x="35" y="57"/>
                    </a:lnTo>
                    <a:lnTo>
                      <a:pt x="42" y="54"/>
                    </a:lnTo>
                    <a:lnTo>
                      <a:pt x="49" y="53"/>
                    </a:lnTo>
                    <a:lnTo>
                      <a:pt x="53" y="53"/>
                    </a:lnTo>
                    <a:lnTo>
                      <a:pt x="57" y="53"/>
                    </a:lnTo>
                    <a:lnTo>
                      <a:pt x="58" y="50"/>
                    </a:lnTo>
                    <a:lnTo>
                      <a:pt x="58" y="48"/>
                    </a:lnTo>
                    <a:lnTo>
                      <a:pt x="61" y="45"/>
                    </a:lnTo>
                    <a:lnTo>
                      <a:pt x="63" y="41"/>
                    </a:lnTo>
                    <a:lnTo>
                      <a:pt x="63" y="39"/>
                    </a:lnTo>
                    <a:lnTo>
                      <a:pt x="65" y="38"/>
                    </a:lnTo>
                    <a:lnTo>
                      <a:pt x="68" y="38"/>
                    </a:lnTo>
                    <a:lnTo>
                      <a:pt x="69" y="38"/>
                    </a:lnTo>
                    <a:lnTo>
                      <a:pt x="73" y="38"/>
                    </a:lnTo>
                    <a:lnTo>
                      <a:pt x="75" y="39"/>
                    </a:lnTo>
                    <a:lnTo>
                      <a:pt x="79" y="39"/>
                    </a:lnTo>
                    <a:lnTo>
                      <a:pt x="81" y="39"/>
                    </a:lnTo>
                    <a:lnTo>
                      <a:pt x="84" y="40"/>
                    </a:lnTo>
                    <a:lnTo>
                      <a:pt x="86" y="40"/>
                    </a:lnTo>
                    <a:lnTo>
                      <a:pt x="86" y="41"/>
                    </a:lnTo>
                    <a:lnTo>
                      <a:pt x="86" y="38"/>
                    </a:lnTo>
                    <a:lnTo>
                      <a:pt x="84" y="32"/>
                    </a:lnTo>
                    <a:lnTo>
                      <a:pt x="84" y="30"/>
                    </a:lnTo>
                    <a:lnTo>
                      <a:pt x="86" y="30"/>
                    </a:lnTo>
                    <a:lnTo>
                      <a:pt x="88" y="31"/>
                    </a:lnTo>
                    <a:lnTo>
                      <a:pt x="94" y="32"/>
                    </a:lnTo>
                    <a:lnTo>
                      <a:pt x="95" y="34"/>
                    </a:lnTo>
                    <a:lnTo>
                      <a:pt x="98" y="35"/>
                    </a:lnTo>
                    <a:lnTo>
                      <a:pt x="100" y="38"/>
                    </a:lnTo>
                    <a:lnTo>
                      <a:pt x="100" y="39"/>
                    </a:lnTo>
                    <a:lnTo>
                      <a:pt x="102" y="35"/>
                    </a:lnTo>
                    <a:lnTo>
                      <a:pt x="105" y="32"/>
                    </a:lnTo>
                    <a:lnTo>
                      <a:pt x="102" y="31"/>
                    </a:lnTo>
                    <a:lnTo>
                      <a:pt x="102" y="30"/>
                    </a:lnTo>
                    <a:lnTo>
                      <a:pt x="105" y="30"/>
                    </a:lnTo>
                    <a:lnTo>
                      <a:pt x="106" y="30"/>
                    </a:lnTo>
                    <a:lnTo>
                      <a:pt x="110" y="31"/>
                    </a:lnTo>
                    <a:lnTo>
                      <a:pt x="112" y="32"/>
                    </a:lnTo>
                    <a:lnTo>
                      <a:pt x="114" y="34"/>
                    </a:lnTo>
                    <a:lnTo>
                      <a:pt x="114" y="38"/>
                    </a:lnTo>
                    <a:lnTo>
                      <a:pt x="114" y="40"/>
                    </a:lnTo>
                    <a:lnTo>
                      <a:pt x="112" y="43"/>
                    </a:lnTo>
                    <a:lnTo>
                      <a:pt x="114" y="41"/>
                    </a:lnTo>
                    <a:lnTo>
                      <a:pt x="114" y="40"/>
                    </a:lnTo>
                    <a:lnTo>
                      <a:pt x="117" y="38"/>
                    </a:lnTo>
                    <a:lnTo>
                      <a:pt x="118" y="34"/>
                    </a:lnTo>
                    <a:lnTo>
                      <a:pt x="118" y="31"/>
                    </a:lnTo>
                    <a:lnTo>
                      <a:pt x="121" y="30"/>
                    </a:lnTo>
                    <a:lnTo>
                      <a:pt x="121" y="29"/>
                    </a:lnTo>
                    <a:lnTo>
                      <a:pt x="123" y="30"/>
                    </a:lnTo>
                    <a:lnTo>
                      <a:pt x="126" y="32"/>
                    </a:lnTo>
                    <a:lnTo>
                      <a:pt x="126" y="38"/>
                    </a:lnTo>
                  </a:path>
                </a:pathLst>
              </a:custGeom>
              <a:solidFill>
                <a:srgbClr val="7F7F7F"/>
              </a:solidFill>
              <a:ln w="9525">
                <a:noFill/>
                <a:round/>
                <a:headEnd/>
                <a:tailEnd/>
              </a:ln>
            </p:spPr>
            <p:txBody>
              <a:bodyPr wrap="none" anchor="ctr"/>
              <a:lstStyle/>
              <a:p>
                <a:endParaRPr lang="en-US"/>
              </a:p>
            </p:txBody>
          </p:sp>
          <p:sp>
            <p:nvSpPr>
              <p:cNvPr id="15263" name="Freeform 162"/>
              <p:cNvSpPr>
                <a:spLocks noChangeArrowheads="1"/>
              </p:cNvSpPr>
              <p:nvPr/>
            </p:nvSpPr>
            <p:spPr bwMode="auto">
              <a:xfrm>
                <a:off x="11910" y="914"/>
                <a:ext cx="15" cy="35"/>
              </a:xfrm>
              <a:custGeom>
                <a:avLst/>
                <a:gdLst>
                  <a:gd name="T0" fmla="*/ 7 w 16"/>
                  <a:gd name="T1" fmla="*/ 0 h 36"/>
                  <a:gd name="T2" fmla="*/ 7 w 16"/>
                  <a:gd name="T3" fmla="*/ 5 h 36"/>
                  <a:gd name="T4" fmla="*/ 8 w 16"/>
                  <a:gd name="T5" fmla="*/ 15 h 36"/>
                  <a:gd name="T6" fmla="*/ 8 w 16"/>
                  <a:gd name="T7" fmla="*/ 25 h 36"/>
                  <a:gd name="T8" fmla="*/ 12 w 16"/>
                  <a:gd name="T9" fmla="*/ 30 h 36"/>
                  <a:gd name="T10" fmla="*/ 12 w 16"/>
                  <a:gd name="T11" fmla="*/ 32 h 36"/>
                  <a:gd name="T12" fmla="*/ 12 w 16"/>
                  <a:gd name="T13" fmla="*/ 30 h 36"/>
                  <a:gd name="T14" fmla="*/ 12 w 16"/>
                  <a:gd name="T15" fmla="*/ 30 h 36"/>
                  <a:gd name="T16" fmla="*/ 8 w 16"/>
                  <a:gd name="T17" fmla="*/ 29 h 36"/>
                  <a:gd name="T18" fmla="*/ 8 w 16"/>
                  <a:gd name="T19" fmla="*/ 26 h 36"/>
                  <a:gd name="T20" fmla="*/ 7 w 16"/>
                  <a:gd name="T21" fmla="*/ 25 h 36"/>
                  <a:gd name="T22" fmla="*/ 4 w 16"/>
                  <a:gd name="T23" fmla="*/ 21 h 36"/>
                  <a:gd name="T24" fmla="*/ 4 w 16"/>
                  <a:gd name="T25" fmla="*/ 20 h 36"/>
                  <a:gd name="T26" fmla="*/ 2 w 16"/>
                  <a:gd name="T27" fmla="*/ 18 h 36"/>
                  <a:gd name="T28" fmla="*/ 2 w 16"/>
                  <a:gd name="T29" fmla="*/ 18 h 36"/>
                  <a:gd name="T30" fmla="*/ 0 w 16"/>
                  <a:gd name="T31" fmla="*/ 18 h 36"/>
                  <a:gd name="T32" fmla="*/ 0 w 16"/>
                  <a:gd name="T33" fmla="*/ 18 h 36"/>
                  <a:gd name="T34" fmla="*/ 0 w 16"/>
                  <a:gd name="T35" fmla="*/ 16 h 36"/>
                  <a:gd name="T36" fmla="*/ 0 w 16"/>
                  <a:gd name="T37" fmla="*/ 11 h 36"/>
                  <a:gd name="T38" fmla="*/ 2 w 16"/>
                  <a:gd name="T39" fmla="*/ 4 h 36"/>
                  <a:gd name="T40" fmla="*/ 7 w 16"/>
                  <a:gd name="T41" fmla="*/ 0 h 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6"/>
                  <a:gd name="T64" fmla="*/ 0 h 36"/>
                  <a:gd name="T65" fmla="*/ 16 w 16"/>
                  <a:gd name="T66" fmla="*/ 36 h 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6" h="36">
                    <a:moveTo>
                      <a:pt x="7" y="0"/>
                    </a:moveTo>
                    <a:lnTo>
                      <a:pt x="7" y="5"/>
                    </a:lnTo>
                    <a:lnTo>
                      <a:pt x="8" y="15"/>
                    </a:lnTo>
                    <a:lnTo>
                      <a:pt x="8" y="28"/>
                    </a:lnTo>
                    <a:lnTo>
                      <a:pt x="15" y="33"/>
                    </a:lnTo>
                    <a:lnTo>
                      <a:pt x="15" y="35"/>
                    </a:lnTo>
                    <a:lnTo>
                      <a:pt x="15" y="33"/>
                    </a:lnTo>
                    <a:lnTo>
                      <a:pt x="11" y="32"/>
                    </a:lnTo>
                    <a:lnTo>
                      <a:pt x="8" y="29"/>
                    </a:lnTo>
                    <a:lnTo>
                      <a:pt x="7" y="28"/>
                    </a:lnTo>
                    <a:lnTo>
                      <a:pt x="4" y="24"/>
                    </a:lnTo>
                    <a:lnTo>
                      <a:pt x="4" y="23"/>
                    </a:lnTo>
                    <a:lnTo>
                      <a:pt x="2" y="20"/>
                    </a:lnTo>
                    <a:lnTo>
                      <a:pt x="2" y="19"/>
                    </a:lnTo>
                    <a:lnTo>
                      <a:pt x="0" y="19"/>
                    </a:lnTo>
                    <a:lnTo>
                      <a:pt x="0" y="16"/>
                    </a:lnTo>
                    <a:lnTo>
                      <a:pt x="0" y="11"/>
                    </a:lnTo>
                    <a:lnTo>
                      <a:pt x="2" y="4"/>
                    </a:lnTo>
                    <a:lnTo>
                      <a:pt x="7" y="0"/>
                    </a:lnTo>
                  </a:path>
                </a:pathLst>
              </a:custGeom>
              <a:solidFill>
                <a:srgbClr val="3F3F3F"/>
              </a:solidFill>
              <a:ln w="9525">
                <a:noFill/>
                <a:round/>
                <a:headEnd/>
                <a:tailEnd/>
              </a:ln>
            </p:spPr>
            <p:txBody>
              <a:bodyPr wrap="none" anchor="ctr"/>
              <a:lstStyle/>
              <a:p>
                <a:endParaRPr lang="en-US"/>
              </a:p>
            </p:txBody>
          </p:sp>
          <p:sp>
            <p:nvSpPr>
              <p:cNvPr id="15264" name="Freeform 163"/>
              <p:cNvSpPr>
                <a:spLocks noChangeArrowheads="1"/>
              </p:cNvSpPr>
              <p:nvPr/>
            </p:nvSpPr>
            <p:spPr bwMode="auto">
              <a:xfrm>
                <a:off x="11954" y="957"/>
                <a:ext cx="53" cy="48"/>
              </a:xfrm>
              <a:custGeom>
                <a:avLst/>
                <a:gdLst>
                  <a:gd name="T0" fmla="*/ 50 w 54"/>
                  <a:gd name="T1" fmla="*/ 35 h 49"/>
                  <a:gd name="T2" fmla="*/ 50 w 54"/>
                  <a:gd name="T3" fmla="*/ 35 h 49"/>
                  <a:gd name="T4" fmla="*/ 50 w 54"/>
                  <a:gd name="T5" fmla="*/ 38 h 49"/>
                  <a:gd name="T6" fmla="*/ 50 w 54"/>
                  <a:gd name="T7" fmla="*/ 39 h 49"/>
                  <a:gd name="T8" fmla="*/ 46 w 54"/>
                  <a:gd name="T9" fmla="*/ 41 h 49"/>
                  <a:gd name="T10" fmla="*/ 43 w 54"/>
                  <a:gd name="T11" fmla="*/ 42 h 49"/>
                  <a:gd name="T12" fmla="*/ 42 w 54"/>
                  <a:gd name="T13" fmla="*/ 42 h 49"/>
                  <a:gd name="T14" fmla="*/ 36 w 54"/>
                  <a:gd name="T15" fmla="*/ 42 h 49"/>
                  <a:gd name="T16" fmla="*/ 34 w 54"/>
                  <a:gd name="T17" fmla="*/ 45 h 49"/>
                  <a:gd name="T18" fmla="*/ 32 w 54"/>
                  <a:gd name="T19" fmla="*/ 45 h 49"/>
                  <a:gd name="T20" fmla="*/ 29 w 54"/>
                  <a:gd name="T21" fmla="*/ 42 h 49"/>
                  <a:gd name="T22" fmla="*/ 27 w 54"/>
                  <a:gd name="T23" fmla="*/ 42 h 49"/>
                  <a:gd name="T24" fmla="*/ 27 w 54"/>
                  <a:gd name="T25" fmla="*/ 41 h 49"/>
                  <a:gd name="T26" fmla="*/ 26 w 54"/>
                  <a:gd name="T27" fmla="*/ 39 h 49"/>
                  <a:gd name="T28" fmla="*/ 20 w 54"/>
                  <a:gd name="T29" fmla="*/ 37 h 49"/>
                  <a:gd name="T30" fmla="*/ 19 w 54"/>
                  <a:gd name="T31" fmla="*/ 33 h 49"/>
                  <a:gd name="T32" fmla="*/ 16 w 54"/>
                  <a:gd name="T33" fmla="*/ 29 h 49"/>
                  <a:gd name="T34" fmla="*/ 14 w 54"/>
                  <a:gd name="T35" fmla="*/ 26 h 49"/>
                  <a:gd name="T36" fmla="*/ 12 w 54"/>
                  <a:gd name="T37" fmla="*/ 24 h 49"/>
                  <a:gd name="T38" fmla="*/ 9 w 54"/>
                  <a:gd name="T39" fmla="*/ 24 h 49"/>
                  <a:gd name="T40" fmla="*/ 4 w 54"/>
                  <a:gd name="T41" fmla="*/ 21 h 49"/>
                  <a:gd name="T42" fmla="*/ 2 w 54"/>
                  <a:gd name="T43" fmla="*/ 18 h 49"/>
                  <a:gd name="T44" fmla="*/ 0 w 54"/>
                  <a:gd name="T45" fmla="*/ 14 h 49"/>
                  <a:gd name="T46" fmla="*/ 0 w 54"/>
                  <a:gd name="T47" fmla="*/ 13 h 49"/>
                  <a:gd name="T48" fmla="*/ 0 w 54"/>
                  <a:gd name="T49" fmla="*/ 11 h 49"/>
                  <a:gd name="T50" fmla="*/ 0 w 54"/>
                  <a:gd name="T51" fmla="*/ 9 h 49"/>
                  <a:gd name="T52" fmla="*/ 2 w 54"/>
                  <a:gd name="T53" fmla="*/ 8 h 49"/>
                  <a:gd name="T54" fmla="*/ 4 w 54"/>
                  <a:gd name="T55" fmla="*/ 4 h 49"/>
                  <a:gd name="T56" fmla="*/ 8 w 54"/>
                  <a:gd name="T57" fmla="*/ 3 h 49"/>
                  <a:gd name="T58" fmla="*/ 9 w 54"/>
                  <a:gd name="T59" fmla="*/ 2 h 49"/>
                  <a:gd name="T60" fmla="*/ 12 w 54"/>
                  <a:gd name="T61" fmla="*/ 0 h 49"/>
                  <a:gd name="T62" fmla="*/ 12 w 54"/>
                  <a:gd name="T63" fmla="*/ 0 h 49"/>
                  <a:gd name="T64" fmla="*/ 14 w 54"/>
                  <a:gd name="T65" fmla="*/ 0 h 49"/>
                  <a:gd name="T66" fmla="*/ 12 w 54"/>
                  <a:gd name="T67" fmla="*/ 0 h 49"/>
                  <a:gd name="T68" fmla="*/ 9 w 54"/>
                  <a:gd name="T69" fmla="*/ 3 h 49"/>
                  <a:gd name="T70" fmla="*/ 8 w 54"/>
                  <a:gd name="T71" fmla="*/ 8 h 49"/>
                  <a:gd name="T72" fmla="*/ 9 w 54"/>
                  <a:gd name="T73" fmla="*/ 13 h 49"/>
                  <a:gd name="T74" fmla="*/ 12 w 54"/>
                  <a:gd name="T75" fmla="*/ 18 h 49"/>
                  <a:gd name="T76" fmla="*/ 14 w 54"/>
                  <a:gd name="T77" fmla="*/ 20 h 49"/>
                  <a:gd name="T78" fmla="*/ 16 w 54"/>
                  <a:gd name="T79" fmla="*/ 20 h 49"/>
                  <a:gd name="T80" fmla="*/ 19 w 54"/>
                  <a:gd name="T81" fmla="*/ 18 h 49"/>
                  <a:gd name="T82" fmla="*/ 19 w 54"/>
                  <a:gd name="T83" fmla="*/ 18 h 49"/>
                  <a:gd name="T84" fmla="*/ 19 w 54"/>
                  <a:gd name="T85" fmla="*/ 21 h 49"/>
                  <a:gd name="T86" fmla="*/ 16 w 54"/>
                  <a:gd name="T87" fmla="*/ 24 h 49"/>
                  <a:gd name="T88" fmla="*/ 19 w 54"/>
                  <a:gd name="T89" fmla="*/ 27 h 49"/>
                  <a:gd name="T90" fmla="*/ 24 w 54"/>
                  <a:gd name="T91" fmla="*/ 29 h 49"/>
                  <a:gd name="T92" fmla="*/ 26 w 54"/>
                  <a:gd name="T93" fmla="*/ 27 h 49"/>
                  <a:gd name="T94" fmla="*/ 26 w 54"/>
                  <a:gd name="T95" fmla="*/ 26 h 49"/>
                  <a:gd name="T96" fmla="*/ 27 w 54"/>
                  <a:gd name="T97" fmla="*/ 26 h 49"/>
                  <a:gd name="T98" fmla="*/ 27 w 54"/>
                  <a:gd name="T99" fmla="*/ 27 h 49"/>
                  <a:gd name="T100" fmla="*/ 27 w 54"/>
                  <a:gd name="T101" fmla="*/ 30 h 49"/>
                  <a:gd name="T102" fmla="*/ 27 w 54"/>
                  <a:gd name="T103" fmla="*/ 35 h 49"/>
                  <a:gd name="T104" fmla="*/ 27 w 54"/>
                  <a:gd name="T105" fmla="*/ 38 h 49"/>
                  <a:gd name="T106" fmla="*/ 29 w 54"/>
                  <a:gd name="T107" fmla="*/ 39 h 49"/>
                  <a:gd name="T108" fmla="*/ 32 w 54"/>
                  <a:gd name="T109" fmla="*/ 39 h 49"/>
                  <a:gd name="T110" fmla="*/ 34 w 54"/>
                  <a:gd name="T111" fmla="*/ 39 h 49"/>
                  <a:gd name="T112" fmla="*/ 39 w 54"/>
                  <a:gd name="T113" fmla="*/ 39 h 49"/>
                  <a:gd name="T114" fmla="*/ 42 w 54"/>
                  <a:gd name="T115" fmla="*/ 39 h 49"/>
                  <a:gd name="T116" fmla="*/ 46 w 54"/>
                  <a:gd name="T117" fmla="*/ 39 h 49"/>
                  <a:gd name="T118" fmla="*/ 48 w 54"/>
                  <a:gd name="T119" fmla="*/ 37 h 49"/>
                  <a:gd name="T120" fmla="*/ 50 w 54"/>
                  <a:gd name="T121" fmla="*/ 35 h 4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4"/>
                  <a:gd name="T184" fmla="*/ 0 h 49"/>
                  <a:gd name="T185" fmla="*/ 54 w 54"/>
                  <a:gd name="T186" fmla="*/ 49 h 4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4" h="49">
                    <a:moveTo>
                      <a:pt x="53" y="38"/>
                    </a:moveTo>
                    <a:lnTo>
                      <a:pt x="53" y="38"/>
                    </a:lnTo>
                    <a:lnTo>
                      <a:pt x="53" y="41"/>
                    </a:lnTo>
                    <a:lnTo>
                      <a:pt x="53" y="42"/>
                    </a:lnTo>
                    <a:lnTo>
                      <a:pt x="49" y="44"/>
                    </a:lnTo>
                    <a:lnTo>
                      <a:pt x="46" y="45"/>
                    </a:lnTo>
                    <a:lnTo>
                      <a:pt x="45" y="45"/>
                    </a:lnTo>
                    <a:lnTo>
                      <a:pt x="39" y="45"/>
                    </a:lnTo>
                    <a:lnTo>
                      <a:pt x="37" y="48"/>
                    </a:lnTo>
                    <a:lnTo>
                      <a:pt x="35" y="48"/>
                    </a:lnTo>
                    <a:lnTo>
                      <a:pt x="32" y="45"/>
                    </a:lnTo>
                    <a:lnTo>
                      <a:pt x="30" y="45"/>
                    </a:lnTo>
                    <a:lnTo>
                      <a:pt x="28" y="44"/>
                    </a:lnTo>
                    <a:lnTo>
                      <a:pt x="26" y="42"/>
                    </a:lnTo>
                    <a:lnTo>
                      <a:pt x="20" y="40"/>
                    </a:lnTo>
                    <a:lnTo>
                      <a:pt x="19" y="36"/>
                    </a:lnTo>
                    <a:lnTo>
                      <a:pt x="16" y="32"/>
                    </a:lnTo>
                    <a:lnTo>
                      <a:pt x="14" y="29"/>
                    </a:lnTo>
                    <a:lnTo>
                      <a:pt x="12" y="26"/>
                    </a:lnTo>
                    <a:lnTo>
                      <a:pt x="9" y="24"/>
                    </a:lnTo>
                    <a:lnTo>
                      <a:pt x="4" y="21"/>
                    </a:lnTo>
                    <a:lnTo>
                      <a:pt x="2" y="18"/>
                    </a:lnTo>
                    <a:lnTo>
                      <a:pt x="0" y="14"/>
                    </a:lnTo>
                    <a:lnTo>
                      <a:pt x="0" y="13"/>
                    </a:lnTo>
                    <a:lnTo>
                      <a:pt x="0" y="11"/>
                    </a:lnTo>
                    <a:lnTo>
                      <a:pt x="0" y="9"/>
                    </a:lnTo>
                    <a:lnTo>
                      <a:pt x="2" y="8"/>
                    </a:lnTo>
                    <a:lnTo>
                      <a:pt x="4" y="4"/>
                    </a:lnTo>
                    <a:lnTo>
                      <a:pt x="8" y="3"/>
                    </a:lnTo>
                    <a:lnTo>
                      <a:pt x="9" y="2"/>
                    </a:lnTo>
                    <a:lnTo>
                      <a:pt x="12" y="0"/>
                    </a:lnTo>
                    <a:lnTo>
                      <a:pt x="14" y="0"/>
                    </a:lnTo>
                    <a:lnTo>
                      <a:pt x="12" y="0"/>
                    </a:lnTo>
                    <a:lnTo>
                      <a:pt x="9" y="3"/>
                    </a:lnTo>
                    <a:lnTo>
                      <a:pt x="8" y="8"/>
                    </a:lnTo>
                    <a:lnTo>
                      <a:pt x="9" y="13"/>
                    </a:lnTo>
                    <a:lnTo>
                      <a:pt x="12" y="18"/>
                    </a:lnTo>
                    <a:lnTo>
                      <a:pt x="14" y="20"/>
                    </a:lnTo>
                    <a:lnTo>
                      <a:pt x="16" y="20"/>
                    </a:lnTo>
                    <a:lnTo>
                      <a:pt x="19" y="18"/>
                    </a:lnTo>
                    <a:lnTo>
                      <a:pt x="19" y="21"/>
                    </a:lnTo>
                    <a:lnTo>
                      <a:pt x="16" y="26"/>
                    </a:lnTo>
                    <a:lnTo>
                      <a:pt x="19" y="30"/>
                    </a:lnTo>
                    <a:lnTo>
                      <a:pt x="24" y="32"/>
                    </a:lnTo>
                    <a:lnTo>
                      <a:pt x="26" y="30"/>
                    </a:lnTo>
                    <a:lnTo>
                      <a:pt x="26" y="29"/>
                    </a:lnTo>
                    <a:lnTo>
                      <a:pt x="28" y="29"/>
                    </a:lnTo>
                    <a:lnTo>
                      <a:pt x="28" y="30"/>
                    </a:lnTo>
                    <a:lnTo>
                      <a:pt x="28" y="33"/>
                    </a:lnTo>
                    <a:lnTo>
                      <a:pt x="28" y="38"/>
                    </a:lnTo>
                    <a:lnTo>
                      <a:pt x="30" y="41"/>
                    </a:lnTo>
                    <a:lnTo>
                      <a:pt x="32" y="42"/>
                    </a:lnTo>
                    <a:lnTo>
                      <a:pt x="35" y="42"/>
                    </a:lnTo>
                    <a:lnTo>
                      <a:pt x="37" y="42"/>
                    </a:lnTo>
                    <a:lnTo>
                      <a:pt x="42" y="42"/>
                    </a:lnTo>
                    <a:lnTo>
                      <a:pt x="45" y="42"/>
                    </a:lnTo>
                    <a:lnTo>
                      <a:pt x="49" y="42"/>
                    </a:lnTo>
                    <a:lnTo>
                      <a:pt x="51" y="40"/>
                    </a:lnTo>
                    <a:lnTo>
                      <a:pt x="53" y="38"/>
                    </a:lnTo>
                  </a:path>
                </a:pathLst>
              </a:custGeom>
              <a:solidFill>
                <a:srgbClr val="3F3F3F"/>
              </a:solidFill>
              <a:ln w="9525">
                <a:noFill/>
                <a:round/>
                <a:headEnd/>
                <a:tailEnd/>
              </a:ln>
            </p:spPr>
            <p:txBody>
              <a:bodyPr wrap="none" anchor="ctr"/>
              <a:lstStyle/>
              <a:p>
                <a:endParaRPr lang="en-US"/>
              </a:p>
            </p:txBody>
          </p:sp>
          <p:sp>
            <p:nvSpPr>
              <p:cNvPr id="15265" name="Freeform 164"/>
              <p:cNvSpPr>
                <a:spLocks noChangeArrowheads="1"/>
              </p:cNvSpPr>
              <p:nvPr/>
            </p:nvSpPr>
            <p:spPr bwMode="auto">
              <a:xfrm>
                <a:off x="11991" y="889"/>
                <a:ext cx="31" cy="17"/>
              </a:xfrm>
              <a:custGeom>
                <a:avLst/>
                <a:gdLst>
                  <a:gd name="T0" fmla="*/ 0 w 32"/>
                  <a:gd name="T1" fmla="*/ 0 h 18"/>
                  <a:gd name="T2" fmla="*/ 2 w 32"/>
                  <a:gd name="T3" fmla="*/ 0 h 18"/>
                  <a:gd name="T4" fmla="*/ 5 w 32"/>
                  <a:gd name="T5" fmla="*/ 0 h 18"/>
                  <a:gd name="T6" fmla="*/ 9 w 32"/>
                  <a:gd name="T7" fmla="*/ 0 h 18"/>
                  <a:gd name="T8" fmla="*/ 14 w 32"/>
                  <a:gd name="T9" fmla="*/ 0 h 18"/>
                  <a:gd name="T10" fmla="*/ 16 w 32"/>
                  <a:gd name="T11" fmla="*/ 2 h 18"/>
                  <a:gd name="T12" fmla="*/ 21 w 32"/>
                  <a:gd name="T13" fmla="*/ 4 h 18"/>
                  <a:gd name="T14" fmla="*/ 25 w 32"/>
                  <a:gd name="T15" fmla="*/ 7 h 18"/>
                  <a:gd name="T16" fmla="*/ 28 w 32"/>
                  <a:gd name="T17" fmla="*/ 9 h 18"/>
                  <a:gd name="T18" fmla="*/ 28 w 32"/>
                  <a:gd name="T19" fmla="*/ 13 h 18"/>
                  <a:gd name="T20" fmla="*/ 28 w 32"/>
                  <a:gd name="T21" fmla="*/ 14 h 18"/>
                  <a:gd name="T22" fmla="*/ 25 w 32"/>
                  <a:gd name="T23" fmla="*/ 11 h 18"/>
                  <a:gd name="T24" fmla="*/ 23 w 32"/>
                  <a:gd name="T25" fmla="*/ 9 h 18"/>
                  <a:gd name="T26" fmla="*/ 17 w 32"/>
                  <a:gd name="T27" fmla="*/ 8 h 18"/>
                  <a:gd name="T28" fmla="*/ 14 w 32"/>
                  <a:gd name="T29" fmla="*/ 4 h 18"/>
                  <a:gd name="T30" fmla="*/ 8 w 32"/>
                  <a:gd name="T31" fmla="*/ 0 h 18"/>
                  <a:gd name="T32" fmla="*/ 0 w 32"/>
                  <a:gd name="T33" fmla="*/ 0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
                  <a:gd name="T52" fmla="*/ 0 h 18"/>
                  <a:gd name="T53" fmla="*/ 32 w 32"/>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 h="18">
                    <a:moveTo>
                      <a:pt x="0" y="0"/>
                    </a:moveTo>
                    <a:lnTo>
                      <a:pt x="2" y="0"/>
                    </a:lnTo>
                    <a:lnTo>
                      <a:pt x="5" y="0"/>
                    </a:lnTo>
                    <a:lnTo>
                      <a:pt x="9" y="0"/>
                    </a:lnTo>
                    <a:lnTo>
                      <a:pt x="14" y="0"/>
                    </a:lnTo>
                    <a:lnTo>
                      <a:pt x="19" y="2"/>
                    </a:lnTo>
                    <a:lnTo>
                      <a:pt x="24" y="4"/>
                    </a:lnTo>
                    <a:lnTo>
                      <a:pt x="28" y="7"/>
                    </a:lnTo>
                    <a:lnTo>
                      <a:pt x="31" y="12"/>
                    </a:lnTo>
                    <a:lnTo>
                      <a:pt x="31" y="16"/>
                    </a:lnTo>
                    <a:lnTo>
                      <a:pt x="31" y="17"/>
                    </a:lnTo>
                    <a:lnTo>
                      <a:pt x="28" y="14"/>
                    </a:lnTo>
                    <a:lnTo>
                      <a:pt x="26" y="12"/>
                    </a:lnTo>
                    <a:lnTo>
                      <a:pt x="20" y="8"/>
                    </a:lnTo>
                    <a:lnTo>
                      <a:pt x="14" y="4"/>
                    </a:lnTo>
                    <a:lnTo>
                      <a:pt x="8" y="0"/>
                    </a:lnTo>
                    <a:lnTo>
                      <a:pt x="0" y="0"/>
                    </a:lnTo>
                  </a:path>
                </a:pathLst>
              </a:custGeom>
              <a:solidFill>
                <a:srgbClr val="3F3F3F"/>
              </a:solidFill>
              <a:ln w="9525">
                <a:noFill/>
                <a:round/>
                <a:headEnd/>
                <a:tailEnd/>
              </a:ln>
            </p:spPr>
            <p:txBody>
              <a:bodyPr wrap="none" anchor="ctr"/>
              <a:lstStyle/>
              <a:p>
                <a:endParaRPr lang="en-US"/>
              </a:p>
            </p:txBody>
          </p:sp>
          <p:sp>
            <p:nvSpPr>
              <p:cNvPr id="15266" name="Freeform 165"/>
              <p:cNvSpPr>
                <a:spLocks noChangeArrowheads="1"/>
              </p:cNvSpPr>
              <p:nvPr/>
            </p:nvSpPr>
            <p:spPr bwMode="auto">
              <a:xfrm>
                <a:off x="11968" y="891"/>
                <a:ext cx="31" cy="24"/>
              </a:xfrm>
              <a:custGeom>
                <a:avLst/>
                <a:gdLst>
                  <a:gd name="T0" fmla="*/ 16 w 32"/>
                  <a:gd name="T1" fmla="*/ 5 h 25"/>
                  <a:gd name="T2" fmla="*/ 20 w 32"/>
                  <a:gd name="T3" fmla="*/ 10 h 25"/>
                  <a:gd name="T4" fmla="*/ 22 w 32"/>
                  <a:gd name="T5" fmla="*/ 12 h 25"/>
                  <a:gd name="T6" fmla="*/ 25 w 32"/>
                  <a:gd name="T7" fmla="*/ 12 h 25"/>
                  <a:gd name="T8" fmla="*/ 25 w 32"/>
                  <a:gd name="T9" fmla="*/ 15 h 25"/>
                  <a:gd name="T10" fmla="*/ 28 w 32"/>
                  <a:gd name="T11" fmla="*/ 16 h 25"/>
                  <a:gd name="T12" fmla="*/ 28 w 32"/>
                  <a:gd name="T13" fmla="*/ 16 h 25"/>
                  <a:gd name="T14" fmla="*/ 28 w 32"/>
                  <a:gd name="T15" fmla="*/ 17 h 25"/>
                  <a:gd name="T16" fmla="*/ 28 w 32"/>
                  <a:gd name="T17" fmla="*/ 17 h 25"/>
                  <a:gd name="T18" fmla="*/ 28 w 32"/>
                  <a:gd name="T19" fmla="*/ 17 h 25"/>
                  <a:gd name="T20" fmla="*/ 28 w 32"/>
                  <a:gd name="T21" fmla="*/ 16 h 25"/>
                  <a:gd name="T22" fmla="*/ 25 w 32"/>
                  <a:gd name="T23" fmla="*/ 15 h 25"/>
                  <a:gd name="T24" fmla="*/ 22 w 32"/>
                  <a:gd name="T25" fmla="*/ 12 h 25"/>
                  <a:gd name="T26" fmla="*/ 18 w 32"/>
                  <a:gd name="T27" fmla="*/ 12 h 25"/>
                  <a:gd name="T28" fmla="*/ 16 w 32"/>
                  <a:gd name="T29" fmla="*/ 11 h 25"/>
                  <a:gd name="T30" fmla="*/ 14 w 32"/>
                  <a:gd name="T31" fmla="*/ 10 h 25"/>
                  <a:gd name="T32" fmla="*/ 12 w 32"/>
                  <a:gd name="T33" fmla="*/ 7 h 25"/>
                  <a:gd name="T34" fmla="*/ 6 w 32"/>
                  <a:gd name="T35" fmla="*/ 10 h 25"/>
                  <a:gd name="T36" fmla="*/ 6 w 32"/>
                  <a:gd name="T37" fmla="*/ 12 h 25"/>
                  <a:gd name="T38" fmla="*/ 10 w 32"/>
                  <a:gd name="T39" fmla="*/ 17 h 25"/>
                  <a:gd name="T40" fmla="*/ 12 w 32"/>
                  <a:gd name="T41" fmla="*/ 21 h 25"/>
                  <a:gd name="T42" fmla="*/ 12 w 32"/>
                  <a:gd name="T43" fmla="*/ 21 h 25"/>
                  <a:gd name="T44" fmla="*/ 10 w 32"/>
                  <a:gd name="T45" fmla="*/ 20 h 25"/>
                  <a:gd name="T46" fmla="*/ 6 w 32"/>
                  <a:gd name="T47" fmla="*/ 17 h 25"/>
                  <a:gd name="T48" fmla="*/ 5 w 32"/>
                  <a:gd name="T49" fmla="*/ 15 h 25"/>
                  <a:gd name="T50" fmla="*/ 2 w 32"/>
                  <a:gd name="T51" fmla="*/ 12 h 25"/>
                  <a:gd name="T52" fmla="*/ 0 w 32"/>
                  <a:gd name="T53" fmla="*/ 11 h 25"/>
                  <a:gd name="T54" fmla="*/ 0 w 32"/>
                  <a:gd name="T55" fmla="*/ 7 h 25"/>
                  <a:gd name="T56" fmla="*/ 0 w 32"/>
                  <a:gd name="T57" fmla="*/ 5 h 25"/>
                  <a:gd name="T58" fmla="*/ 0 w 32"/>
                  <a:gd name="T59" fmla="*/ 3 h 25"/>
                  <a:gd name="T60" fmla="*/ 2 w 32"/>
                  <a:gd name="T61" fmla="*/ 2 h 25"/>
                  <a:gd name="T62" fmla="*/ 5 w 32"/>
                  <a:gd name="T63" fmla="*/ 0 h 25"/>
                  <a:gd name="T64" fmla="*/ 6 w 32"/>
                  <a:gd name="T65" fmla="*/ 0 h 25"/>
                  <a:gd name="T66" fmla="*/ 10 w 32"/>
                  <a:gd name="T67" fmla="*/ 0 h 25"/>
                  <a:gd name="T68" fmla="*/ 14 w 32"/>
                  <a:gd name="T69" fmla="*/ 0 h 25"/>
                  <a:gd name="T70" fmla="*/ 16 w 32"/>
                  <a:gd name="T71" fmla="*/ 2 h 25"/>
                  <a:gd name="T72" fmla="*/ 16 w 32"/>
                  <a:gd name="T73" fmla="*/ 5 h 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
                  <a:gd name="T112" fmla="*/ 0 h 25"/>
                  <a:gd name="T113" fmla="*/ 32 w 32"/>
                  <a:gd name="T114" fmla="*/ 25 h 2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 h="25">
                    <a:moveTo>
                      <a:pt x="18" y="5"/>
                    </a:moveTo>
                    <a:lnTo>
                      <a:pt x="23" y="10"/>
                    </a:lnTo>
                    <a:lnTo>
                      <a:pt x="25" y="12"/>
                    </a:lnTo>
                    <a:lnTo>
                      <a:pt x="28" y="14"/>
                    </a:lnTo>
                    <a:lnTo>
                      <a:pt x="28" y="18"/>
                    </a:lnTo>
                    <a:lnTo>
                      <a:pt x="31" y="19"/>
                    </a:lnTo>
                    <a:lnTo>
                      <a:pt x="31" y="20"/>
                    </a:lnTo>
                    <a:lnTo>
                      <a:pt x="31" y="19"/>
                    </a:lnTo>
                    <a:lnTo>
                      <a:pt x="28" y="18"/>
                    </a:lnTo>
                    <a:lnTo>
                      <a:pt x="25" y="14"/>
                    </a:lnTo>
                    <a:lnTo>
                      <a:pt x="21" y="12"/>
                    </a:lnTo>
                    <a:lnTo>
                      <a:pt x="18" y="11"/>
                    </a:lnTo>
                    <a:lnTo>
                      <a:pt x="14" y="10"/>
                    </a:lnTo>
                    <a:lnTo>
                      <a:pt x="12" y="7"/>
                    </a:lnTo>
                    <a:lnTo>
                      <a:pt x="6" y="10"/>
                    </a:lnTo>
                    <a:lnTo>
                      <a:pt x="6" y="14"/>
                    </a:lnTo>
                    <a:lnTo>
                      <a:pt x="10" y="20"/>
                    </a:lnTo>
                    <a:lnTo>
                      <a:pt x="12" y="24"/>
                    </a:lnTo>
                    <a:lnTo>
                      <a:pt x="10" y="23"/>
                    </a:lnTo>
                    <a:lnTo>
                      <a:pt x="6" y="20"/>
                    </a:lnTo>
                    <a:lnTo>
                      <a:pt x="5" y="18"/>
                    </a:lnTo>
                    <a:lnTo>
                      <a:pt x="2" y="14"/>
                    </a:lnTo>
                    <a:lnTo>
                      <a:pt x="0" y="11"/>
                    </a:lnTo>
                    <a:lnTo>
                      <a:pt x="0" y="7"/>
                    </a:lnTo>
                    <a:lnTo>
                      <a:pt x="0" y="5"/>
                    </a:lnTo>
                    <a:lnTo>
                      <a:pt x="0" y="3"/>
                    </a:lnTo>
                    <a:lnTo>
                      <a:pt x="2" y="2"/>
                    </a:lnTo>
                    <a:lnTo>
                      <a:pt x="5" y="0"/>
                    </a:lnTo>
                    <a:lnTo>
                      <a:pt x="6" y="0"/>
                    </a:lnTo>
                    <a:lnTo>
                      <a:pt x="10" y="0"/>
                    </a:lnTo>
                    <a:lnTo>
                      <a:pt x="14" y="0"/>
                    </a:lnTo>
                    <a:lnTo>
                      <a:pt x="16" y="2"/>
                    </a:lnTo>
                    <a:lnTo>
                      <a:pt x="18" y="5"/>
                    </a:lnTo>
                  </a:path>
                </a:pathLst>
              </a:custGeom>
              <a:solidFill>
                <a:srgbClr val="3F3F3F"/>
              </a:solidFill>
              <a:ln w="9525">
                <a:noFill/>
                <a:round/>
                <a:headEnd/>
                <a:tailEnd/>
              </a:ln>
            </p:spPr>
            <p:txBody>
              <a:bodyPr wrap="none" anchor="ctr"/>
              <a:lstStyle/>
              <a:p>
                <a:endParaRPr lang="en-US"/>
              </a:p>
            </p:txBody>
          </p:sp>
          <p:sp>
            <p:nvSpPr>
              <p:cNvPr id="15267" name="Freeform 166"/>
              <p:cNvSpPr>
                <a:spLocks noChangeArrowheads="1"/>
              </p:cNvSpPr>
              <p:nvPr/>
            </p:nvSpPr>
            <p:spPr bwMode="auto">
              <a:xfrm>
                <a:off x="11831" y="1197"/>
                <a:ext cx="202" cy="194"/>
              </a:xfrm>
              <a:custGeom>
                <a:avLst/>
                <a:gdLst>
                  <a:gd name="T0" fmla="*/ 162 w 203"/>
                  <a:gd name="T1" fmla="*/ 0 h 195"/>
                  <a:gd name="T2" fmla="*/ 166 w 203"/>
                  <a:gd name="T3" fmla="*/ 2 h 195"/>
                  <a:gd name="T4" fmla="*/ 171 w 203"/>
                  <a:gd name="T5" fmla="*/ 7 h 195"/>
                  <a:gd name="T6" fmla="*/ 173 w 203"/>
                  <a:gd name="T7" fmla="*/ 12 h 195"/>
                  <a:gd name="T8" fmla="*/ 176 w 203"/>
                  <a:gd name="T9" fmla="*/ 26 h 195"/>
                  <a:gd name="T10" fmla="*/ 181 w 203"/>
                  <a:gd name="T11" fmla="*/ 75 h 195"/>
                  <a:gd name="T12" fmla="*/ 189 w 203"/>
                  <a:gd name="T13" fmla="*/ 133 h 195"/>
                  <a:gd name="T14" fmla="*/ 199 w 203"/>
                  <a:gd name="T15" fmla="*/ 179 h 195"/>
                  <a:gd name="T16" fmla="*/ 199 w 203"/>
                  <a:gd name="T17" fmla="*/ 187 h 195"/>
                  <a:gd name="T18" fmla="*/ 185 w 203"/>
                  <a:gd name="T19" fmla="*/ 189 h 195"/>
                  <a:gd name="T20" fmla="*/ 159 w 203"/>
                  <a:gd name="T21" fmla="*/ 189 h 195"/>
                  <a:gd name="T22" fmla="*/ 128 w 203"/>
                  <a:gd name="T23" fmla="*/ 190 h 195"/>
                  <a:gd name="T24" fmla="*/ 95 w 203"/>
                  <a:gd name="T25" fmla="*/ 191 h 195"/>
                  <a:gd name="T26" fmla="*/ 61 w 203"/>
                  <a:gd name="T27" fmla="*/ 190 h 195"/>
                  <a:gd name="T28" fmla="*/ 28 w 203"/>
                  <a:gd name="T29" fmla="*/ 189 h 195"/>
                  <a:gd name="T30" fmla="*/ 7 w 203"/>
                  <a:gd name="T31" fmla="*/ 187 h 195"/>
                  <a:gd name="T32" fmla="*/ 0 w 203"/>
                  <a:gd name="T33" fmla="*/ 181 h 195"/>
                  <a:gd name="T34" fmla="*/ 4 w 203"/>
                  <a:gd name="T35" fmla="*/ 151 h 195"/>
                  <a:gd name="T36" fmla="*/ 18 w 203"/>
                  <a:gd name="T37" fmla="*/ 110 h 195"/>
                  <a:gd name="T38" fmla="*/ 37 w 203"/>
                  <a:gd name="T39" fmla="*/ 72 h 195"/>
                  <a:gd name="T40" fmla="*/ 50 w 203"/>
                  <a:gd name="T41" fmla="*/ 45 h 195"/>
                  <a:gd name="T42" fmla="*/ 46 w 203"/>
                  <a:gd name="T43" fmla="*/ 33 h 195"/>
                  <a:gd name="T44" fmla="*/ 37 w 203"/>
                  <a:gd name="T45" fmla="*/ 27 h 195"/>
                  <a:gd name="T46" fmla="*/ 25 w 203"/>
                  <a:gd name="T47" fmla="*/ 27 h 195"/>
                  <a:gd name="T48" fmla="*/ 25 w 203"/>
                  <a:gd name="T49" fmla="*/ 26 h 195"/>
                  <a:gd name="T50" fmla="*/ 28 w 203"/>
                  <a:gd name="T51" fmla="*/ 20 h 195"/>
                  <a:gd name="T52" fmla="*/ 32 w 203"/>
                  <a:gd name="T53" fmla="*/ 11 h 195"/>
                  <a:gd name="T54" fmla="*/ 34 w 203"/>
                  <a:gd name="T55" fmla="*/ 4 h 195"/>
                  <a:gd name="T56" fmla="*/ 34 w 203"/>
                  <a:gd name="T57" fmla="*/ 4 h 195"/>
                  <a:gd name="T58" fmla="*/ 42 w 203"/>
                  <a:gd name="T59" fmla="*/ 4 h 195"/>
                  <a:gd name="T60" fmla="*/ 53 w 203"/>
                  <a:gd name="T61" fmla="*/ 4 h 195"/>
                  <a:gd name="T62" fmla="*/ 67 w 203"/>
                  <a:gd name="T63" fmla="*/ 4 h 195"/>
                  <a:gd name="T64" fmla="*/ 77 w 203"/>
                  <a:gd name="T65" fmla="*/ 8 h 195"/>
                  <a:gd name="T66" fmla="*/ 77 w 203"/>
                  <a:gd name="T67" fmla="*/ 15 h 195"/>
                  <a:gd name="T68" fmla="*/ 74 w 203"/>
                  <a:gd name="T69" fmla="*/ 24 h 195"/>
                  <a:gd name="T70" fmla="*/ 67 w 203"/>
                  <a:gd name="T71" fmla="*/ 31 h 195"/>
                  <a:gd name="T72" fmla="*/ 50 w 203"/>
                  <a:gd name="T73" fmla="*/ 150 h 195"/>
                  <a:gd name="T74" fmla="*/ 165 w 203"/>
                  <a:gd name="T75" fmla="*/ 145 h 195"/>
                  <a:gd name="T76" fmla="*/ 162 w 203"/>
                  <a:gd name="T77" fmla="*/ 110 h 195"/>
                  <a:gd name="T78" fmla="*/ 157 w 203"/>
                  <a:gd name="T79" fmla="*/ 66 h 195"/>
                  <a:gd name="T80" fmla="*/ 155 w 203"/>
                  <a:gd name="T81" fmla="*/ 29 h 195"/>
                  <a:gd name="T82" fmla="*/ 150 w 203"/>
                  <a:gd name="T83" fmla="*/ 18 h 195"/>
                  <a:gd name="T84" fmla="*/ 134 w 203"/>
                  <a:gd name="T85" fmla="*/ 17 h 195"/>
                  <a:gd name="T86" fmla="*/ 113 w 203"/>
                  <a:gd name="T87" fmla="*/ 15 h 195"/>
                  <a:gd name="T88" fmla="*/ 101 w 203"/>
                  <a:gd name="T89" fmla="*/ 15 h 195"/>
                  <a:gd name="T90" fmla="*/ 162 w 203"/>
                  <a:gd name="T91" fmla="*/ 0 h 1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03"/>
                  <a:gd name="T139" fmla="*/ 0 h 195"/>
                  <a:gd name="T140" fmla="*/ 203 w 203"/>
                  <a:gd name="T141" fmla="*/ 195 h 19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03" h="195">
                    <a:moveTo>
                      <a:pt x="165" y="0"/>
                    </a:moveTo>
                    <a:lnTo>
                      <a:pt x="165" y="0"/>
                    </a:lnTo>
                    <a:lnTo>
                      <a:pt x="168" y="0"/>
                    </a:lnTo>
                    <a:lnTo>
                      <a:pt x="169" y="2"/>
                    </a:lnTo>
                    <a:lnTo>
                      <a:pt x="172" y="4"/>
                    </a:lnTo>
                    <a:lnTo>
                      <a:pt x="174" y="7"/>
                    </a:lnTo>
                    <a:lnTo>
                      <a:pt x="174" y="9"/>
                    </a:lnTo>
                    <a:lnTo>
                      <a:pt x="176" y="12"/>
                    </a:lnTo>
                    <a:lnTo>
                      <a:pt x="176" y="16"/>
                    </a:lnTo>
                    <a:lnTo>
                      <a:pt x="179" y="26"/>
                    </a:lnTo>
                    <a:lnTo>
                      <a:pt x="180" y="45"/>
                    </a:lnTo>
                    <a:lnTo>
                      <a:pt x="184" y="75"/>
                    </a:lnTo>
                    <a:lnTo>
                      <a:pt x="188" y="105"/>
                    </a:lnTo>
                    <a:lnTo>
                      <a:pt x="192" y="136"/>
                    </a:lnTo>
                    <a:lnTo>
                      <a:pt x="197" y="162"/>
                    </a:lnTo>
                    <a:lnTo>
                      <a:pt x="202" y="182"/>
                    </a:lnTo>
                    <a:lnTo>
                      <a:pt x="202" y="190"/>
                    </a:lnTo>
                    <a:lnTo>
                      <a:pt x="195" y="190"/>
                    </a:lnTo>
                    <a:lnTo>
                      <a:pt x="188" y="192"/>
                    </a:lnTo>
                    <a:lnTo>
                      <a:pt x="176" y="192"/>
                    </a:lnTo>
                    <a:lnTo>
                      <a:pt x="162" y="192"/>
                    </a:lnTo>
                    <a:lnTo>
                      <a:pt x="147" y="193"/>
                    </a:lnTo>
                    <a:lnTo>
                      <a:pt x="131" y="193"/>
                    </a:lnTo>
                    <a:lnTo>
                      <a:pt x="114" y="193"/>
                    </a:lnTo>
                    <a:lnTo>
                      <a:pt x="95" y="194"/>
                    </a:lnTo>
                    <a:lnTo>
                      <a:pt x="77" y="194"/>
                    </a:lnTo>
                    <a:lnTo>
                      <a:pt x="61" y="193"/>
                    </a:lnTo>
                    <a:lnTo>
                      <a:pt x="44" y="193"/>
                    </a:lnTo>
                    <a:lnTo>
                      <a:pt x="28" y="192"/>
                    </a:lnTo>
                    <a:lnTo>
                      <a:pt x="16" y="192"/>
                    </a:lnTo>
                    <a:lnTo>
                      <a:pt x="7" y="190"/>
                    </a:lnTo>
                    <a:lnTo>
                      <a:pt x="0" y="188"/>
                    </a:lnTo>
                    <a:lnTo>
                      <a:pt x="0" y="184"/>
                    </a:lnTo>
                    <a:lnTo>
                      <a:pt x="1" y="171"/>
                    </a:lnTo>
                    <a:lnTo>
                      <a:pt x="4" y="154"/>
                    </a:lnTo>
                    <a:lnTo>
                      <a:pt x="12" y="135"/>
                    </a:lnTo>
                    <a:lnTo>
                      <a:pt x="18" y="113"/>
                    </a:lnTo>
                    <a:lnTo>
                      <a:pt x="28" y="90"/>
                    </a:lnTo>
                    <a:lnTo>
                      <a:pt x="37" y="72"/>
                    </a:lnTo>
                    <a:lnTo>
                      <a:pt x="44" y="57"/>
                    </a:lnTo>
                    <a:lnTo>
                      <a:pt x="50" y="45"/>
                    </a:lnTo>
                    <a:lnTo>
                      <a:pt x="50" y="39"/>
                    </a:lnTo>
                    <a:lnTo>
                      <a:pt x="46" y="33"/>
                    </a:lnTo>
                    <a:lnTo>
                      <a:pt x="42" y="29"/>
                    </a:lnTo>
                    <a:lnTo>
                      <a:pt x="37" y="27"/>
                    </a:lnTo>
                    <a:lnTo>
                      <a:pt x="30" y="27"/>
                    </a:lnTo>
                    <a:lnTo>
                      <a:pt x="25" y="27"/>
                    </a:lnTo>
                    <a:lnTo>
                      <a:pt x="22" y="27"/>
                    </a:lnTo>
                    <a:lnTo>
                      <a:pt x="25" y="26"/>
                    </a:lnTo>
                    <a:lnTo>
                      <a:pt x="25" y="24"/>
                    </a:lnTo>
                    <a:lnTo>
                      <a:pt x="28" y="20"/>
                    </a:lnTo>
                    <a:lnTo>
                      <a:pt x="30" y="16"/>
                    </a:lnTo>
                    <a:lnTo>
                      <a:pt x="32" y="11"/>
                    </a:lnTo>
                    <a:lnTo>
                      <a:pt x="32" y="8"/>
                    </a:lnTo>
                    <a:lnTo>
                      <a:pt x="34" y="4"/>
                    </a:lnTo>
                    <a:lnTo>
                      <a:pt x="32" y="4"/>
                    </a:lnTo>
                    <a:lnTo>
                      <a:pt x="34" y="4"/>
                    </a:lnTo>
                    <a:lnTo>
                      <a:pt x="37" y="4"/>
                    </a:lnTo>
                    <a:lnTo>
                      <a:pt x="42" y="4"/>
                    </a:lnTo>
                    <a:lnTo>
                      <a:pt x="46" y="4"/>
                    </a:lnTo>
                    <a:lnTo>
                      <a:pt x="53" y="4"/>
                    </a:lnTo>
                    <a:lnTo>
                      <a:pt x="61" y="4"/>
                    </a:lnTo>
                    <a:lnTo>
                      <a:pt x="67" y="4"/>
                    </a:lnTo>
                    <a:lnTo>
                      <a:pt x="71" y="7"/>
                    </a:lnTo>
                    <a:lnTo>
                      <a:pt x="77" y="8"/>
                    </a:lnTo>
                    <a:lnTo>
                      <a:pt x="79" y="11"/>
                    </a:lnTo>
                    <a:lnTo>
                      <a:pt x="77" y="15"/>
                    </a:lnTo>
                    <a:lnTo>
                      <a:pt x="77" y="18"/>
                    </a:lnTo>
                    <a:lnTo>
                      <a:pt x="74" y="24"/>
                    </a:lnTo>
                    <a:lnTo>
                      <a:pt x="69" y="27"/>
                    </a:lnTo>
                    <a:lnTo>
                      <a:pt x="67" y="31"/>
                    </a:lnTo>
                    <a:lnTo>
                      <a:pt x="67" y="33"/>
                    </a:lnTo>
                    <a:lnTo>
                      <a:pt x="50" y="153"/>
                    </a:lnTo>
                    <a:lnTo>
                      <a:pt x="168" y="153"/>
                    </a:lnTo>
                    <a:lnTo>
                      <a:pt x="168" y="148"/>
                    </a:lnTo>
                    <a:lnTo>
                      <a:pt x="168" y="134"/>
                    </a:lnTo>
                    <a:lnTo>
                      <a:pt x="165" y="113"/>
                    </a:lnTo>
                    <a:lnTo>
                      <a:pt x="162" y="89"/>
                    </a:lnTo>
                    <a:lnTo>
                      <a:pt x="160" y="66"/>
                    </a:lnTo>
                    <a:lnTo>
                      <a:pt x="158" y="44"/>
                    </a:lnTo>
                    <a:lnTo>
                      <a:pt x="158" y="29"/>
                    </a:lnTo>
                    <a:lnTo>
                      <a:pt x="155" y="21"/>
                    </a:lnTo>
                    <a:lnTo>
                      <a:pt x="153" y="18"/>
                    </a:lnTo>
                    <a:lnTo>
                      <a:pt x="147" y="18"/>
                    </a:lnTo>
                    <a:lnTo>
                      <a:pt x="137" y="17"/>
                    </a:lnTo>
                    <a:lnTo>
                      <a:pt x="125" y="16"/>
                    </a:lnTo>
                    <a:lnTo>
                      <a:pt x="116" y="15"/>
                    </a:lnTo>
                    <a:lnTo>
                      <a:pt x="106" y="15"/>
                    </a:lnTo>
                    <a:lnTo>
                      <a:pt x="102" y="15"/>
                    </a:lnTo>
                    <a:lnTo>
                      <a:pt x="100" y="15"/>
                    </a:lnTo>
                    <a:lnTo>
                      <a:pt x="165" y="0"/>
                    </a:lnTo>
                  </a:path>
                </a:pathLst>
              </a:custGeom>
              <a:solidFill>
                <a:srgbClr val="FFFFFF"/>
              </a:solidFill>
              <a:ln w="9525">
                <a:noFill/>
                <a:round/>
                <a:headEnd/>
                <a:tailEnd/>
              </a:ln>
            </p:spPr>
            <p:txBody>
              <a:bodyPr wrap="none" anchor="ctr"/>
              <a:lstStyle/>
              <a:p>
                <a:endParaRPr lang="en-US"/>
              </a:p>
            </p:txBody>
          </p:sp>
          <p:sp>
            <p:nvSpPr>
              <p:cNvPr id="15268" name="Freeform 167"/>
              <p:cNvSpPr>
                <a:spLocks noChangeArrowheads="1"/>
              </p:cNvSpPr>
              <p:nvPr/>
            </p:nvSpPr>
            <p:spPr bwMode="auto">
              <a:xfrm>
                <a:off x="11902" y="1218"/>
                <a:ext cx="94" cy="26"/>
              </a:xfrm>
              <a:custGeom>
                <a:avLst/>
                <a:gdLst>
                  <a:gd name="T0" fmla="*/ 91 w 95"/>
                  <a:gd name="T1" fmla="*/ 0 h 27"/>
                  <a:gd name="T2" fmla="*/ 19 w 95"/>
                  <a:gd name="T3" fmla="*/ 4 h 27"/>
                  <a:gd name="T4" fmla="*/ 0 w 95"/>
                  <a:gd name="T5" fmla="*/ 23 h 27"/>
                  <a:gd name="T6" fmla="*/ 88 w 95"/>
                  <a:gd name="T7" fmla="*/ 21 h 27"/>
                  <a:gd name="T8" fmla="*/ 91 w 95"/>
                  <a:gd name="T9" fmla="*/ 0 h 27"/>
                  <a:gd name="T10" fmla="*/ 0 60000 65536"/>
                  <a:gd name="T11" fmla="*/ 0 60000 65536"/>
                  <a:gd name="T12" fmla="*/ 0 60000 65536"/>
                  <a:gd name="T13" fmla="*/ 0 60000 65536"/>
                  <a:gd name="T14" fmla="*/ 0 60000 65536"/>
                  <a:gd name="T15" fmla="*/ 0 w 95"/>
                  <a:gd name="T16" fmla="*/ 0 h 27"/>
                  <a:gd name="T17" fmla="*/ 95 w 95"/>
                  <a:gd name="T18" fmla="*/ 27 h 27"/>
                </a:gdLst>
                <a:ahLst/>
                <a:cxnLst>
                  <a:cxn ang="T10">
                    <a:pos x="T0" y="T1"/>
                  </a:cxn>
                  <a:cxn ang="T11">
                    <a:pos x="T2" y="T3"/>
                  </a:cxn>
                  <a:cxn ang="T12">
                    <a:pos x="T4" y="T5"/>
                  </a:cxn>
                  <a:cxn ang="T13">
                    <a:pos x="T6" y="T7"/>
                  </a:cxn>
                  <a:cxn ang="T14">
                    <a:pos x="T8" y="T9"/>
                  </a:cxn>
                </a:cxnLst>
                <a:rect l="T15" t="T16" r="T17" b="T18"/>
                <a:pathLst>
                  <a:path w="95" h="27">
                    <a:moveTo>
                      <a:pt x="94" y="0"/>
                    </a:moveTo>
                    <a:lnTo>
                      <a:pt x="19" y="4"/>
                    </a:lnTo>
                    <a:lnTo>
                      <a:pt x="0" y="26"/>
                    </a:lnTo>
                    <a:lnTo>
                      <a:pt x="91" y="24"/>
                    </a:lnTo>
                    <a:lnTo>
                      <a:pt x="94" y="0"/>
                    </a:lnTo>
                  </a:path>
                </a:pathLst>
              </a:custGeom>
              <a:solidFill>
                <a:srgbClr val="FFFFFF"/>
              </a:solidFill>
              <a:ln w="9525">
                <a:noFill/>
                <a:round/>
                <a:headEnd/>
                <a:tailEnd/>
              </a:ln>
            </p:spPr>
            <p:txBody>
              <a:bodyPr wrap="none" anchor="ctr"/>
              <a:lstStyle/>
              <a:p>
                <a:endParaRPr lang="en-US"/>
              </a:p>
            </p:txBody>
          </p:sp>
          <p:sp>
            <p:nvSpPr>
              <p:cNvPr id="15269" name="Freeform 168"/>
              <p:cNvSpPr>
                <a:spLocks noChangeArrowheads="1"/>
              </p:cNvSpPr>
              <p:nvPr/>
            </p:nvSpPr>
            <p:spPr bwMode="auto">
              <a:xfrm>
                <a:off x="11902" y="1247"/>
                <a:ext cx="97" cy="98"/>
              </a:xfrm>
              <a:custGeom>
                <a:avLst/>
                <a:gdLst>
                  <a:gd name="T0" fmla="*/ 84 w 98"/>
                  <a:gd name="T1" fmla="*/ 95 h 99"/>
                  <a:gd name="T2" fmla="*/ 94 w 98"/>
                  <a:gd name="T3" fmla="*/ 0 h 99"/>
                  <a:gd name="T4" fmla="*/ 12 w 98"/>
                  <a:gd name="T5" fmla="*/ 16 h 99"/>
                  <a:gd name="T6" fmla="*/ 0 w 98"/>
                  <a:gd name="T7" fmla="*/ 95 h 99"/>
                  <a:gd name="T8" fmla="*/ 84 w 98"/>
                  <a:gd name="T9" fmla="*/ 95 h 99"/>
                  <a:gd name="T10" fmla="*/ 0 60000 65536"/>
                  <a:gd name="T11" fmla="*/ 0 60000 65536"/>
                  <a:gd name="T12" fmla="*/ 0 60000 65536"/>
                  <a:gd name="T13" fmla="*/ 0 60000 65536"/>
                  <a:gd name="T14" fmla="*/ 0 60000 65536"/>
                  <a:gd name="T15" fmla="*/ 0 w 98"/>
                  <a:gd name="T16" fmla="*/ 0 h 99"/>
                  <a:gd name="T17" fmla="*/ 98 w 98"/>
                  <a:gd name="T18" fmla="*/ 99 h 99"/>
                </a:gdLst>
                <a:ahLst/>
                <a:cxnLst>
                  <a:cxn ang="T10">
                    <a:pos x="T0" y="T1"/>
                  </a:cxn>
                  <a:cxn ang="T11">
                    <a:pos x="T2" y="T3"/>
                  </a:cxn>
                  <a:cxn ang="T12">
                    <a:pos x="T4" y="T5"/>
                  </a:cxn>
                  <a:cxn ang="T13">
                    <a:pos x="T6" y="T7"/>
                  </a:cxn>
                  <a:cxn ang="T14">
                    <a:pos x="T8" y="T9"/>
                  </a:cxn>
                </a:cxnLst>
                <a:rect l="T15" t="T16" r="T17" b="T18"/>
                <a:pathLst>
                  <a:path w="98" h="99">
                    <a:moveTo>
                      <a:pt x="87" y="98"/>
                    </a:moveTo>
                    <a:lnTo>
                      <a:pt x="97" y="0"/>
                    </a:lnTo>
                    <a:lnTo>
                      <a:pt x="12" y="16"/>
                    </a:lnTo>
                    <a:lnTo>
                      <a:pt x="0" y="98"/>
                    </a:lnTo>
                    <a:lnTo>
                      <a:pt x="87" y="98"/>
                    </a:lnTo>
                  </a:path>
                </a:pathLst>
              </a:custGeom>
              <a:solidFill>
                <a:srgbClr val="FFFFFF"/>
              </a:solidFill>
              <a:ln w="9525">
                <a:noFill/>
                <a:round/>
                <a:headEnd/>
                <a:tailEnd/>
              </a:ln>
            </p:spPr>
            <p:txBody>
              <a:bodyPr wrap="none" anchor="ctr"/>
              <a:lstStyle/>
              <a:p>
                <a:endParaRPr lang="en-US"/>
              </a:p>
            </p:txBody>
          </p:sp>
          <p:sp>
            <p:nvSpPr>
              <p:cNvPr id="15270" name="Freeform 169"/>
              <p:cNvSpPr>
                <a:spLocks noChangeArrowheads="1"/>
              </p:cNvSpPr>
              <p:nvPr/>
            </p:nvSpPr>
            <p:spPr bwMode="auto">
              <a:xfrm>
                <a:off x="12163" y="1108"/>
                <a:ext cx="78" cy="56"/>
              </a:xfrm>
              <a:custGeom>
                <a:avLst/>
                <a:gdLst>
                  <a:gd name="T0" fmla="*/ 0 w 79"/>
                  <a:gd name="T1" fmla="*/ 24 h 57"/>
                  <a:gd name="T2" fmla="*/ 3 w 79"/>
                  <a:gd name="T3" fmla="*/ 21 h 57"/>
                  <a:gd name="T4" fmla="*/ 8 w 79"/>
                  <a:gd name="T5" fmla="*/ 20 h 57"/>
                  <a:gd name="T6" fmla="*/ 12 w 79"/>
                  <a:gd name="T7" fmla="*/ 17 h 57"/>
                  <a:gd name="T8" fmla="*/ 19 w 79"/>
                  <a:gd name="T9" fmla="*/ 14 h 57"/>
                  <a:gd name="T10" fmla="*/ 27 w 79"/>
                  <a:gd name="T11" fmla="*/ 11 h 57"/>
                  <a:gd name="T12" fmla="*/ 31 w 79"/>
                  <a:gd name="T13" fmla="*/ 6 h 57"/>
                  <a:gd name="T14" fmla="*/ 35 w 79"/>
                  <a:gd name="T15" fmla="*/ 3 h 57"/>
                  <a:gd name="T16" fmla="*/ 38 w 79"/>
                  <a:gd name="T17" fmla="*/ 2 h 57"/>
                  <a:gd name="T18" fmla="*/ 38 w 79"/>
                  <a:gd name="T19" fmla="*/ 0 h 57"/>
                  <a:gd name="T20" fmla="*/ 39 w 79"/>
                  <a:gd name="T21" fmla="*/ 0 h 57"/>
                  <a:gd name="T22" fmla="*/ 40 w 79"/>
                  <a:gd name="T23" fmla="*/ 0 h 57"/>
                  <a:gd name="T24" fmla="*/ 44 w 79"/>
                  <a:gd name="T25" fmla="*/ 3 h 57"/>
                  <a:gd name="T26" fmla="*/ 46 w 79"/>
                  <a:gd name="T27" fmla="*/ 5 h 57"/>
                  <a:gd name="T28" fmla="*/ 49 w 79"/>
                  <a:gd name="T29" fmla="*/ 6 h 57"/>
                  <a:gd name="T30" fmla="*/ 51 w 79"/>
                  <a:gd name="T31" fmla="*/ 8 h 57"/>
                  <a:gd name="T32" fmla="*/ 51 w 79"/>
                  <a:gd name="T33" fmla="*/ 9 h 57"/>
                  <a:gd name="T34" fmla="*/ 53 w 79"/>
                  <a:gd name="T35" fmla="*/ 9 h 57"/>
                  <a:gd name="T36" fmla="*/ 57 w 79"/>
                  <a:gd name="T37" fmla="*/ 9 h 57"/>
                  <a:gd name="T38" fmla="*/ 61 w 79"/>
                  <a:gd name="T39" fmla="*/ 9 h 57"/>
                  <a:gd name="T40" fmla="*/ 65 w 79"/>
                  <a:gd name="T41" fmla="*/ 11 h 57"/>
                  <a:gd name="T42" fmla="*/ 69 w 79"/>
                  <a:gd name="T43" fmla="*/ 12 h 57"/>
                  <a:gd name="T44" fmla="*/ 73 w 79"/>
                  <a:gd name="T45" fmla="*/ 14 h 57"/>
                  <a:gd name="T46" fmla="*/ 75 w 79"/>
                  <a:gd name="T47" fmla="*/ 17 h 57"/>
                  <a:gd name="T48" fmla="*/ 75 w 79"/>
                  <a:gd name="T49" fmla="*/ 20 h 57"/>
                  <a:gd name="T50" fmla="*/ 75 w 79"/>
                  <a:gd name="T51" fmla="*/ 24 h 57"/>
                  <a:gd name="T52" fmla="*/ 73 w 79"/>
                  <a:gd name="T53" fmla="*/ 25 h 57"/>
                  <a:gd name="T54" fmla="*/ 75 w 79"/>
                  <a:gd name="T55" fmla="*/ 26 h 57"/>
                  <a:gd name="T56" fmla="*/ 75 w 79"/>
                  <a:gd name="T57" fmla="*/ 28 h 57"/>
                  <a:gd name="T58" fmla="*/ 75 w 79"/>
                  <a:gd name="T59" fmla="*/ 35 h 57"/>
                  <a:gd name="T60" fmla="*/ 73 w 79"/>
                  <a:gd name="T61" fmla="*/ 43 h 57"/>
                  <a:gd name="T62" fmla="*/ 69 w 79"/>
                  <a:gd name="T63" fmla="*/ 48 h 57"/>
                  <a:gd name="T64" fmla="*/ 68 w 79"/>
                  <a:gd name="T65" fmla="*/ 49 h 57"/>
                  <a:gd name="T66" fmla="*/ 46 w 79"/>
                  <a:gd name="T67" fmla="*/ 53 h 57"/>
                  <a:gd name="T68" fmla="*/ 27 w 79"/>
                  <a:gd name="T69" fmla="*/ 46 h 57"/>
                  <a:gd name="T70" fmla="*/ 10 w 79"/>
                  <a:gd name="T71" fmla="*/ 43 h 57"/>
                  <a:gd name="T72" fmla="*/ 10 w 79"/>
                  <a:gd name="T73" fmla="*/ 42 h 57"/>
                  <a:gd name="T74" fmla="*/ 8 w 79"/>
                  <a:gd name="T75" fmla="*/ 37 h 57"/>
                  <a:gd name="T76" fmla="*/ 6 w 79"/>
                  <a:gd name="T77" fmla="*/ 30 h 57"/>
                  <a:gd name="T78" fmla="*/ 0 w 79"/>
                  <a:gd name="T79" fmla="*/ 24 h 5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79"/>
                  <a:gd name="T121" fmla="*/ 0 h 57"/>
                  <a:gd name="T122" fmla="*/ 79 w 79"/>
                  <a:gd name="T123" fmla="*/ 57 h 57"/>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79" h="57">
                    <a:moveTo>
                      <a:pt x="0" y="24"/>
                    </a:moveTo>
                    <a:lnTo>
                      <a:pt x="3" y="21"/>
                    </a:lnTo>
                    <a:lnTo>
                      <a:pt x="8" y="20"/>
                    </a:lnTo>
                    <a:lnTo>
                      <a:pt x="12" y="17"/>
                    </a:lnTo>
                    <a:lnTo>
                      <a:pt x="19" y="14"/>
                    </a:lnTo>
                    <a:lnTo>
                      <a:pt x="27" y="11"/>
                    </a:lnTo>
                    <a:lnTo>
                      <a:pt x="31" y="6"/>
                    </a:lnTo>
                    <a:lnTo>
                      <a:pt x="35" y="3"/>
                    </a:lnTo>
                    <a:lnTo>
                      <a:pt x="38" y="2"/>
                    </a:lnTo>
                    <a:lnTo>
                      <a:pt x="38" y="0"/>
                    </a:lnTo>
                    <a:lnTo>
                      <a:pt x="41" y="0"/>
                    </a:lnTo>
                    <a:lnTo>
                      <a:pt x="43" y="0"/>
                    </a:lnTo>
                    <a:lnTo>
                      <a:pt x="47" y="3"/>
                    </a:lnTo>
                    <a:lnTo>
                      <a:pt x="49" y="5"/>
                    </a:lnTo>
                    <a:lnTo>
                      <a:pt x="52" y="6"/>
                    </a:lnTo>
                    <a:lnTo>
                      <a:pt x="54" y="8"/>
                    </a:lnTo>
                    <a:lnTo>
                      <a:pt x="54" y="9"/>
                    </a:lnTo>
                    <a:lnTo>
                      <a:pt x="56" y="9"/>
                    </a:lnTo>
                    <a:lnTo>
                      <a:pt x="60" y="9"/>
                    </a:lnTo>
                    <a:lnTo>
                      <a:pt x="64" y="9"/>
                    </a:lnTo>
                    <a:lnTo>
                      <a:pt x="68" y="11"/>
                    </a:lnTo>
                    <a:lnTo>
                      <a:pt x="72" y="12"/>
                    </a:lnTo>
                    <a:lnTo>
                      <a:pt x="76" y="14"/>
                    </a:lnTo>
                    <a:lnTo>
                      <a:pt x="78" y="17"/>
                    </a:lnTo>
                    <a:lnTo>
                      <a:pt x="78" y="20"/>
                    </a:lnTo>
                    <a:lnTo>
                      <a:pt x="78" y="24"/>
                    </a:lnTo>
                    <a:lnTo>
                      <a:pt x="76" y="25"/>
                    </a:lnTo>
                    <a:lnTo>
                      <a:pt x="78" y="26"/>
                    </a:lnTo>
                    <a:lnTo>
                      <a:pt x="78" y="30"/>
                    </a:lnTo>
                    <a:lnTo>
                      <a:pt x="78" y="38"/>
                    </a:lnTo>
                    <a:lnTo>
                      <a:pt x="76" y="46"/>
                    </a:lnTo>
                    <a:lnTo>
                      <a:pt x="72" y="51"/>
                    </a:lnTo>
                    <a:lnTo>
                      <a:pt x="71" y="52"/>
                    </a:lnTo>
                    <a:lnTo>
                      <a:pt x="49" y="56"/>
                    </a:lnTo>
                    <a:lnTo>
                      <a:pt x="27" y="49"/>
                    </a:lnTo>
                    <a:lnTo>
                      <a:pt x="10" y="46"/>
                    </a:lnTo>
                    <a:lnTo>
                      <a:pt x="10" y="45"/>
                    </a:lnTo>
                    <a:lnTo>
                      <a:pt x="8" y="40"/>
                    </a:lnTo>
                    <a:lnTo>
                      <a:pt x="6" y="33"/>
                    </a:lnTo>
                    <a:lnTo>
                      <a:pt x="0" y="24"/>
                    </a:lnTo>
                  </a:path>
                </a:pathLst>
              </a:custGeom>
              <a:solidFill>
                <a:srgbClr val="A36D72"/>
              </a:solidFill>
              <a:ln w="9525">
                <a:noFill/>
                <a:round/>
                <a:headEnd/>
                <a:tailEnd/>
              </a:ln>
            </p:spPr>
            <p:txBody>
              <a:bodyPr wrap="none" anchor="ctr"/>
              <a:lstStyle/>
              <a:p>
                <a:endParaRPr lang="en-US"/>
              </a:p>
            </p:txBody>
          </p:sp>
          <p:sp>
            <p:nvSpPr>
              <p:cNvPr id="15271" name="Freeform 170"/>
              <p:cNvSpPr>
                <a:spLocks noChangeArrowheads="1"/>
              </p:cNvSpPr>
              <p:nvPr/>
            </p:nvSpPr>
            <p:spPr bwMode="auto">
              <a:xfrm>
                <a:off x="12235" y="1078"/>
                <a:ext cx="122" cy="178"/>
              </a:xfrm>
              <a:custGeom>
                <a:avLst/>
                <a:gdLst>
                  <a:gd name="T0" fmla="*/ 4 w 123"/>
                  <a:gd name="T1" fmla="*/ 33 h 179"/>
                  <a:gd name="T2" fmla="*/ 8 w 123"/>
                  <a:gd name="T3" fmla="*/ 23 h 179"/>
                  <a:gd name="T4" fmla="*/ 19 w 123"/>
                  <a:gd name="T5" fmla="*/ 9 h 179"/>
                  <a:gd name="T6" fmla="*/ 33 w 123"/>
                  <a:gd name="T7" fmla="*/ 0 h 179"/>
                  <a:gd name="T8" fmla="*/ 52 w 123"/>
                  <a:gd name="T9" fmla="*/ 1 h 179"/>
                  <a:gd name="T10" fmla="*/ 63 w 123"/>
                  <a:gd name="T11" fmla="*/ 11 h 179"/>
                  <a:gd name="T12" fmla="*/ 72 w 123"/>
                  <a:gd name="T13" fmla="*/ 27 h 179"/>
                  <a:gd name="T14" fmla="*/ 77 w 123"/>
                  <a:gd name="T15" fmla="*/ 41 h 179"/>
                  <a:gd name="T16" fmla="*/ 79 w 123"/>
                  <a:gd name="T17" fmla="*/ 58 h 179"/>
                  <a:gd name="T18" fmla="*/ 82 w 123"/>
                  <a:gd name="T19" fmla="*/ 89 h 179"/>
                  <a:gd name="T20" fmla="*/ 77 w 123"/>
                  <a:gd name="T21" fmla="*/ 127 h 179"/>
                  <a:gd name="T22" fmla="*/ 89 w 123"/>
                  <a:gd name="T23" fmla="*/ 145 h 179"/>
                  <a:gd name="T24" fmla="*/ 104 w 123"/>
                  <a:gd name="T25" fmla="*/ 161 h 179"/>
                  <a:gd name="T26" fmla="*/ 119 w 123"/>
                  <a:gd name="T27" fmla="*/ 173 h 179"/>
                  <a:gd name="T28" fmla="*/ 116 w 123"/>
                  <a:gd name="T29" fmla="*/ 174 h 179"/>
                  <a:gd name="T30" fmla="*/ 108 w 123"/>
                  <a:gd name="T31" fmla="*/ 173 h 179"/>
                  <a:gd name="T32" fmla="*/ 89 w 123"/>
                  <a:gd name="T33" fmla="*/ 166 h 179"/>
                  <a:gd name="T34" fmla="*/ 67 w 123"/>
                  <a:gd name="T35" fmla="*/ 159 h 179"/>
                  <a:gd name="T36" fmla="*/ 48 w 123"/>
                  <a:gd name="T37" fmla="*/ 151 h 179"/>
                  <a:gd name="T38" fmla="*/ 26 w 123"/>
                  <a:gd name="T39" fmla="*/ 142 h 179"/>
                  <a:gd name="T40" fmla="*/ 10 w 123"/>
                  <a:gd name="T41" fmla="*/ 134 h 179"/>
                  <a:gd name="T42" fmla="*/ 0 w 123"/>
                  <a:gd name="T43" fmla="*/ 127 h 179"/>
                  <a:gd name="T44" fmla="*/ 0 w 123"/>
                  <a:gd name="T45" fmla="*/ 116 h 179"/>
                  <a:gd name="T46" fmla="*/ 8 w 123"/>
                  <a:gd name="T47" fmla="*/ 103 h 179"/>
                  <a:gd name="T48" fmla="*/ 15 w 123"/>
                  <a:gd name="T49" fmla="*/ 91 h 179"/>
                  <a:gd name="T50" fmla="*/ 17 w 123"/>
                  <a:gd name="T51" fmla="*/ 79 h 179"/>
                  <a:gd name="T52" fmla="*/ 15 w 123"/>
                  <a:gd name="T53" fmla="*/ 60 h 179"/>
                  <a:gd name="T54" fmla="*/ 17 w 123"/>
                  <a:gd name="T55" fmla="*/ 54 h 179"/>
                  <a:gd name="T56" fmla="*/ 10 w 123"/>
                  <a:gd name="T57" fmla="*/ 42 h 179"/>
                  <a:gd name="T58" fmla="*/ 6 w 123"/>
                  <a:gd name="T59" fmla="*/ 38 h 179"/>
                  <a:gd name="T60" fmla="*/ 4 w 123"/>
                  <a:gd name="T61" fmla="*/ 35 h 179"/>
                  <a:gd name="T62" fmla="*/ 0 w 123"/>
                  <a:gd name="T63" fmla="*/ 35 h 17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3"/>
                  <a:gd name="T97" fmla="*/ 0 h 179"/>
                  <a:gd name="T98" fmla="*/ 123 w 123"/>
                  <a:gd name="T99" fmla="*/ 179 h 17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3" h="179">
                    <a:moveTo>
                      <a:pt x="0" y="35"/>
                    </a:moveTo>
                    <a:lnTo>
                      <a:pt x="4" y="33"/>
                    </a:lnTo>
                    <a:lnTo>
                      <a:pt x="6" y="28"/>
                    </a:lnTo>
                    <a:lnTo>
                      <a:pt x="8" y="23"/>
                    </a:lnTo>
                    <a:lnTo>
                      <a:pt x="12" y="15"/>
                    </a:lnTo>
                    <a:lnTo>
                      <a:pt x="19" y="9"/>
                    </a:lnTo>
                    <a:lnTo>
                      <a:pt x="26" y="4"/>
                    </a:lnTo>
                    <a:lnTo>
                      <a:pt x="33" y="0"/>
                    </a:lnTo>
                    <a:lnTo>
                      <a:pt x="43" y="0"/>
                    </a:lnTo>
                    <a:lnTo>
                      <a:pt x="52" y="1"/>
                    </a:lnTo>
                    <a:lnTo>
                      <a:pt x="59" y="6"/>
                    </a:lnTo>
                    <a:lnTo>
                      <a:pt x="66" y="11"/>
                    </a:lnTo>
                    <a:lnTo>
                      <a:pt x="70" y="19"/>
                    </a:lnTo>
                    <a:lnTo>
                      <a:pt x="75" y="27"/>
                    </a:lnTo>
                    <a:lnTo>
                      <a:pt x="78" y="35"/>
                    </a:lnTo>
                    <a:lnTo>
                      <a:pt x="80" y="41"/>
                    </a:lnTo>
                    <a:lnTo>
                      <a:pt x="80" y="47"/>
                    </a:lnTo>
                    <a:lnTo>
                      <a:pt x="82" y="58"/>
                    </a:lnTo>
                    <a:lnTo>
                      <a:pt x="85" y="70"/>
                    </a:lnTo>
                    <a:lnTo>
                      <a:pt x="85" y="90"/>
                    </a:lnTo>
                    <a:lnTo>
                      <a:pt x="80" y="121"/>
                    </a:lnTo>
                    <a:lnTo>
                      <a:pt x="80" y="130"/>
                    </a:lnTo>
                    <a:lnTo>
                      <a:pt x="85" y="139"/>
                    </a:lnTo>
                    <a:lnTo>
                      <a:pt x="92" y="148"/>
                    </a:lnTo>
                    <a:lnTo>
                      <a:pt x="101" y="158"/>
                    </a:lnTo>
                    <a:lnTo>
                      <a:pt x="107" y="164"/>
                    </a:lnTo>
                    <a:lnTo>
                      <a:pt x="115" y="172"/>
                    </a:lnTo>
                    <a:lnTo>
                      <a:pt x="122" y="176"/>
                    </a:lnTo>
                    <a:lnTo>
                      <a:pt x="122" y="178"/>
                    </a:lnTo>
                    <a:lnTo>
                      <a:pt x="119" y="177"/>
                    </a:lnTo>
                    <a:lnTo>
                      <a:pt x="115" y="177"/>
                    </a:lnTo>
                    <a:lnTo>
                      <a:pt x="111" y="176"/>
                    </a:lnTo>
                    <a:lnTo>
                      <a:pt x="101" y="172"/>
                    </a:lnTo>
                    <a:lnTo>
                      <a:pt x="92" y="169"/>
                    </a:lnTo>
                    <a:lnTo>
                      <a:pt x="80" y="166"/>
                    </a:lnTo>
                    <a:lnTo>
                      <a:pt x="70" y="162"/>
                    </a:lnTo>
                    <a:lnTo>
                      <a:pt x="59" y="159"/>
                    </a:lnTo>
                    <a:lnTo>
                      <a:pt x="48" y="154"/>
                    </a:lnTo>
                    <a:lnTo>
                      <a:pt x="36" y="150"/>
                    </a:lnTo>
                    <a:lnTo>
                      <a:pt x="26" y="145"/>
                    </a:lnTo>
                    <a:lnTo>
                      <a:pt x="17" y="140"/>
                    </a:lnTo>
                    <a:lnTo>
                      <a:pt x="10" y="137"/>
                    </a:lnTo>
                    <a:lnTo>
                      <a:pt x="6" y="134"/>
                    </a:lnTo>
                    <a:lnTo>
                      <a:pt x="0" y="130"/>
                    </a:lnTo>
                    <a:lnTo>
                      <a:pt x="0" y="126"/>
                    </a:lnTo>
                    <a:lnTo>
                      <a:pt x="0" y="119"/>
                    </a:lnTo>
                    <a:lnTo>
                      <a:pt x="4" y="113"/>
                    </a:lnTo>
                    <a:lnTo>
                      <a:pt x="8" y="106"/>
                    </a:lnTo>
                    <a:lnTo>
                      <a:pt x="10" y="100"/>
                    </a:lnTo>
                    <a:lnTo>
                      <a:pt x="15" y="94"/>
                    </a:lnTo>
                    <a:lnTo>
                      <a:pt x="17" y="87"/>
                    </a:lnTo>
                    <a:lnTo>
                      <a:pt x="17" y="79"/>
                    </a:lnTo>
                    <a:lnTo>
                      <a:pt x="17" y="72"/>
                    </a:lnTo>
                    <a:lnTo>
                      <a:pt x="15" y="60"/>
                    </a:lnTo>
                    <a:lnTo>
                      <a:pt x="17" y="56"/>
                    </a:lnTo>
                    <a:lnTo>
                      <a:pt x="17" y="54"/>
                    </a:lnTo>
                    <a:lnTo>
                      <a:pt x="15" y="47"/>
                    </a:lnTo>
                    <a:lnTo>
                      <a:pt x="10" y="42"/>
                    </a:lnTo>
                    <a:lnTo>
                      <a:pt x="8" y="39"/>
                    </a:lnTo>
                    <a:lnTo>
                      <a:pt x="6" y="38"/>
                    </a:lnTo>
                    <a:lnTo>
                      <a:pt x="6" y="36"/>
                    </a:lnTo>
                    <a:lnTo>
                      <a:pt x="4" y="35"/>
                    </a:lnTo>
                    <a:lnTo>
                      <a:pt x="0" y="35"/>
                    </a:lnTo>
                  </a:path>
                </a:pathLst>
              </a:custGeom>
              <a:solidFill>
                <a:srgbClr val="6BB2B2"/>
              </a:solidFill>
              <a:ln w="9525">
                <a:noFill/>
                <a:round/>
                <a:headEnd/>
                <a:tailEnd/>
              </a:ln>
            </p:spPr>
            <p:txBody>
              <a:bodyPr wrap="none" anchor="ctr"/>
              <a:lstStyle/>
              <a:p>
                <a:endParaRPr lang="en-US"/>
              </a:p>
            </p:txBody>
          </p:sp>
          <p:sp>
            <p:nvSpPr>
              <p:cNvPr id="15272" name="Freeform 171"/>
              <p:cNvSpPr>
                <a:spLocks noChangeArrowheads="1"/>
              </p:cNvSpPr>
              <p:nvPr/>
            </p:nvSpPr>
            <p:spPr bwMode="auto">
              <a:xfrm>
                <a:off x="12033" y="1087"/>
                <a:ext cx="63" cy="32"/>
              </a:xfrm>
              <a:custGeom>
                <a:avLst/>
                <a:gdLst>
                  <a:gd name="T0" fmla="*/ 51 w 64"/>
                  <a:gd name="T1" fmla="*/ 5 h 33"/>
                  <a:gd name="T2" fmla="*/ 51 w 64"/>
                  <a:gd name="T3" fmla="*/ 6 h 33"/>
                  <a:gd name="T4" fmla="*/ 53 w 64"/>
                  <a:gd name="T5" fmla="*/ 8 h 33"/>
                  <a:gd name="T6" fmla="*/ 57 w 64"/>
                  <a:gd name="T7" fmla="*/ 10 h 33"/>
                  <a:gd name="T8" fmla="*/ 60 w 64"/>
                  <a:gd name="T9" fmla="*/ 10 h 33"/>
                  <a:gd name="T10" fmla="*/ 60 w 64"/>
                  <a:gd name="T11" fmla="*/ 11 h 33"/>
                  <a:gd name="T12" fmla="*/ 60 w 64"/>
                  <a:gd name="T13" fmla="*/ 14 h 33"/>
                  <a:gd name="T14" fmla="*/ 57 w 64"/>
                  <a:gd name="T15" fmla="*/ 15 h 33"/>
                  <a:gd name="T16" fmla="*/ 53 w 64"/>
                  <a:gd name="T17" fmla="*/ 16 h 33"/>
                  <a:gd name="T18" fmla="*/ 49 w 64"/>
                  <a:gd name="T19" fmla="*/ 18 h 33"/>
                  <a:gd name="T20" fmla="*/ 46 w 64"/>
                  <a:gd name="T21" fmla="*/ 21 h 33"/>
                  <a:gd name="T22" fmla="*/ 41 w 64"/>
                  <a:gd name="T23" fmla="*/ 23 h 33"/>
                  <a:gd name="T24" fmla="*/ 39 w 64"/>
                  <a:gd name="T25" fmla="*/ 26 h 33"/>
                  <a:gd name="T26" fmla="*/ 37 w 64"/>
                  <a:gd name="T27" fmla="*/ 27 h 33"/>
                  <a:gd name="T28" fmla="*/ 35 w 64"/>
                  <a:gd name="T29" fmla="*/ 29 h 33"/>
                  <a:gd name="T30" fmla="*/ 32 w 64"/>
                  <a:gd name="T31" fmla="*/ 29 h 33"/>
                  <a:gd name="T32" fmla="*/ 30 w 64"/>
                  <a:gd name="T33" fmla="*/ 27 h 33"/>
                  <a:gd name="T34" fmla="*/ 27 w 64"/>
                  <a:gd name="T35" fmla="*/ 27 h 33"/>
                  <a:gd name="T36" fmla="*/ 26 w 64"/>
                  <a:gd name="T37" fmla="*/ 26 h 33"/>
                  <a:gd name="T38" fmla="*/ 23 w 64"/>
                  <a:gd name="T39" fmla="*/ 26 h 33"/>
                  <a:gd name="T40" fmla="*/ 23 w 64"/>
                  <a:gd name="T41" fmla="*/ 26 h 33"/>
                  <a:gd name="T42" fmla="*/ 11 w 64"/>
                  <a:gd name="T43" fmla="*/ 24 h 33"/>
                  <a:gd name="T44" fmla="*/ 9 w 64"/>
                  <a:gd name="T45" fmla="*/ 14 h 33"/>
                  <a:gd name="T46" fmla="*/ 0 w 64"/>
                  <a:gd name="T47" fmla="*/ 6 h 33"/>
                  <a:gd name="T48" fmla="*/ 0 w 64"/>
                  <a:gd name="T49" fmla="*/ 0 h 33"/>
                  <a:gd name="T50" fmla="*/ 26 w 64"/>
                  <a:gd name="T51" fmla="*/ 10 h 33"/>
                  <a:gd name="T52" fmla="*/ 51 w 64"/>
                  <a:gd name="T53" fmla="*/ 5 h 3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64"/>
                  <a:gd name="T82" fmla="*/ 0 h 33"/>
                  <a:gd name="T83" fmla="*/ 64 w 64"/>
                  <a:gd name="T84" fmla="*/ 33 h 3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64" h="33">
                    <a:moveTo>
                      <a:pt x="54" y="5"/>
                    </a:moveTo>
                    <a:lnTo>
                      <a:pt x="54" y="6"/>
                    </a:lnTo>
                    <a:lnTo>
                      <a:pt x="56" y="8"/>
                    </a:lnTo>
                    <a:lnTo>
                      <a:pt x="60" y="10"/>
                    </a:lnTo>
                    <a:lnTo>
                      <a:pt x="63" y="10"/>
                    </a:lnTo>
                    <a:lnTo>
                      <a:pt x="63" y="11"/>
                    </a:lnTo>
                    <a:lnTo>
                      <a:pt x="63" y="14"/>
                    </a:lnTo>
                    <a:lnTo>
                      <a:pt x="60" y="15"/>
                    </a:lnTo>
                    <a:lnTo>
                      <a:pt x="56" y="18"/>
                    </a:lnTo>
                    <a:lnTo>
                      <a:pt x="52" y="21"/>
                    </a:lnTo>
                    <a:lnTo>
                      <a:pt x="49" y="24"/>
                    </a:lnTo>
                    <a:lnTo>
                      <a:pt x="44" y="26"/>
                    </a:lnTo>
                    <a:lnTo>
                      <a:pt x="42" y="29"/>
                    </a:lnTo>
                    <a:lnTo>
                      <a:pt x="40" y="30"/>
                    </a:lnTo>
                    <a:lnTo>
                      <a:pt x="38" y="32"/>
                    </a:lnTo>
                    <a:lnTo>
                      <a:pt x="35" y="32"/>
                    </a:lnTo>
                    <a:lnTo>
                      <a:pt x="30" y="30"/>
                    </a:lnTo>
                    <a:lnTo>
                      <a:pt x="27" y="30"/>
                    </a:lnTo>
                    <a:lnTo>
                      <a:pt x="26" y="29"/>
                    </a:lnTo>
                    <a:lnTo>
                      <a:pt x="23" y="29"/>
                    </a:lnTo>
                    <a:lnTo>
                      <a:pt x="11" y="27"/>
                    </a:lnTo>
                    <a:lnTo>
                      <a:pt x="9" y="14"/>
                    </a:lnTo>
                    <a:lnTo>
                      <a:pt x="0" y="6"/>
                    </a:lnTo>
                    <a:lnTo>
                      <a:pt x="0" y="0"/>
                    </a:lnTo>
                    <a:lnTo>
                      <a:pt x="26" y="10"/>
                    </a:lnTo>
                    <a:lnTo>
                      <a:pt x="54" y="5"/>
                    </a:lnTo>
                  </a:path>
                </a:pathLst>
              </a:custGeom>
              <a:solidFill>
                <a:srgbClr val="BCDDDD"/>
              </a:solidFill>
              <a:ln w="9525">
                <a:noFill/>
                <a:round/>
                <a:headEnd/>
                <a:tailEnd/>
              </a:ln>
            </p:spPr>
            <p:txBody>
              <a:bodyPr wrap="none" anchor="ctr"/>
              <a:lstStyle/>
              <a:p>
                <a:endParaRPr lang="en-US"/>
              </a:p>
            </p:txBody>
          </p:sp>
          <p:sp>
            <p:nvSpPr>
              <p:cNvPr id="15273" name="Freeform 172"/>
              <p:cNvSpPr>
                <a:spLocks noChangeArrowheads="1"/>
              </p:cNvSpPr>
              <p:nvPr/>
            </p:nvSpPr>
            <p:spPr bwMode="auto">
              <a:xfrm>
                <a:off x="12104" y="1055"/>
                <a:ext cx="55" cy="32"/>
              </a:xfrm>
              <a:custGeom>
                <a:avLst/>
                <a:gdLst>
                  <a:gd name="T0" fmla="*/ 25 w 56"/>
                  <a:gd name="T1" fmla="*/ 0 h 33"/>
                  <a:gd name="T2" fmla="*/ 26 w 56"/>
                  <a:gd name="T3" fmla="*/ 0 h 33"/>
                  <a:gd name="T4" fmla="*/ 29 w 56"/>
                  <a:gd name="T5" fmla="*/ 0 h 33"/>
                  <a:gd name="T6" fmla="*/ 34 w 56"/>
                  <a:gd name="T7" fmla="*/ 1 h 33"/>
                  <a:gd name="T8" fmla="*/ 40 w 56"/>
                  <a:gd name="T9" fmla="*/ 1 h 33"/>
                  <a:gd name="T10" fmla="*/ 46 w 56"/>
                  <a:gd name="T11" fmla="*/ 2 h 33"/>
                  <a:gd name="T12" fmla="*/ 50 w 56"/>
                  <a:gd name="T13" fmla="*/ 5 h 33"/>
                  <a:gd name="T14" fmla="*/ 52 w 56"/>
                  <a:gd name="T15" fmla="*/ 6 h 33"/>
                  <a:gd name="T16" fmla="*/ 52 w 56"/>
                  <a:gd name="T17" fmla="*/ 9 h 33"/>
                  <a:gd name="T18" fmla="*/ 50 w 56"/>
                  <a:gd name="T19" fmla="*/ 10 h 33"/>
                  <a:gd name="T20" fmla="*/ 47 w 56"/>
                  <a:gd name="T21" fmla="*/ 11 h 33"/>
                  <a:gd name="T22" fmla="*/ 42 w 56"/>
                  <a:gd name="T23" fmla="*/ 14 h 33"/>
                  <a:gd name="T24" fmla="*/ 38 w 56"/>
                  <a:gd name="T25" fmla="*/ 14 h 33"/>
                  <a:gd name="T26" fmla="*/ 34 w 56"/>
                  <a:gd name="T27" fmla="*/ 14 h 33"/>
                  <a:gd name="T28" fmla="*/ 29 w 56"/>
                  <a:gd name="T29" fmla="*/ 14 h 33"/>
                  <a:gd name="T30" fmla="*/ 28 w 56"/>
                  <a:gd name="T31" fmla="*/ 14 h 33"/>
                  <a:gd name="T32" fmla="*/ 25 w 56"/>
                  <a:gd name="T33" fmla="*/ 14 h 33"/>
                  <a:gd name="T34" fmla="*/ 20 w 56"/>
                  <a:gd name="T35" fmla="*/ 14 h 33"/>
                  <a:gd name="T36" fmla="*/ 18 w 56"/>
                  <a:gd name="T37" fmla="*/ 16 h 33"/>
                  <a:gd name="T38" fmla="*/ 16 w 56"/>
                  <a:gd name="T39" fmla="*/ 16 h 33"/>
                  <a:gd name="T40" fmla="*/ 16 w 56"/>
                  <a:gd name="T41" fmla="*/ 20 h 33"/>
                  <a:gd name="T42" fmla="*/ 0 w 56"/>
                  <a:gd name="T43" fmla="*/ 29 h 33"/>
                  <a:gd name="T44" fmla="*/ 1 w 56"/>
                  <a:gd name="T45" fmla="*/ 28 h 33"/>
                  <a:gd name="T46" fmla="*/ 4 w 56"/>
                  <a:gd name="T47" fmla="*/ 24 h 33"/>
                  <a:gd name="T48" fmla="*/ 8 w 56"/>
                  <a:gd name="T49" fmla="*/ 20 h 33"/>
                  <a:gd name="T50" fmla="*/ 10 w 56"/>
                  <a:gd name="T51" fmla="*/ 16 h 33"/>
                  <a:gd name="T52" fmla="*/ 13 w 56"/>
                  <a:gd name="T53" fmla="*/ 14 h 33"/>
                  <a:gd name="T54" fmla="*/ 13 w 56"/>
                  <a:gd name="T55" fmla="*/ 10 h 33"/>
                  <a:gd name="T56" fmla="*/ 16 w 56"/>
                  <a:gd name="T57" fmla="*/ 8 h 33"/>
                  <a:gd name="T58" fmla="*/ 16 w 56"/>
                  <a:gd name="T59" fmla="*/ 6 h 33"/>
                  <a:gd name="T60" fmla="*/ 18 w 56"/>
                  <a:gd name="T61" fmla="*/ 2 h 33"/>
                  <a:gd name="T62" fmla="*/ 20 w 56"/>
                  <a:gd name="T63" fmla="*/ 1 h 33"/>
                  <a:gd name="T64" fmla="*/ 22 w 56"/>
                  <a:gd name="T65" fmla="*/ 0 h 33"/>
                  <a:gd name="T66" fmla="*/ 25 w 56"/>
                  <a:gd name="T67" fmla="*/ 0 h 3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6"/>
                  <a:gd name="T103" fmla="*/ 0 h 33"/>
                  <a:gd name="T104" fmla="*/ 56 w 56"/>
                  <a:gd name="T105" fmla="*/ 33 h 3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6" h="33">
                    <a:moveTo>
                      <a:pt x="25" y="0"/>
                    </a:moveTo>
                    <a:lnTo>
                      <a:pt x="26" y="0"/>
                    </a:lnTo>
                    <a:lnTo>
                      <a:pt x="32" y="0"/>
                    </a:lnTo>
                    <a:lnTo>
                      <a:pt x="37" y="1"/>
                    </a:lnTo>
                    <a:lnTo>
                      <a:pt x="43" y="1"/>
                    </a:lnTo>
                    <a:lnTo>
                      <a:pt x="49" y="2"/>
                    </a:lnTo>
                    <a:lnTo>
                      <a:pt x="53" y="5"/>
                    </a:lnTo>
                    <a:lnTo>
                      <a:pt x="55" y="6"/>
                    </a:lnTo>
                    <a:lnTo>
                      <a:pt x="55" y="9"/>
                    </a:lnTo>
                    <a:lnTo>
                      <a:pt x="53" y="10"/>
                    </a:lnTo>
                    <a:lnTo>
                      <a:pt x="50" y="11"/>
                    </a:lnTo>
                    <a:lnTo>
                      <a:pt x="45" y="14"/>
                    </a:lnTo>
                    <a:lnTo>
                      <a:pt x="41" y="14"/>
                    </a:lnTo>
                    <a:lnTo>
                      <a:pt x="37" y="14"/>
                    </a:lnTo>
                    <a:lnTo>
                      <a:pt x="32" y="14"/>
                    </a:lnTo>
                    <a:lnTo>
                      <a:pt x="29" y="14"/>
                    </a:lnTo>
                    <a:lnTo>
                      <a:pt x="25" y="14"/>
                    </a:lnTo>
                    <a:lnTo>
                      <a:pt x="20" y="14"/>
                    </a:lnTo>
                    <a:lnTo>
                      <a:pt x="18" y="17"/>
                    </a:lnTo>
                    <a:lnTo>
                      <a:pt x="16" y="19"/>
                    </a:lnTo>
                    <a:lnTo>
                      <a:pt x="16" y="23"/>
                    </a:lnTo>
                    <a:lnTo>
                      <a:pt x="0" y="32"/>
                    </a:lnTo>
                    <a:lnTo>
                      <a:pt x="1" y="31"/>
                    </a:lnTo>
                    <a:lnTo>
                      <a:pt x="4" y="27"/>
                    </a:lnTo>
                    <a:lnTo>
                      <a:pt x="8" y="23"/>
                    </a:lnTo>
                    <a:lnTo>
                      <a:pt x="10" y="17"/>
                    </a:lnTo>
                    <a:lnTo>
                      <a:pt x="13" y="14"/>
                    </a:lnTo>
                    <a:lnTo>
                      <a:pt x="13" y="10"/>
                    </a:lnTo>
                    <a:lnTo>
                      <a:pt x="16" y="8"/>
                    </a:lnTo>
                    <a:lnTo>
                      <a:pt x="16" y="6"/>
                    </a:lnTo>
                    <a:lnTo>
                      <a:pt x="18" y="2"/>
                    </a:lnTo>
                    <a:lnTo>
                      <a:pt x="20" y="1"/>
                    </a:lnTo>
                    <a:lnTo>
                      <a:pt x="22" y="0"/>
                    </a:lnTo>
                    <a:lnTo>
                      <a:pt x="25" y="0"/>
                    </a:lnTo>
                  </a:path>
                </a:pathLst>
              </a:custGeom>
              <a:solidFill>
                <a:srgbClr val="A36D72"/>
              </a:solidFill>
              <a:ln w="9525">
                <a:noFill/>
                <a:round/>
                <a:headEnd/>
                <a:tailEnd/>
              </a:ln>
            </p:spPr>
            <p:txBody>
              <a:bodyPr wrap="none" anchor="ctr"/>
              <a:lstStyle/>
              <a:p>
                <a:endParaRPr lang="en-US"/>
              </a:p>
            </p:txBody>
          </p:sp>
          <p:sp>
            <p:nvSpPr>
              <p:cNvPr id="15274" name="Freeform 173"/>
              <p:cNvSpPr>
                <a:spLocks noChangeArrowheads="1"/>
              </p:cNvSpPr>
              <p:nvPr/>
            </p:nvSpPr>
            <p:spPr bwMode="auto">
              <a:xfrm>
                <a:off x="12173" y="1117"/>
                <a:ext cx="61" cy="28"/>
              </a:xfrm>
              <a:custGeom>
                <a:avLst/>
                <a:gdLst>
                  <a:gd name="T0" fmla="*/ 0 w 62"/>
                  <a:gd name="T1" fmla="*/ 14 h 29"/>
                  <a:gd name="T2" fmla="*/ 2 w 62"/>
                  <a:gd name="T3" fmla="*/ 14 h 29"/>
                  <a:gd name="T4" fmla="*/ 5 w 62"/>
                  <a:gd name="T5" fmla="*/ 12 h 29"/>
                  <a:gd name="T6" fmla="*/ 9 w 62"/>
                  <a:gd name="T7" fmla="*/ 9 h 29"/>
                  <a:gd name="T8" fmla="*/ 14 w 62"/>
                  <a:gd name="T9" fmla="*/ 7 h 29"/>
                  <a:gd name="T10" fmla="*/ 18 w 62"/>
                  <a:gd name="T11" fmla="*/ 5 h 29"/>
                  <a:gd name="T12" fmla="*/ 23 w 62"/>
                  <a:gd name="T13" fmla="*/ 3 h 29"/>
                  <a:gd name="T14" fmla="*/ 28 w 62"/>
                  <a:gd name="T15" fmla="*/ 0 h 29"/>
                  <a:gd name="T16" fmla="*/ 31 w 62"/>
                  <a:gd name="T17" fmla="*/ 0 h 29"/>
                  <a:gd name="T18" fmla="*/ 32 w 62"/>
                  <a:gd name="T19" fmla="*/ 0 h 29"/>
                  <a:gd name="T20" fmla="*/ 34 w 62"/>
                  <a:gd name="T21" fmla="*/ 0 h 29"/>
                  <a:gd name="T22" fmla="*/ 34 w 62"/>
                  <a:gd name="T23" fmla="*/ 0 h 29"/>
                  <a:gd name="T24" fmla="*/ 34 w 62"/>
                  <a:gd name="T25" fmla="*/ 2 h 29"/>
                  <a:gd name="T26" fmla="*/ 34 w 62"/>
                  <a:gd name="T27" fmla="*/ 2 h 29"/>
                  <a:gd name="T28" fmla="*/ 36 w 62"/>
                  <a:gd name="T29" fmla="*/ 3 h 29"/>
                  <a:gd name="T30" fmla="*/ 39 w 62"/>
                  <a:gd name="T31" fmla="*/ 5 h 29"/>
                  <a:gd name="T32" fmla="*/ 41 w 62"/>
                  <a:gd name="T33" fmla="*/ 7 h 29"/>
                  <a:gd name="T34" fmla="*/ 47 w 62"/>
                  <a:gd name="T35" fmla="*/ 8 h 29"/>
                  <a:gd name="T36" fmla="*/ 51 w 62"/>
                  <a:gd name="T37" fmla="*/ 11 h 29"/>
                  <a:gd name="T38" fmla="*/ 52 w 62"/>
                  <a:gd name="T39" fmla="*/ 14 h 29"/>
                  <a:gd name="T40" fmla="*/ 58 w 62"/>
                  <a:gd name="T41" fmla="*/ 16 h 29"/>
                  <a:gd name="T42" fmla="*/ 58 w 62"/>
                  <a:gd name="T43" fmla="*/ 18 h 29"/>
                  <a:gd name="T44" fmla="*/ 58 w 62"/>
                  <a:gd name="T45" fmla="*/ 22 h 29"/>
                  <a:gd name="T46" fmla="*/ 55 w 62"/>
                  <a:gd name="T47" fmla="*/ 24 h 29"/>
                  <a:gd name="T48" fmla="*/ 51 w 62"/>
                  <a:gd name="T49" fmla="*/ 25 h 29"/>
                  <a:gd name="T50" fmla="*/ 43 w 62"/>
                  <a:gd name="T51" fmla="*/ 24 h 29"/>
                  <a:gd name="T52" fmla="*/ 34 w 62"/>
                  <a:gd name="T53" fmla="*/ 22 h 29"/>
                  <a:gd name="T54" fmla="*/ 31 w 62"/>
                  <a:gd name="T55" fmla="*/ 21 h 29"/>
                  <a:gd name="T56" fmla="*/ 21 w 62"/>
                  <a:gd name="T57" fmla="*/ 17 h 29"/>
                  <a:gd name="T58" fmla="*/ 14 w 62"/>
                  <a:gd name="T59" fmla="*/ 14 h 29"/>
                  <a:gd name="T60" fmla="*/ 6 w 62"/>
                  <a:gd name="T61" fmla="*/ 14 h 29"/>
                  <a:gd name="T62" fmla="*/ 2 w 62"/>
                  <a:gd name="T63" fmla="*/ 14 h 29"/>
                  <a:gd name="T64" fmla="*/ 0 w 62"/>
                  <a:gd name="T65" fmla="*/ 14 h 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2"/>
                  <a:gd name="T100" fmla="*/ 0 h 29"/>
                  <a:gd name="T101" fmla="*/ 62 w 62"/>
                  <a:gd name="T102" fmla="*/ 29 h 2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2" h="29">
                    <a:moveTo>
                      <a:pt x="0" y="15"/>
                    </a:moveTo>
                    <a:lnTo>
                      <a:pt x="2" y="15"/>
                    </a:lnTo>
                    <a:lnTo>
                      <a:pt x="5" y="12"/>
                    </a:lnTo>
                    <a:lnTo>
                      <a:pt x="9" y="9"/>
                    </a:lnTo>
                    <a:lnTo>
                      <a:pt x="14" y="7"/>
                    </a:lnTo>
                    <a:lnTo>
                      <a:pt x="18" y="5"/>
                    </a:lnTo>
                    <a:lnTo>
                      <a:pt x="23" y="3"/>
                    </a:lnTo>
                    <a:lnTo>
                      <a:pt x="28" y="0"/>
                    </a:lnTo>
                    <a:lnTo>
                      <a:pt x="33" y="0"/>
                    </a:lnTo>
                    <a:lnTo>
                      <a:pt x="35" y="0"/>
                    </a:lnTo>
                    <a:lnTo>
                      <a:pt x="37" y="0"/>
                    </a:lnTo>
                    <a:lnTo>
                      <a:pt x="37" y="2"/>
                    </a:lnTo>
                    <a:lnTo>
                      <a:pt x="39" y="3"/>
                    </a:lnTo>
                    <a:lnTo>
                      <a:pt x="42" y="5"/>
                    </a:lnTo>
                    <a:lnTo>
                      <a:pt x="44" y="7"/>
                    </a:lnTo>
                    <a:lnTo>
                      <a:pt x="50" y="8"/>
                    </a:lnTo>
                    <a:lnTo>
                      <a:pt x="54" y="11"/>
                    </a:lnTo>
                    <a:lnTo>
                      <a:pt x="55" y="16"/>
                    </a:lnTo>
                    <a:lnTo>
                      <a:pt x="61" y="19"/>
                    </a:lnTo>
                    <a:lnTo>
                      <a:pt x="61" y="21"/>
                    </a:lnTo>
                    <a:lnTo>
                      <a:pt x="61" y="25"/>
                    </a:lnTo>
                    <a:lnTo>
                      <a:pt x="58" y="27"/>
                    </a:lnTo>
                    <a:lnTo>
                      <a:pt x="54" y="28"/>
                    </a:lnTo>
                    <a:lnTo>
                      <a:pt x="46" y="27"/>
                    </a:lnTo>
                    <a:lnTo>
                      <a:pt x="37" y="25"/>
                    </a:lnTo>
                    <a:lnTo>
                      <a:pt x="31" y="24"/>
                    </a:lnTo>
                    <a:lnTo>
                      <a:pt x="21" y="20"/>
                    </a:lnTo>
                    <a:lnTo>
                      <a:pt x="14" y="17"/>
                    </a:lnTo>
                    <a:lnTo>
                      <a:pt x="6" y="16"/>
                    </a:lnTo>
                    <a:lnTo>
                      <a:pt x="2" y="15"/>
                    </a:lnTo>
                    <a:lnTo>
                      <a:pt x="0" y="15"/>
                    </a:lnTo>
                  </a:path>
                </a:pathLst>
              </a:custGeom>
              <a:solidFill>
                <a:srgbClr val="DDBFBC"/>
              </a:solidFill>
              <a:ln w="9525">
                <a:noFill/>
                <a:round/>
                <a:headEnd/>
                <a:tailEnd/>
              </a:ln>
            </p:spPr>
            <p:txBody>
              <a:bodyPr wrap="none" anchor="ctr"/>
              <a:lstStyle/>
              <a:p>
                <a:endParaRPr lang="en-US"/>
              </a:p>
            </p:txBody>
          </p:sp>
          <p:sp>
            <p:nvSpPr>
              <p:cNvPr id="15275" name="Freeform 174"/>
              <p:cNvSpPr>
                <a:spLocks noChangeArrowheads="1"/>
              </p:cNvSpPr>
              <p:nvPr/>
            </p:nvSpPr>
            <p:spPr bwMode="auto">
              <a:xfrm>
                <a:off x="12250" y="1066"/>
                <a:ext cx="7" cy="7"/>
              </a:xfrm>
              <a:custGeom>
                <a:avLst/>
                <a:gdLst>
                  <a:gd name="T0" fmla="*/ 4 w 8"/>
                  <a:gd name="T1" fmla="*/ 4 h 8"/>
                  <a:gd name="T2" fmla="*/ 2 w 8"/>
                  <a:gd name="T3" fmla="*/ 4 h 8"/>
                  <a:gd name="T4" fmla="*/ 0 w 8"/>
                  <a:gd name="T5" fmla="*/ 4 h 8"/>
                  <a:gd name="T6" fmla="*/ 0 w 8"/>
                  <a:gd name="T7" fmla="*/ 4 h 8"/>
                  <a:gd name="T8" fmla="*/ 0 w 8"/>
                  <a:gd name="T9" fmla="*/ 4 h 8"/>
                  <a:gd name="T10" fmla="*/ 0 w 8"/>
                  <a:gd name="T11" fmla="*/ 3 h 8"/>
                  <a:gd name="T12" fmla="*/ 0 w 8"/>
                  <a:gd name="T13" fmla="*/ 0 h 8"/>
                  <a:gd name="T14" fmla="*/ 2 w 8"/>
                  <a:gd name="T15" fmla="*/ 0 h 8"/>
                  <a:gd name="T16" fmla="*/ 4 w 8"/>
                  <a:gd name="T17" fmla="*/ 0 h 8"/>
                  <a:gd name="T18" fmla="*/ 4 w 8"/>
                  <a:gd name="T19" fmla="*/ 0 h 8"/>
                  <a:gd name="T20" fmla="*/ 4 w 8"/>
                  <a:gd name="T21" fmla="*/ 0 h 8"/>
                  <a:gd name="T22" fmla="*/ 4 w 8"/>
                  <a:gd name="T23" fmla="*/ 3 h 8"/>
                  <a:gd name="T24" fmla="*/ 4 w 8"/>
                  <a:gd name="T25" fmla="*/ 4 h 8"/>
                  <a:gd name="T26" fmla="*/ 4 w 8"/>
                  <a:gd name="T27" fmla="*/ 4 h 8"/>
                  <a:gd name="T28" fmla="*/ 4 w 8"/>
                  <a:gd name="T29" fmla="*/ 4 h 8"/>
                  <a:gd name="T30" fmla="*/ 4 w 8"/>
                  <a:gd name="T31" fmla="*/ 4 h 8"/>
                  <a:gd name="T32" fmla="*/ 4 w 8"/>
                  <a:gd name="T33" fmla="*/ 4 h 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
                  <a:gd name="T52" fmla="*/ 0 h 8"/>
                  <a:gd name="T53" fmla="*/ 8 w 8"/>
                  <a:gd name="T54" fmla="*/ 8 h 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 h="8">
                    <a:moveTo>
                      <a:pt x="4" y="7"/>
                    </a:moveTo>
                    <a:lnTo>
                      <a:pt x="2" y="6"/>
                    </a:lnTo>
                    <a:lnTo>
                      <a:pt x="0" y="6"/>
                    </a:lnTo>
                    <a:lnTo>
                      <a:pt x="0" y="4"/>
                    </a:lnTo>
                    <a:lnTo>
                      <a:pt x="0" y="3"/>
                    </a:lnTo>
                    <a:lnTo>
                      <a:pt x="0" y="0"/>
                    </a:lnTo>
                    <a:lnTo>
                      <a:pt x="2" y="0"/>
                    </a:lnTo>
                    <a:lnTo>
                      <a:pt x="4" y="0"/>
                    </a:lnTo>
                    <a:lnTo>
                      <a:pt x="7" y="0"/>
                    </a:lnTo>
                    <a:lnTo>
                      <a:pt x="7" y="3"/>
                    </a:lnTo>
                    <a:lnTo>
                      <a:pt x="7" y="4"/>
                    </a:lnTo>
                    <a:lnTo>
                      <a:pt x="7" y="6"/>
                    </a:lnTo>
                    <a:lnTo>
                      <a:pt x="4" y="6"/>
                    </a:lnTo>
                    <a:lnTo>
                      <a:pt x="4" y="7"/>
                    </a:lnTo>
                  </a:path>
                </a:pathLst>
              </a:custGeom>
              <a:solidFill>
                <a:srgbClr val="000000"/>
              </a:solidFill>
              <a:ln w="9525">
                <a:noFill/>
                <a:round/>
                <a:headEnd/>
                <a:tailEnd/>
              </a:ln>
            </p:spPr>
            <p:txBody>
              <a:bodyPr wrap="none" anchor="ctr"/>
              <a:lstStyle/>
              <a:p>
                <a:endParaRPr lang="en-US"/>
              </a:p>
            </p:txBody>
          </p:sp>
          <p:sp>
            <p:nvSpPr>
              <p:cNvPr id="15276" name="Freeform 175"/>
              <p:cNvSpPr>
                <a:spLocks noChangeArrowheads="1"/>
              </p:cNvSpPr>
              <p:nvPr/>
            </p:nvSpPr>
            <p:spPr bwMode="auto">
              <a:xfrm>
                <a:off x="12239" y="1077"/>
                <a:ext cx="2" cy="2"/>
              </a:xfrm>
              <a:custGeom>
                <a:avLst/>
                <a:gdLst>
                  <a:gd name="T0" fmla="*/ 0 w 3"/>
                  <a:gd name="T1" fmla="*/ 1 h 3"/>
                  <a:gd name="T2" fmla="*/ 0 w 3"/>
                  <a:gd name="T3" fmla="*/ 1 h 3"/>
                  <a:gd name="T4" fmla="*/ 0 w 3"/>
                  <a:gd name="T5" fmla="*/ 1 h 3"/>
                  <a:gd name="T6" fmla="*/ 0 w 3"/>
                  <a:gd name="T7" fmla="*/ 1 h 3"/>
                  <a:gd name="T8" fmla="*/ 0 w 3"/>
                  <a:gd name="T9" fmla="*/ 1 h 3"/>
                  <a:gd name="T10" fmla="*/ 0 w 3"/>
                  <a:gd name="T11" fmla="*/ 0 h 3"/>
                  <a:gd name="T12" fmla="*/ 0 w 3"/>
                  <a:gd name="T13" fmla="*/ 0 h 3"/>
                  <a:gd name="T14" fmla="*/ 0 w 3"/>
                  <a:gd name="T15" fmla="*/ 0 h 3"/>
                  <a:gd name="T16" fmla="*/ 0 w 3"/>
                  <a:gd name="T17" fmla="*/ 0 h 3"/>
                  <a:gd name="T18" fmla="*/ 1 w 3"/>
                  <a:gd name="T19" fmla="*/ 0 h 3"/>
                  <a:gd name="T20" fmla="*/ 1 w 3"/>
                  <a:gd name="T21" fmla="*/ 0 h 3"/>
                  <a:gd name="T22" fmla="*/ 1 w 3"/>
                  <a:gd name="T23" fmla="*/ 0 h 3"/>
                  <a:gd name="T24" fmla="*/ 1 w 3"/>
                  <a:gd name="T25" fmla="*/ 1 h 3"/>
                  <a:gd name="T26" fmla="*/ 1 w 3"/>
                  <a:gd name="T27" fmla="*/ 1 h 3"/>
                  <a:gd name="T28" fmla="*/ 1 w 3"/>
                  <a:gd name="T29" fmla="*/ 1 h 3"/>
                  <a:gd name="T30" fmla="*/ 1 w 3"/>
                  <a:gd name="T31" fmla="*/ 1 h 3"/>
                  <a:gd name="T32" fmla="*/ 0 w 3"/>
                  <a:gd name="T33" fmla="*/ 1 h 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
                  <a:gd name="T52" fmla="*/ 0 h 3"/>
                  <a:gd name="T53" fmla="*/ 3 w 3"/>
                  <a:gd name="T54" fmla="*/ 3 h 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 h="3">
                    <a:moveTo>
                      <a:pt x="0" y="2"/>
                    </a:moveTo>
                    <a:lnTo>
                      <a:pt x="0" y="2"/>
                    </a:lnTo>
                    <a:lnTo>
                      <a:pt x="0" y="1"/>
                    </a:lnTo>
                    <a:lnTo>
                      <a:pt x="0" y="0"/>
                    </a:lnTo>
                    <a:lnTo>
                      <a:pt x="2" y="0"/>
                    </a:lnTo>
                    <a:lnTo>
                      <a:pt x="2" y="1"/>
                    </a:lnTo>
                    <a:lnTo>
                      <a:pt x="2" y="2"/>
                    </a:lnTo>
                    <a:lnTo>
                      <a:pt x="0" y="2"/>
                    </a:lnTo>
                  </a:path>
                </a:pathLst>
              </a:custGeom>
              <a:solidFill>
                <a:srgbClr val="000000"/>
              </a:solidFill>
              <a:ln w="9525">
                <a:noFill/>
                <a:round/>
                <a:headEnd/>
                <a:tailEnd/>
              </a:ln>
            </p:spPr>
            <p:txBody>
              <a:bodyPr wrap="none" anchor="ctr"/>
              <a:lstStyle/>
              <a:p>
                <a:endParaRPr lang="en-US"/>
              </a:p>
            </p:txBody>
          </p:sp>
          <p:sp>
            <p:nvSpPr>
              <p:cNvPr id="15277" name="Freeform 176"/>
              <p:cNvSpPr>
                <a:spLocks noChangeArrowheads="1"/>
              </p:cNvSpPr>
              <p:nvPr/>
            </p:nvSpPr>
            <p:spPr bwMode="auto">
              <a:xfrm>
                <a:off x="12228" y="1084"/>
                <a:ext cx="11" cy="5"/>
              </a:xfrm>
              <a:custGeom>
                <a:avLst/>
                <a:gdLst>
                  <a:gd name="T0" fmla="*/ 6 w 12"/>
                  <a:gd name="T1" fmla="*/ 3 h 6"/>
                  <a:gd name="T2" fmla="*/ 6 w 12"/>
                  <a:gd name="T3" fmla="*/ 3 h 6"/>
                  <a:gd name="T4" fmla="*/ 3 w 12"/>
                  <a:gd name="T5" fmla="*/ 3 h 6"/>
                  <a:gd name="T6" fmla="*/ 3 w 12"/>
                  <a:gd name="T7" fmla="*/ 3 h 6"/>
                  <a:gd name="T8" fmla="*/ 0 w 12"/>
                  <a:gd name="T9" fmla="*/ 3 h 6"/>
                  <a:gd name="T10" fmla="*/ 3 w 12"/>
                  <a:gd name="T11" fmla="*/ 2 h 6"/>
                  <a:gd name="T12" fmla="*/ 3 w 12"/>
                  <a:gd name="T13" fmla="*/ 0 h 6"/>
                  <a:gd name="T14" fmla="*/ 6 w 12"/>
                  <a:gd name="T15" fmla="*/ 0 h 6"/>
                  <a:gd name="T16" fmla="*/ 6 w 12"/>
                  <a:gd name="T17" fmla="*/ 0 h 6"/>
                  <a:gd name="T18" fmla="*/ 6 w 12"/>
                  <a:gd name="T19" fmla="*/ 0 h 6"/>
                  <a:gd name="T20" fmla="*/ 8 w 12"/>
                  <a:gd name="T21" fmla="*/ 0 h 6"/>
                  <a:gd name="T22" fmla="*/ 8 w 12"/>
                  <a:gd name="T23" fmla="*/ 2 h 6"/>
                  <a:gd name="T24" fmla="*/ 8 w 12"/>
                  <a:gd name="T25" fmla="*/ 3 h 6"/>
                  <a:gd name="T26" fmla="*/ 8 w 12"/>
                  <a:gd name="T27" fmla="*/ 3 h 6"/>
                  <a:gd name="T28" fmla="*/ 8 w 12"/>
                  <a:gd name="T29" fmla="*/ 3 h 6"/>
                  <a:gd name="T30" fmla="*/ 6 w 12"/>
                  <a:gd name="T31" fmla="*/ 3 h 6"/>
                  <a:gd name="T32" fmla="*/ 6 w 12"/>
                  <a:gd name="T33" fmla="*/ 3 h 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6"/>
                  <a:gd name="T53" fmla="*/ 12 w 12"/>
                  <a:gd name="T54" fmla="*/ 6 h 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6">
                    <a:moveTo>
                      <a:pt x="6" y="5"/>
                    </a:moveTo>
                    <a:lnTo>
                      <a:pt x="6" y="5"/>
                    </a:lnTo>
                    <a:lnTo>
                      <a:pt x="3" y="5"/>
                    </a:lnTo>
                    <a:lnTo>
                      <a:pt x="3" y="4"/>
                    </a:lnTo>
                    <a:lnTo>
                      <a:pt x="0" y="3"/>
                    </a:lnTo>
                    <a:lnTo>
                      <a:pt x="3" y="2"/>
                    </a:lnTo>
                    <a:lnTo>
                      <a:pt x="3" y="0"/>
                    </a:lnTo>
                    <a:lnTo>
                      <a:pt x="6" y="0"/>
                    </a:lnTo>
                    <a:lnTo>
                      <a:pt x="7" y="0"/>
                    </a:lnTo>
                    <a:lnTo>
                      <a:pt x="11" y="0"/>
                    </a:lnTo>
                    <a:lnTo>
                      <a:pt x="11" y="2"/>
                    </a:lnTo>
                    <a:lnTo>
                      <a:pt x="11" y="3"/>
                    </a:lnTo>
                    <a:lnTo>
                      <a:pt x="11" y="4"/>
                    </a:lnTo>
                    <a:lnTo>
                      <a:pt x="11" y="5"/>
                    </a:lnTo>
                    <a:lnTo>
                      <a:pt x="7" y="5"/>
                    </a:lnTo>
                    <a:lnTo>
                      <a:pt x="6" y="5"/>
                    </a:lnTo>
                  </a:path>
                </a:pathLst>
              </a:custGeom>
              <a:solidFill>
                <a:srgbClr val="000000"/>
              </a:solidFill>
              <a:ln w="9525">
                <a:noFill/>
                <a:round/>
                <a:headEnd/>
                <a:tailEnd/>
              </a:ln>
            </p:spPr>
            <p:txBody>
              <a:bodyPr wrap="none" anchor="ctr"/>
              <a:lstStyle/>
              <a:p>
                <a:endParaRPr lang="en-US"/>
              </a:p>
            </p:txBody>
          </p:sp>
          <p:sp>
            <p:nvSpPr>
              <p:cNvPr id="15278" name="Freeform 177"/>
              <p:cNvSpPr>
                <a:spLocks noChangeArrowheads="1"/>
              </p:cNvSpPr>
              <p:nvPr/>
            </p:nvSpPr>
            <p:spPr bwMode="auto">
              <a:xfrm>
                <a:off x="12219" y="1096"/>
                <a:ext cx="5" cy="2"/>
              </a:xfrm>
              <a:custGeom>
                <a:avLst/>
                <a:gdLst>
                  <a:gd name="T0" fmla="*/ 3 w 6"/>
                  <a:gd name="T1" fmla="*/ 1 h 3"/>
                  <a:gd name="T2" fmla="*/ 0 w 6"/>
                  <a:gd name="T3" fmla="*/ 1 h 3"/>
                  <a:gd name="T4" fmla="*/ 0 w 6"/>
                  <a:gd name="T5" fmla="*/ 1 h 3"/>
                  <a:gd name="T6" fmla="*/ 0 w 6"/>
                  <a:gd name="T7" fmla="*/ 1 h 3"/>
                  <a:gd name="T8" fmla="*/ 0 w 6"/>
                  <a:gd name="T9" fmla="*/ 1 h 3"/>
                  <a:gd name="T10" fmla="*/ 0 w 6"/>
                  <a:gd name="T11" fmla="*/ 1 h 3"/>
                  <a:gd name="T12" fmla="*/ 0 w 6"/>
                  <a:gd name="T13" fmla="*/ 0 h 3"/>
                  <a:gd name="T14" fmla="*/ 0 w 6"/>
                  <a:gd name="T15" fmla="*/ 0 h 3"/>
                  <a:gd name="T16" fmla="*/ 3 w 6"/>
                  <a:gd name="T17" fmla="*/ 0 h 3"/>
                  <a:gd name="T18" fmla="*/ 3 w 6"/>
                  <a:gd name="T19" fmla="*/ 0 h 3"/>
                  <a:gd name="T20" fmla="*/ 3 w 6"/>
                  <a:gd name="T21" fmla="*/ 0 h 3"/>
                  <a:gd name="T22" fmla="*/ 3 w 6"/>
                  <a:gd name="T23" fmla="*/ 1 h 3"/>
                  <a:gd name="T24" fmla="*/ 3 w 6"/>
                  <a:gd name="T25" fmla="*/ 1 h 3"/>
                  <a:gd name="T26" fmla="*/ 3 w 6"/>
                  <a:gd name="T27" fmla="*/ 1 h 3"/>
                  <a:gd name="T28" fmla="*/ 3 w 6"/>
                  <a:gd name="T29" fmla="*/ 1 h 3"/>
                  <a:gd name="T30" fmla="*/ 3 w 6"/>
                  <a:gd name="T31" fmla="*/ 1 h 3"/>
                  <a:gd name="T32" fmla="*/ 3 w 6"/>
                  <a:gd name="T33" fmla="*/ 1 h 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
                  <a:gd name="T52" fmla="*/ 0 h 3"/>
                  <a:gd name="T53" fmla="*/ 6 w 6"/>
                  <a:gd name="T54" fmla="*/ 3 h 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 h="3">
                    <a:moveTo>
                      <a:pt x="4" y="2"/>
                    </a:moveTo>
                    <a:lnTo>
                      <a:pt x="0" y="2"/>
                    </a:lnTo>
                    <a:lnTo>
                      <a:pt x="0" y="1"/>
                    </a:lnTo>
                    <a:lnTo>
                      <a:pt x="0" y="0"/>
                    </a:lnTo>
                    <a:lnTo>
                      <a:pt x="4" y="0"/>
                    </a:lnTo>
                    <a:lnTo>
                      <a:pt x="5" y="0"/>
                    </a:lnTo>
                    <a:lnTo>
                      <a:pt x="5" y="1"/>
                    </a:lnTo>
                    <a:lnTo>
                      <a:pt x="5" y="2"/>
                    </a:lnTo>
                    <a:lnTo>
                      <a:pt x="4" y="2"/>
                    </a:lnTo>
                  </a:path>
                </a:pathLst>
              </a:custGeom>
              <a:solidFill>
                <a:srgbClr val="000000"/>
              </a:solidFill>
              <a:ln w="9525">
                <a:noFill/>
                <a:round/>
                <a:headEnd/>
                <a:tailEnd/>
              </a:ln>
            </p:spPr>
            <p:txBody>
              <a:bodyPr wrap="none" anchor="ctr"/>
              <a:lstStyle/>
              <a:p>
                <a:endParaRPr lang="en-US"/>
              </a:p>
            </p:txBody>
          </p:sp>
          <p:sp>
            <p:nvSpPr>
              <p:cNvPr id="15279" name="Freeform 178"/>
              <p:cNvSpPr>
                <a:spLocks noChangeArrowheads="1"/>
              </p:cNvSpPr>
              <p:nvPr/>
            </p:nvSpPr>
            <p:spPr bwMode="auto">
              <a:xfrm>
                <a:off x="12161" y="1192"/>
                <a:ext cx="8" cy="5"/>
              </a:xfrm>
              <a:custGeom>
                <a:avLst/>
                <a:gdLst>
                  <a:gd name="T0" fmla="*/ 4 w 9"/>
                  <a:gd name="T1" fmla="*/ 3 h 6"/>
                  <a:gd name="T2" fmla="*/ 2 w 9"/>
                  <a:gd name="T3" fmla="*/ 3 h 6"/>
                  <a:gd name="T4" fmla="*/ 2 w 9"/>
                  <a:gd name="T5" fmla="*/ 3 h 6"/>
                  <a:gd name="T6" fmla="*/ 0 w 9"/>
                  <a:gd name="T7" fmla="*/ 3 h 6"/>
                  <a:gd name="T8" fmla="*/ 0 w 9"/>
                  <a:gd name="T9" fmla="*/ 1 h 6"/>
                  <a:gd name="T10" fmla="*/ 0 w 9"/>
                  <a:gd name="T11" fmla="*/ 1 h 6"/>
                  <a:gd name="T12" fmla="*/ 2 w 9"/>
                  <a:gd name="T13" fmla="*/ 0 h 6"/>
                  <a:gd name="T14" fmla="*/ 2 w 9"/>
                  <a:gd name="T15" fmla="*/ 0 h 6"/>
                  <a:gd name="T16" fmla="*/ 4 w 9"/>
                  <a:gd name="T17" fmla="*/ 0 h 6"/>
                  <a:gd name="T18" fmla="*/ 5 w 9"/>
                  <a:gd name="T19" fmla="*/ 0 h 6"/>
                  <a:gd name="T20" fmla="*/ 5 w 9"/>
                  <a:gd name="T21" fmla="*/ 0 h 6"/>
                  <a:gd name="T22" fmla="*/ 5 w 9"/>
                  <a:gd name="T23" fmla="*/ 1 h 6"/>
                  <a:gd name="T24" fmla="*/ 5 w 9"/>
                  <a:gd name="T25" fmla="*/ 1 h 6"/>
                  <a:gd name="T26" fmla="*/ 5 w 9"/>
                  <a:gd name="T27" fmla="*/ 3 h 6"/>
                  <a:gd name="T28" fmla="*/ 5 w 9"/>
                  <a:gd name="T29" fmla="*/ 3 h 6"/>
                  <a:gd name="T30" fmla="*/ 5 w 9"/>
                  <a:gd name="T31" fmla="*/ 3 h 6"/>
                  <a:gd name="T32" fmla="*/ 4 w 9"/>
                  <a:gd name="T33" fmla="*/ 3 h 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
                  <a:gd name="T52" fmla="*/ 0 h 6"/>
                  <a:gd name="T53" fmla="*/ 9 w 9"/>
                  <a:gd name="T54" fmla="*/ 6 h 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 h="6">
                    <a:moveTo>
                      <a:pt x="5" y="5"/>
                    </a:moveTo>
                    <a:lnTo>
                      <a:pt x="2" y="5"/>
                    </a:lnTo>
                    <a:lnTo>
                      <a:pt x="0" y="4"/>
                    </a:lnTo>
                    <a:lnTo>
                      <a:pt x="0" y="1"/>
                    </a:lnTo>
                    <a:lnTo>
                      <a:pt x="2" y="0"/>
                    </a:lnTo>
                    <a:lnTo>
                      <a:pt x="5" y="0"/>
                    </a:lnTo>
                    <a:lnTo>
                      <a:pt x="8" y="0"/>
                    </a:lnTo>
                    <a:lnTo>
                      <a:pt x="8" y="1"/>
                    </a:lnTo>
                    <a:lnTo>
                      <a:pt x="8" y="4"/>
                    </a:lnTo>
                    <a:lnTo>
                      <a:pt x="8" y="5"/>
                    </a:lnTo>
                    <a:lnTo>
                      <a:pt x="5" y="5"/>
                    </a:lnTo>
                  </a:path>
                </a:pathLst>
              </a:custGeom>
              <a:solidFill>
                <a:srgbClr val="000000"/>
              </a:solidFill>
              <a:ln w="9525">
                <a:noFill/>
                <a:round/>
                <a:headEnd/>
                <a:tailEnd/>
              </a:ln>
            </p:spPr>
            <p:txBody>
              <a:bodyPr wrap="none" anchor="ctr"/>
              <a:lstStyle/>
              <a:p>
                <a:endParaRPr lang="en-US"/>
              </a:p>
            </p:txBody>
          </p:sp>
          <p:sp>
            <p:nvSpPr>
              <p:cNvPr id="15280" name="Freeform 179"/>
              <p:cNvSpPr>
                <a:spLocks noChangeArrowheads="1"/>
              </p:cNvSpPr>
              <p:nvPr/>
            </p:nvSpPr>
            <p:spPr bwMode="auto">
              <a:xfrm>
                <a:off x="12159" y="1208"/>
                <a:ext cx="10" cy="5"/>
              </a:xfrm>
              <a:custGeom>
                <a:avLst/>
                <a:gdLst>
                  <a:gd name="T0" fmla="*/ 5 w 11"/>
                  <a:gd name="T1" fmla="*/ 3 h 6"/>
                  <a:gd name="T2" fmla="*/ 4 w 11"/>
                  <a:gd name="T3" fmla="*/ 3 h 6"/>
                  <a:gd name="T4" fmla="*/ 2 w 11"/>
                  <a:gd name="T5" fmla="*/ 3 h 6"/>
                  <a:gd name="T6" fmla="*/ 2 w 11"/>
                  <a:gd name="T7" fmla="*/ 3 h 6"/>
                  <a:gd name="T8" fmla="*/ 0 w 11"/>
                  <a:gd name="T9" fmla="*/ 3 h 6"/>
                  <a:gd name="T10" fmla="*/ 2 w 11"/>
                  <a:gd name="T11" fmla="*/ 1 h 6"/>
                  <a:gd name="T12" fmla="*/ 2 w 11"/>
                  <a:gd name="T13" fmla="*/ 0 h 6"/>
                  <a:gd name="T14" fmla="*/ 4 w 11"/>
                  <a:gd name="T15" fmla="*/ 0 h 6"/>
                  <a:gd name="T16" fmla="*/ 5 w 11"/>
                  <a:gd name="T17" fmla="*/ 0 h 6"/>
                  <a:gd name="T18" fmla="*/ 7 w 11"/>
                  <a:gd name="T19" fmla="*/ 0 h 6"/>
                  <a:gd name="T20" fmla="*/ 7 w 11"/>
                  <a:gd name="T21" fmla="*/ 0 h 6"/>
                  <a:gd name="T22" fmla="*/ 7 w 11"/>
                  <a:gd name="T23" fmla="*/ 1 h 6"/>
                  <a:gd name="T24" fmla="*/ 7 w 11"/>
                  <a:gd name="T25" fmla="*/ 3 h 6"/>
                  <a:gd name="T26" fmla="*/ 7 w 11"/>
                  <a:gd name="T27" fmla="*/ 3 h 6"/>
                  <a:gd name="T28" fmla="*/ 7 w 11"/>
                  <a:gd name="T29" fmla="*/ 3 h 6"/>
                  <a:gd name="T30" fmla="*/ 7 w 11"/>
                  <a:gd name="T31" fmla="*/ 3 h 6"/>
                  <a:gd name="T32" fmla="*/ 5 w 11"/>
                  <a:gd name="T33" fmla="*/ 3 h 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
                  <a:gd name="T52" fmla="*/ 0 h 6"/>
                  <a:gd name="T53" fmla="*/ 11 w 11"/>
                  <a:gd name="T54" fmla="*/ 6 h 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 h="6">
                    <a:moveTo>
                      <a:pt x="7" y="5"/>
                    </a:moveTo>
                    <a:lnTo>
                      <a:pt x="4" y="5"/>
                    </a:lnTo>
                    <a:lnTo>
                      <a:pt x="2" y="5"/>
                    </a:lnTo>
                    <a:lnTo>
                      <a:pt x="2" y="4"/>
                    </a:lnTo>
                    <a:lnTo>
                      <a:pt x="0" y="4"/>
                    </a:lnTo>
                    <a:lnTo>
                      <a:pt x="2" y="1"/>
                    </a:lnTo>
                    <a:lnTo>
                      <a:pt x="2" y="0"/>
                    </a:lnTo>
                    <a:lnTo>
                      <a:pt x="4" y="0"/>
                    </a:lnTo>
                    <a:lnTo>
                      <a:pt x="7" y="0"/>
                    </a:lnTo>
                    <a:lnTo>
                      <a:pt x="10" y="0"/>
                    </a:lnTo>
                    <a:lnTo>
                      <a:pt x="10" y="1"/>
                    </a:lnTo>
                    <a:lnTo>
                      <a:pt x="10" y="4"/>
                    </a:lnTo>
                    <a:lnTo>
                      <a:pt x="10" y="5"/>
                    </a:lnTo>
                    <a:lnTo>
                      <a:pt x="7" y="5"/>
                    </a:lnTo>
                  </a:path>
                </a:pathLst>
              </a:custGeom>
              <a:solidFill>
                <a:srgbClr val="000000"/>
              </a:solidFill>
              <a:ln w="9525">
                <a:noFill/>
                <a:round/>
                <a:headEnd/>
                <a:tailEnd/>
              </a:ln>
            </p:spPr>
            <p:txBody>
              <a:bodyPr wrap="none" anchor="ctr"/>
              <a:lstStyle/>
              <a:p>
                <a:endParaRPr lang="en-US"/>
              </a:p>
            </p:txBody>
          </p:sp>
          <p:sp>
            <p:nvSpPr>
              <p:cNvPr id="15281" name="Freeform 180"/>
              <p:cNvSpPr>
                <a:spLocks noChangeArrowheads="1"/>
              </p:cNvSpPr>
              <p:nvPr/>
            </p:nvSpPr>
            <p:spPr bwMode="auto">
              <a:xfrm>
                <a:off x="12157" y="1223"/>
                <a:ext cx="4" cy="8"/>
              </a:xfrm>
              <a:custGeom>
                <a:avLst/>
                <a:gdLst>
                  <a:gd name="T0" fmla="*/ 2 w 5"/>
                  <a:gd name="T1" fmla="*/ 5 h 9"/>
                  <a:gd name="T2" fmla="*/ 2 w 5"/>
                  <a:gd name="T3" fmla="*/ 4 h 9"/>
                  <a:gd name="T4" fmla="*/ 2 w 5"/>
                  <a:gd name="T5" fmla="*/ 4 h 9"/>
                  <a:gd name="T6" fmla="*/ 0 w 5"/>
                  <a:gd name="T7" fmla="*/ 4 h 9"/>
                  <a:gd name="T8" fmla="*/ 0 w 5"/>
                  <a:gd name="T9" fmla="*/ 3 h 9"/>
                  <a:gd name="T10" fmla="*/ 0 w 5"/>
                  <a:gd name="T11" fmla="*/ 1 h 9"/>
                  <a:gd name="T12" fmla="*/ 2 w 5"/>
                  <a:gd name="T13" fmla="*/ 0 h 9"/>
                  <a:gd name="T14" fmla="*/ 2 w 5"/>
                  <a:gd name="T15" fmla="*/ 0 h 9"/>
                  <a:gd name="T16" fmla="*/ 2 w 5"/>
                  <a:gd name="T17" fmla="*/ 0 h 9"/>
                  <a:gd name="T18" fmla="*/ 2 w 5"/>
                  <a:gd name="T19" fmla="*/ 0 h 9"/>
                  <a:gd name="T20" fmla="*/ 2 w 5"/>
                  <a:gd name="T21" fmla="*/ 0 h 9"/>
                  <a:gd name="T22" fmla="*/ 2 w 5"/>
                  <a:gd name="T23" fmla="*/ 1 h 9"/>
                  <a:gd name="T24" fmla="*/ 2 w 5"/>
                  <a:gd name="T25" fmla="*/ 3 h 9"/>
                  <a:gd name="T26" fmla="*/ 2 w 5"/>
                  <a:gd name="T27" fmla="*/ 4 h 9"/>
                  <a:gd name="T28" fmla="*/ 2 w 5"/>
                  <a:gd name="T29" fmla="*/ 4 h 9"/>
                  <a:gd name="T30" fmla="*/ 2 w 5"/>
                  <a:gd name="T31" fmla="*/ 4 h 9"/>
                  <a:gd name="T32" fmla="*/ 2 w 5"/>
                  <a:gd name="T33" fmla="*/ 5 h 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
                  <a:gd name="T52" fmla="*/ 0 h 9"/>
                  <a:gd name="T53" fmla="*/ 5 w 5"/>
                  <a:gd name="T54" fmla="*/ 9 h 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 h="9">
                    <a:moveTo>
                      <a:pt x="4" y="8"/>
                    </a:moveTo>
                    <a:lnTo>
                      <a:pt x="2" y="7"/>
                    </a:lnTo>
                    <a:lnTo>
                      <a:pt x="0" y="5"/>
                    </a:lnTo>
                    <a:lnTo>
                      <a:pt x="0" y="3"/>
                    </a:lnTo>
                    <a:lnTo>
                      <a:pt x="0" y="1"/>
                    </a:lnTo>
                    <a:lnTo>
                      <a:pt x="2" y="0"/>
                    </a:lnTo>
                    <a:lnTo>
                      <a:pt x="4" y="0"/>
                    </a:lnTo>
                    <a:lnTo>
                      <a:pt x="4" y="1"/>
                    </a:lnTo>
                    <a:lnTo>
                      <a:pt x="4" y="3"/>
                    </a:lnTo>
                    <a:lnTo>
                      <a:pt x="4" y="5"/>
                    </a:lnTo>
                    <a:lnTo>
                      <a:pt x="4" y="7"/>
                    </a:lnTo>
                    <a:lnTo>
                      <a:pt x="4" y="8"/>
                    </a:lnTo>
                  </a:path>
                </a:pathLst>
              </a:custGeom>
              <a:solidFill>
                <a:srgbClr val="000000"/>
              </a:solidFill>
              <a:ln w="9525">
                <a:noFill/>
                <a:round/>
                <a:headEnd/>
                <a:tailEnd/>
              </a:ln>
            </p:spPr>
            <p:txBody>
              <a:bodyPr wrap="none" anchor="ctr"/>
              <a:lstStyle/>
              <a:p>
                <a:endParaRPr lang="en-US"/>
              </a:p>
            </p:txBody>
          </p:sp>
          <p:sp>
            <p:nvSpPr>
              <p:cNvPr id="15282" name="Freeform 181"/>
              <p:cNvSpPr>
                <a:spLocks noChangeArrowheads="1"/>
              </p:cNvSpPr>
              <p:nvPr/>
            </p:nvSpPr>
            <p:spPr bwMode="auto">
              <a:xfrm>
                <a:off x="12149" y="1241"/>
                <a:ext cx="8" cy="5"/>
              </a:xfrm>
              <a:custGeom>
                <a:avLst/>
                <a:gdLst>
                  <a:gd name="T0" fmla="*/ 4 w 9"/>
                  <a:gd name="T1" fmla="*/ 3 h 6"/>
                  <a:gd name="T2" fmla="*/ 4 w 9"/>
                  <a:gd name="T3" fmla="*/ 3 h 6"/>
                  <a:gd name="T4" fmla="*/ 4 w 9"/>
                  <a:gd name="T5" fmla="*/ 3 h 6"/>
                  <a:gd name="T6" fmla="*/ 0 w 9"/>
                  <a:gd name="T7" fmla="*/ 3 h 6"/>
                  <a:gd name="T8" fmla="*/ 0 w 9"/>
                  <a:gd name="T9" fmla="*/ 1 h 6"/>
                  <a:gd name="T10" fmla="*/ 0 w 9"/>
                  <a:gd name="T11" fmla="*/ 1 h 6"/>
                  <a:gd name="T12" fmla="*/ 4 w 9"/>
                  <a:gd name="T13" fmla="*/ 0 h 6"/>
                  <a:gd name="T14" fmla="*/ 4 w 9"/>
                  <a:gd name="T15" fmla="*/ 0 h 6"/>
                  <a:gd name="T16" fmla="*/ 4 w 9"/>
                  <a:gd name="T17" fmla="*/ 0 h 6"/>
                  <a:gd name="T18" fmla="*/ 5 w 9"/>
                  <a:gd name="T19" fmla="*/ 0 h 6"/>
                  <a:gd name="T20" fmla="*/ 5 w 9"/>
                  <a:gd name="T21" fmla="*/ 0 h 6"/>
                  <a:gd name="T22" fmla="*/ 5 w 9"/>
                  <a:gd name="T23" fmla="*/ 1 h 6"/>
                  <a:gd name="T24" fmla="*/ 5 w 9"/>
                  <a:gd name="T25" fmla="*/ 1 h 6"/>
                  <a:gd name="T26" fmla="*/ 5 w 9"/>
                  <a:gd name="T27" fmla="*/ 3 h 6"/>
                  <a:gd name="T28" fmla="*/ 5 w 9"/>
                  <a:gd name="T29" fmla="*/ 3 h 6"/>
                  <a:gd name="T30" fmla="*/ 5 w 9"/>
                  <a:gd name="T31" fmla="*/ 3 h 6"/>
                  <a:gd name="T32" fmla="*/ 4 w 9"/>
                  <a:gd name="T33" fmla="*/ 3 h 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
                  <a:gd name="T52" fmla="*/ 0 h 6"/>
                  <a:gd name="T53" fmla="*/ 9 w 9"/>
                  <a:gd name="T54" fmla="*/ 6 h 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 h="6">
                    <a:moveTo>
                      <a:pt x="5" y="5"/>
                    </a:moveTo>
                    <a:lnTo>
                      <a:pt x="4" y="3"/>
                    </a:lnTo>
                    <a:lnTo>
                      <a:pt x="0" y="3"/>
                    </a:lnTo>
                    <a:lnTo>
                      <a:pt x="0" y="1"/>
                    </a:lnTo>
                    <a:lnTo>
                      <a:pt x="4" y="0"/>
                    </a:lnTo>
                    <a:lnTo>
                      <a:pt x="5" y="0"/>
                    </a:lnTo>
                    <a:lnTo>
                      <a:pt x="8" y="0"/>
                    </a:lnTo>
                    <a:lnTo>
                      <a:pt x="8" y="1"/>
                    </a:lnTo>
                    <a:lnTo>
                      <a:pt x="8" y="3"/>
                    </a:lnTo>
                    <a:lnTo>
                      <a:pt x="5" y="5"/>
                    </a:lnTo>
                  </a:path>
                </a:pathLst>
              </a:custGeom>
              <a:solidFill>
                <a:srgbClr val="000000"/>
              </a:solidFill>
              <a:ln w="9525">
                <a:noFill/>
                <a:round/>
                <a:headEnd/>
                <a:tailEnd/>
              </a:ln>
            </p:spPr>
            <p:txBody>
              <a:bodyPr wrap="none" anchor="ctr"/>
              <a:lstStyle/>
              <a:p>
                <a:endParaRPr lang="en-US"/>
              </a:p>
            </p:txBody>
          </p:sp>
          <p:sp>
            <p:nvSpPr>
              <p:cNvPr id="15283" name="Freeform 182"/>
              <p:cNvSpPr>
                <a:spLocks noChangeArrowheads="1"/>
              </p:cNvSpPr>
              <p:nvPr/>
            </p:nvSpPr>
            <p:spPr bwMode="auto">
              <a:xfrm>
                <a:off x="12153" y="1258"/>
                <a:ext cx="4" cy="5"/>
              </a:xfrm>
              <a:custGeom>
                <a:avLst/>
                <a:gdLst>
                  <a:gd name="T0" fmla="*/ 1 w 5"/>
                  <a:gd name="T1" fmla="*/ 3 h 6"/>
                  <a:gd name="T2" fmla="*/ 1 w 5"/>
                  <a:gd name="T3" fmla="*/ 3 h 6"/>
                  <a:gd name="T4" fmla="*/ 0 w 5"/>
                  <a:gd name="T5" fmla="*/ 3 h 6"/>
                  <a:gd name="T6" fmla="*/ 0 w 5"/>
                  <a:gd name="T7" fmla="*/ 3 h 6"/>
                  <a:gd name="T8" fmla="*/ 0 w 5"/>
                  <a:gd name="T9" fmla="*/ 2 h 6"/>
                  <a:gd name="T10" fmla="*/ 0 w 5"/>
                  <a:gd name="T11" fmla="*/ 0 h 6"/>
                  <a:gd name="T12" fmla="*/ 0 w 5"/>
                  <a:gd name="T13" fmla="*/ 0 h 6"/>
                  <a:gd name="T14" fmla="*/ 1 w 5"/>
                  <a:gd name="T15" fmla="*/ 0 h 6"/>
                  <a:gd name="T16" fmla="*/ 1 w 5"/>
                  <a:gd name="T17" fmla="*/ 0 h 6"/>
                  <a:gd name="T18" fmla="*/ 2 w 5"/>
                  <a:gd name="T19" fmla="*/ 0 h 6"/>
                  <a:gd name="T20" fmla="*/ 2 w 5"/>
                  <a:gd name="T21" fmla="*/ 0 h 6"/>
                  <a:gd name="T22" fmla="*/ 2 w 5"/>
                  <a:gd name="T23" fmla="*/ 0 h 6"/>
                  <a:gd name="T24" fmla="*/ 2 w 5"/>
                  <a:gd name="T25" fmla="*/ 2 h 6"/>
                  <a:gd name="T26" fmla="*/ 2 w 5"/>
                  <a:gd name="T27" fmla="*/ 3 h 6"/>
                  <a:gd name="T28" fmla="*/ 2 w 5"/>
                  <a:gd name="T29" fmla="*/ 3 h 6"/>
                  <a:gd name="T30" fmla="*/ 2 w 5"/>
                  <a:gd name="T31" fmla="*/ 3 h 6"/>
                  <a:gd name="T32" fmla="*/ 1 w 5"/>
                  <a:gd name="T33" fmla="*/ 3 h 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
                  <a:gd name="T52" fmla="*/ 0 h 6"/>
                  <a:gd name="T53" fmla="*/ 5 w 5"/>
                  <a:gd name="T54" fmla="*/ 6 h 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 h="6">
                    <a:moveTo>
                      <a:pt x="1" y="5"/>
                    </a:moveTo>
                    <a:lnTo>
                      <a:pt x="1" y="5"/>
                    </a:lnTo>
                    <a:lnTo>
                      <a:pt x="0" y="3"/>
                    </a:lnTo>
                    <a:lnTo>
                      <a:pt x="0" y="2"/>
                    </a:lnTo>
                    <a:lnTo>
                      <a:pt x="0" y="0"/>
                    </a:lnTo>
                    <a:lnTo>
                      <a:pt x="1" y="0"/>
                    </a:lnTo>
                    <a:lnTo>
                      <a:pt x="4" y="0"/>
                    </a:lnTo>
                    <a:lnTo>
                      <a:pt x="4" y="2"/>
                    </a:lnTo>
                    <a:lnTo>
                      <a:pt x="4" y="3"/>
                    </a:lnTo>
                    <a:lnTo>
                      <a:pt x="4" y="5"/>
                    </a:lnTo>
                    <a:lnTo>
                      <a:pt x="1" y="5"/>
                    </a:lnTo>
                  </a:path>
                </a:pathLst>
              </a:custGeom>
              <a:solidFill>
                <a:srgbClr val="000000"/>
              </a:solidFill>
              <a:ln w="9525">
                <a:noFill/>
                <a:round/>
                <a:headEnd/>
                <a:tailEnd/>
              </a:ln>
            </p:spPr>
            <p:txBody>
              <a:bodyPr wrap="none" anchor="ctr"/>
              <a:lstStyle/>
              <a:p>
                <a:endParaRPr lang="en-US"/>
              </a:p>
            </p:txBody>
          </p:sp>
          <p:sp>
            <p:nvSpPr>
              <p:cNvPr id="15284" name="Freeform 183"/>
              <p:cNvSpPr>
                <a:spLocks noChangeArrowheads="1"/>
              </p:cNvSpPr>
              <p:nvPr/>
            </p:nvSpPr>
            <p:spPr bwMode="auto">
              <a:xfrm>
                <a:off x="12142" y="1278"/>
                <a:ext cx="7" cy="6"/>
              </a:xfrm>
              <a:custGeom>
                <a:avLst/>
                <a:gdLst>
                  <a:gd name="T0" fmla="*/ 4 w 8"/>
                  <a:gd name="T1" fmla="*/ 3 h 7"/>
                  <a:gd name="T2" fmla="*/ 3 w 8"/>
                  <a:gd name="T3" fmla="*/ 3 h 7"/>
                  <a:gd name="T4" fmla="*/ 3 w 8"/>
                  <a:gd name="T5" fmla="*/ 3 h 7"/>
                  <a:gd name="T6" fmla="*/ 0 w 8"/>
                  <a:gd name="T7" fmla="*/ 3 h 7"/>
                  <a:gd name="T8" fmla="*/ 0 w 8"/>
                  <a:gd name="T9" fmla="*/ 3 h 7"/>
                  <a:gd name="T10" fmla="*/ 0 w 8"/>
                  <a:gd name="T11" fmla="*/ 2 h 7"/>
                  <a:gd name="T12" fmla="*/ 3 w 8"/>
                  <a:gd name="T13" fmla="*/ 0 h 7"/>
                  <a:gd name="T14" fmla="*/ 3 w 8"/>
                  <a:gd name="T15" fmla="*/ 0 h 7"/>
                  <a:gd name="T16" fmla="*/ 4 w 8"/>
                  <a:gd name="T17" fmla="*/ 0 h 7"/>
                  <a:gd name="T18" fmla="*/ 4 w 8"/>
                  <a:gd name="T19" fmla="*/ 0 h 7"/>
                  <a:gd name="T20" fmla="*/ 4 w 8"/>
                  <a:gd name="T21" fmla="*/ 0 h 7"/>
                  <a:gd name="T22" fmla="*/ 4 w 8"/>
                  <a:gd name="T23" fmla="*/ 2 h 7"/>
                  <a:gd name="T24" fmla="*/ 4 w 8"/>
                  <a:gd name="T25" fmla="*/ 3 h 7"/>
                  <a:gd name="T26" fmla="*/ 4 w 8"/>
                  <a:gd name="T27" fmla="*/ 3 h 7"/>
                  <a:gd name="T28" fmla="*/ 4 w 8"/>
                  <a:gd name="T29" fmla="*/ 3 h 7"/>
                  <a:gd name="T30" fmla="*/ 4 w 8"/>
                  <a:gd name="T31" fmla="*/ 3 h 7"/>
                  <a:gd name="T32" fmla="*/ 4 w 8"/>
                  <a:gd name="T33" fmla="*/ 3 h 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
                  <a:gd name="T52" fmla="*/ 0 h 7"/>
                  <a:gd name="T53" fmla="*/ 8 w 8"/>
                  <a:gd name="T54" fmla="*/ 7 h 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 h="7">
                    <a:moveTo>
                      <a:pt x="5" y="6"/>
                    </a:moveTo>
                    <a:lnTo>
                      <a:pt x="3" y="4"/>
                    </a:lnTo>
                    <a:lnTo>
                      <a:pt x="0" y="3"/>
                    </a:lnTo>
                    <a:lnTo>
                      <a:pt x="0" y="2"/>
                    </a:lnTo>
                    <a:lnTo>
                      <a:pt x="3" y="0"/>
                    </a:lnTo>
                    <a:lnTo>
                      <a:pt x="5" y="0"/>
                    </a:lnTo>
                    <a:lnTo>
                      <a:pt x="7" y="0"/>
                    </a:lnTo>
                    <a:lnTo>
                      <a:pt x="7" y="2"/>
                    </a:lnTo>
                    <a:lnTo>
                      <a:pt x="7" y="3"/>
                    </a:lnTo>
                    <a:lnTo>
                      <a:pt x="7" y="4"/>
                    </a:lnTo>
                    <a:lnTo>
                      <a:pt x="5" y="4"/>
                    </a:lnTo>
                    <a:lnTo>
                      <a:pt x="5" y="6"/>
                    </a:lnTo>
                  </a:path>
                </a:pathLst>
              </a:custGeom>
              <a:solidFill>
                <a:srgbClr val="000000"/>
              </a:solidFill>
              <a:ln w="9525">
                <a:noFill/>
                <a:round/>
                <a:headEnd/>
                <a:tailEnd/>
              </a:ln>
            </p:spPr>
            <p:txBody>
              <a:bodyPr wrap="none" anchor="ctr"/>
              <a:lstStyle/>
              <a:p>
                <a:endParaRPr lang="en-US"/>
              </a:p>
            </p:txBody>
          </p:sp>
          <p:pic>
            <p:nvPicPr>
              <p:cNvPr id="15285" name="Picture 184"/>
              <p:cNvPicPr>
                <a:picLocks noChangeAspect="1" noChangeArrowheads="1"/>
              </p:cNvPicPr>
              <p:nvPr/>
            </p:nvPicPr>
            <p:blipFill>
              <a:blip r:embed="rId6"/>
              <a:srcRect/>
              <a:stretch>
                <a:fillRect/>
              </a:stretch>
            </p:blipFill>
            <p:spPr bwMode="auto">
              <a:xfrm>
                <a:off x="13413" y="1182"/>
                <a:ext cx="311" cy="217"/>
              </a:xfrm>
              <a:prstGeom prst="rect">
                <a:avLst/>
              </a:prstGeom>
              <a:noFill/>
              <a:ln w="9525">
                <a:noFill/>
                <a:miter lim="800000"/>
                <a:headEnd/>
                <a:tailEnd/>
              </a:ln>
            </p:spPr>
          </p:pic>
          <p:pic>
            <p:nvPicPr>
              <p:cNvPr id="15286" name="Picture 185"/>
              <p:cNvPicPr>
                <a:picLocks noChangeAspect="1" noChangeArrowheads="1"/>
              </p:cNvPicPr>
              <p:nvPr/>
            </p:nvPicPr>
            <p:blipFill>
              <a:blip r:embed="rId7"/>
              <a:srcRect/>
              <a:stretch>
                <a:fillRect/>
              </a:stretch>
            </p:blipFill>
            <p:spPr bwMode="auto">
              <a:xfrm>
                <a:off x="13715" y="1232"/>
                <a:ext cx="208" cy="150"/>
              </a:xfrm>
              <a:prstGeom prst="rect">
                <a:avLst/>
              </a:prstGeom>
              <a:noFill/>
              <a:ln w="9525">
                <a:noFill/>
                <a:miter lim="800000"/>
                <a:headEnd/>
                <a:tailEnd/>
              </a:ln>
            </p:spPr>
          </p:pic>
          <p:sp>
            <p:nvSpPr>
              <p:cNvPr id="15287" name="Freeform 186"/>
              <p:cNvSpPr>
                <a:spLocks noChangeArrowheads="1"/>
              </p:cNvSpPr>
              <p:nvPr/>
            </p:nvSpPr>
            <p:spPr bwMode="auto">
              <a:xfrm>
                <a:off x="12394" y="1363"/>
                <a:ext cx="219" cy="315"/>
              </a:xfrm>
              <a:custGeom>
                <a:avLst/>
                <a:gdLst>
                  <a:gd name="T0" fmla="*/ 84 w 220"/>
                  <a:gd name="T1" fmla="*/ 0 h 316"/>
                  <a:gd name="T2" fmla="*/ 101 w 220"/>
                  <a:gd name="T3" fmla="*/ 1 h 316"/>
                  <a:gd name="T4" fmla="*/ 111 w 220"/>
                  <a:gd name="T5" fmla="*/ 9 h 316"/>
                  <a:gd name="T6" fmla="*/ 123 w 220"/>
                  <a:gd name="T7" fmla="*/ 22 h 316"/>
                  <a:gd name="T8" fmla="*/ 132 w 220"/>
                  <a:gd name="T9" fmla="*/ 44 h 316"/>
                  <a:gd name="T10" fmla="*/ 123 w 220"/>
                  <a:gd name="T11" fmla="*/ 57 h 316"/>
                  <a:gd name="T12" fmla="*/ 110 w 220"/>
                  <a:gd name="T13" fmla="*/ 64 h 316"/>
                  <a:gd name="T14" fmla="*/ 110 w 220"/>
                  <a:gd name="T15" fmla="*/ 69 h 316"/>
                  <a:gd name="T16" fmla="*/ 128 w 220"/>
                  <a:gd name="T17" fmla="*/ 85 h 316"/>
                  <a:gd name="T18" fmla="*/ 153 w 220"/>
                  <a:gd name="T19" fmla="*/ 97 h 316"/>
                  <a:gd name="T20" fmla="*/ 181 w 220"/>
                  <a:gd name="T21" fmla="*/ 112 h 316"/>
                  <a:gd name="T22" fmla="*/ 204 w 220"/>
                  <a:gd name="T23" fmla="*/ 128 h 316"/>
                  <a:gd name="T24" fmla="*/ 216 w 220"/>
                  <a:gd name="T25" fmla="*/ 145 h 316"/>
                  <a:gd name="T26" fmla="*/ 212 w 220"/>
                  <a:gd name="T27" fmla="*/ 150 h 316"/>
                  <a:gd name="T28" fmla="*/ 198 w 220"/>
                  <a:gd name="T29" fmla="*/ 146 h 316"/>
                  <a:gd name="T30" fmla="*/ 179 w 220"/>
                  <a:gd name="T31" fmla="*/ 136 h 316"/>
                  <a:gd name="T32" fmla="*/ 158 w 220"/>
                  <a:gd name="T33" fmla="*/ 121 h 316"/>
                  <a:gd name="T34" fmla="*/ 132 w 220"/>
                  <a:gd name="T35" fmla="*/ 108 h 316"/>
                  <a:gd name="T36" fmla="*/ 125 w 220"/>
                  <a:gd name="T37" fmla="*/ 130 h 316"/>
                  <a:gd name="T38" fmla="*/ 132 w 220"/>
                  <a:gd name="T39" fmla="*/ 159 h 316"/>
                  <a:gd name="T40" fmla="*/ 136 w 220"/>
                  <a:gd name="T41" fmla="*/ 192 h 316"/>
                  <a:gd name="T42" fmla="*/ 144 w 220"/>
                  <a:gd name="T43" fmla="*/ 218 h 316"/>
                  <a:gd name="T44" fmla="*/ 147 w 220"/>
                  <a:gd name="T45" fmla="*/ 246 h 316"/>
                  <a:gd name="T46" fmla="*/ 144 w 220"/>
                  <a:gd name="T47" fmla="*/ 273 h 316"/>
                  <a:gd name="T48" fmla="*/ 148 w 220"/>
                  <a:gd name="T49" fmla="*/ 285 h 316"/>
                  <a:gd name="T50" fmla="*/ 163 w 220"/>
                  <a:gd name="T51" fmla="*/ 294 h 316"/>
                  <a:gd name="T52" fmla="*/ 181 w 220"/>
                  <a:gd name="T53" fmla="*/ 303 h 316"/>
                  <a:gd name="T54" fmla="*/ 196 w 220"/>
                  <a:gd name="T55" fmla="*/ 310 h 316"/>
                  <a:gd name="T56" fmla="*/ 118 w 220"/>
                  <a:gd name="T57" fmla="*/ 297 h 316"/>
                  <a:gd name="T58" fmla="*/ 110 w 220"/>
                  <a:gd name="T59" fmla="*/ 241 h 316"/>
                  <a:gd name="T60" fmla="*/ 105 w 220"/>
                  <a:gd name="T61" fmla="*/ 190 h 316"/>
                  <a:gd name="T62" fmla="*/ 95 w 220"/>
                  <a:gd name="T63" fmla="*/ 247 h 316"/>
                  <a:gd name="T64" fmla="*/ 91 w 220"/>
                  <a:gd name="T65" fmla="*/ 290 h 316"/>
                  <a:gd name="T66" fmla="*/ 82 w 220"/>
                  <a:gd name="T67" fmla="*/ 287 h 316"/>
                  <a:gd name="T68" fmla="*/ 58 w 220"/>
                  <a:gd name="T69" fmla="*/ 279 h 316"/>
                  <a:gd name="T70" fmla="*/ 35 w 220"/>
                  <a:gd name="T71" fmla="*/ 269 h 316"/>
                  <a:gd name="T72" fmla="*/ 24 w 220"/>
                  <a:gd name="T73" fmla="*/ 263 h 316"/>
                  <a:gd name="T74" fmla="*/ 30 w 220"/>
                  <a:gd name="T75" fmla="*/ 261 h 316"/>
                  <a:gd name="T76" fmla="*/ 40 w 220"/>
                  <a:gd name="T77" fmla="*/ 261 h 316"/>
                  <a:gd name="T78" fmla="*/ 51 w 220"/>
                  <a:gd name="T79" fmla="*/ 261 h 316"/>
                  <a:gd name="T80" fmla="*/ 58 w 220"/>
                  <a:gd name="T81" fmla="*/ 263 h 316"/>
                  <a:gd name="T82" fmla="*/ 73 w 220"/>
                  <a:gd name="T83" fmla="*/ 174 h 316"/>
                  <a:gd name="T84" fmla="*/ 75 w 220"/>
                  <a:gd name="T85" fmla="*/ 94 h 316"/>
                  <a:gd name="T86" fmla="*/ 68 w 220"/>
                  <a:gd name="T87" fmla="*/ 100 h 316"/>
                  <a:gd name="T88" fmla="*/ 57 w 220"/>
                  <a:gd name="T89" fmla="*/ 108 h 316"/>
                  <a:gd name="T90" fmla="*/ 40 w 220"/>
                  <a:gd name="T91" fmla="*/ 115 h 316"/>
                  <a:gd name="T92" fmla="*/ 26 w 220"/>
                  <a:gd name="T93" fmla="*/ 118 h 316"/>
                  <a:gd name="T94" fmla="*/ 16 w 220"/>
                  <a:gd name="T95" fmla="*/ 118 h 316"/>
                  <a:gd name="T96" fmla="*/ 8 w 220"/>
                  <a:gd name="T97" fmla="*/ 117 h 316"/>
                  <a:gd name="T98" fmla="*/ 0 w 220"/>
                  <a:gd name="T99" fmla="*/ 113 h 316"/>
                  <a:gd name="T100" fmla="*/ 8 w 220"/>
                  <a:gd name="T101" fmla="*/ 100 h 316"/>
                  <a:gd name="T102" fmla="*/ 33 w 220"/>
                  <a:gd name="T103" fmla="*/ 86 h 316"/>
                  <a:gd name="T104" fmla="*/ 61 w 220"/>
                  <a:gd name="T105" fmla="*/ 76 h 316"/>
                  <a:gd name="T106" fmla="*/ 77 w 220"/>
                  <a:gd name="T107" fmla="*/ 65 h 316"/>
                  <a:gd name="T108" fmla="*/ 68 w 220"/>
                  <a:gd name="T109" fmla="*/ 53 h 316"/>
                  <a:gd name="T110" fmla="*/ 58 w 220"/>
                  <a:gd name="T111" fmla="*/ 42 h 316"/>
                  <a:gd name="T112" fmla="*/ 51 w 220"/>
                  <a:gd name="T113" fmla="*/ 35 h 316"/>
                  <a:gd name="T114" fmla="*/ 49 w 220"/>
                  <a:gd name="T115" fmla="*/ 27 h 316"/>
                  <a:gd name="T116" fmla="*/ 51 w 220"/>
                  <a:gd name="T117" fmla="*/ 18 h 316"/>
                  <a:gd name="T118" fmla="*/ 57 w 220"/>
                  <a:gd name="T119" fmla="*/ 12 h 316"/>
                  <a:gd name="T120" fmla="*/ 63 w 220"/>
                  <a:gd name="T121" fmla="*/ 5 h 316"/>
                  <a:gd name="T122" fmla="*/ 70 w 220"/>
                  <a:gd name="T123" fmla="*/ 3 h 31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0"/>
                  <a:gd name="T187" fmla="*/ 0 h 316"/>
                  <a:gd name="T188" fmla="*/ 220 w 220"/>
                  <a:gd name="T189" fmla="*/ 316 h 31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0" h="316">
                    <a:moveTo>
                      <a:pt x="75" y="1"/>
                    </a:moveTo>
                    <a:lnTo>
                      <a:pt x="84" y="0"/>
                    </a:lnTo>
                    <a:lnTo>
                      <a:pt x="91" y="0"/>
                    </a:lnTo>
                    <a:lnTo>
                      <a:pt x="101" y="1"/>
                    </a:lnTo>
                    <a:lnTo>
                      <a:pt x="108" y="4"/>
                    </a:lnTo>
                    <a:lnTo>
                      <a:pt x="114" y="9"/>
                    </a:lnTo>
                    <a:lnTo>
                      <a:pt x="119" y="14"/>
                    </a:lnTo>
                    <a:lnTo>
                      <a:pt x="126" y="22"/>
                    </a:lnTo>
                    <a:lnTo>
                      <a:pt x="131" y="29"/>
                    </a:lnTo>
                    <a:lnTo>
                      <a:pt x="135" y="44"/>
                    </a:lnTo>
                    <a:lnTo>
                      <a:pt x="133" y="53"/>
                    </a:lnTo>
                    <a:lnTo>
                      <a:pt x="126" y="57"/>
                    </a:lnTo>
                    <a:lnTo>
                      <a:pt x="119" y="60"/>
                    </a:lnTo>
                    <a:lnTo>
                      <a:pt x="112" y="64"/>
                    </a:lnTo>
                    <a:lnTo>
                      <a:pt x="108" y="66"/>
                    </a:lnTo>
                    <a:lnTo>
                      <a:pt x="110" y="69"/>
                    </a:lnTo>
                    <a:lnTo>
                      <a:pt x="119" y="77"/>
                    </a:lnTo>
                    <a:lnTo>
                      <a:pt x="131" y="85"/>
                    </a:lnTo>
                    <a:lnTo>
                      <a:pt x="145" y="91"/>
                    </a:lnTo>
                    <a:lnTo>
                      <a:pt x="156" y="97"/>
                    </a:lnTo>
                    <a:lnTo>
                      <a:pt x="170" y="104"/>
                    </a:lnTo>
                    <a:lnTo>
                      <a:pt x="184" y="112"/>
                    </a:lnTo>
                    <a:lnTo>
                      <a:pt x="199" y="118"/>
                    </a:lnTo>
                    <a:lnTo>
                      <a:pt x="207" y="128"/>
                    </a:lnTo>
                    <a:lnTo>
                      <a:pt x="217" y="137"/>
                    </a:lnTo>
                    <a:lnTo>
                      <a:pt x="219" y="145"/>
                    </a:lnTo>
                    <a:lnTo>
                      <a:pt x="219" y="149"/>
                    </a:lnTo>
                    <a:lnTo>
                      <a:pt x="215" y="150"/>
                    </a:lnTo>
                    <a:lnTo>
                      <a:pt x="205" y="149"/>
                    </a:lnTo>
                    <a:lnTo>
                      <a:pt x="201" y="146"/>
                    </a:lnTo>
                    <a:lnTo>
                      <a:pt x="194" y="141"/>
                    </a:lnTo>
                    <a:lnTo>
                      <a:pt x="182" y="136"/>
                    </a:lnTo>
                    <a:lnTo>
                      <a:pt x="172" y="128"/>
                    </a:lnTo>
                    <a:lnTo>
                      <a:pt x="161" y="121"/>
                    </a:lnTo>
                    <a:lnTo>
                      <a:pt x="147" y="114"/>
                    </a:lnTo>
                    <a:lnTo>
                      <a:pt x="135" y="108"/>
                    </a:lnTo>
                    <a:lnTo>
                      <a:pt x="124" y="105"/>
                    </a:lnTo>
                    <a:lnTo>
                      <a:pt x="128" y="130"/>
                    </a:lnTo>
                    <a:lnTo>
                      <a:pt x="131" y="146"/>
                    </a:lnTo>
                    <a:lnTo>
                      <a:pt x="135" y="162"/>
                    </a:lnTo>
                    <a:lnTo>
                      <a:pt x="138" y="181"/>
                    </a:lnTo>
                    <a:lnTo>
                      <a:pt x="139" y="195"/>
                    </a:lnTo>
                    <a:lnTo>
                      <a:pt x="145" y="208"/>
                    </a:lnTo>
                    <a:lnTo>
                      <a:pt x="147" y="221"/>
                    </a:lnTo>
                    <a:lnTo>
                      <a:pt x="150" y="233"/>
                    </a:lnTo>
                    <a:lnTo>
                      <a:pt x="150" y="249"/>
                    </a:lnTo>
                    <a:lnTo>
                      <a:pt x="147" y="264"/>
                    </a:lnTo>
                    <a:lnTo>
                      <a:pt x="147" y="276"/>
                    </a:lnTo>
                    <a:lnTo>
                      <a:pt x="150" y="284"/>
                    </a:lnTo>
                    <a:lnTo>
                      <a:pt x="151" y="288"/>
                    </a:lnTo>
                    <a:lnTo>
                      <a:pt x="156" y="291"/>
                    </a:lnTo>
                    <a:lnTo>
                      <a:pt x="166" y="297"/>
                    </a:lnTo>
                    <a:lnTo>
                      <a:pt x="176" y="300"/>
                    </a:lnTo>
                    <a:lnTo>
                      <a:pt x="184" y="306"/>
                    </a:lnTo>
                    <a:lnTo>
                      <a:pt x="194" y="309"/>
                    </a:lnTo>
                    <a:lnTo>
                      <a:pt x="199" y="313"/>
                    </a:lnTo>
                    <a:lnTo>
                      <a:pt x="203" y="315"/>
                    </a:lnTo>
                    <a:lnTo>
                      <a:pt x="121" y="300"/>
                    </a:lnTo>
                    <a:lnTo>
                      <a:pt x="114" y="275"/>
                    </a:lnTo>
                    <a:lnTo>
                      <a:pt x="112" y="244"/>
                    </a:lnTo>
                    <a:lnTo>
                      <a:pt x="110" y="214"/>
                    </a:lnTo>
                    <a:lnTo>
                      <a:pt x="105" y="193"/>
                    </a:lnTo>
                    <a:lnTo>
                      <a:pt x="98" y="220"/>
                    </a:lnTo>
                    <a:lnTo>
                      <a:pt x="95" y="250"/>
                    </a:lnTo>
                    <a:lnTo>
                      <a:pt x="94" y="276"/>
                    </a:lnTo>
                    <a:lnTo>
                      <a:pt x="91" y="293"/>
                    </a:lnTo>
                    <a:lnTo>
                      <a:pt x="89" y="293"/>
                    </a:lnTo>
                    <a:lnTo>
                      <a:pt x="82" y="290"/>
                    </a:lnTo>
                    <a:lnTo>
                      <a:pt x="70" y="288"/>
                    </a:lnTo>
                    <a:lnTo>
                      <a:pt x="58" y="282"/>
                    </a:lnTo>
                    <a:lnTo>
                      <a:pt x="46" y="276"/>
                    </a:lnTo>
                    <a:lnTo>
                      <a:pt x="35" y="272"/>
                    </a:lnTo>
                    <a:lnTo>
                      <a:pt x="28" y="268"/>
                    </a:lnTo>
                    <a:lnTo>
                      <a:pt x="24" y="266"/>
                    </a:lnTo>
                    <a:lnTo>
                      <a:pt x="26" y="266"/>
                    </a:lnTo>
                    <a:lnTo>
                      <a:pt x="30" y="264"/>
                    </a:lnTo>
                    <a:lnTo>
                      <a:pt x="35" y="264"/>
                    </a:lnTo>
                    <a:lnTo>
                      <a:pt x="40" y="264"/>
                    </a:lnTo>
                    <a:lnTo>
                      <a:pt x="46" y="264"/>
                    </a:lnTo>
                    <a:lnTo>
                      <a:pt x="51" y="264"/>
                    </a:lnTo>
                    <a:lnTo>
                      <a:pt x="54" y="264"/>
                    </a:lnTo>
                    <a:lnTo>
                      <a:pt x="58" y="266"/>
                    </a:lnTo>
                    <a:lnTo>
                      <a:pt x="58" y="227"/>
                    </a:lnTo>
                    <a:lnTo>
                      <a:pt x="73" y="177"/>
                    </a:lnTo>
                    <a:lnTo>
                      <a:pt x="77" y="93"/>
                    </a:lnTo>
                    <a:lnTo>
                      <a:pt x="75" y="94"/>
                    </a:lnTo>
                    <a:lnTo>
                      <a:pt x="73" y="96"/>
                    </a:lnTo>
                    <a:lnTo>
                      <a:pt x="68" y="100"/>
                    </a:lnTo>
                    <a:lnTo>
                      <a:pt x="63" y="105"/>
                    </a:lnTo>
                    <a:lnTo>
                      <a:pt x="57" y="108"/>
                    </a:lnTo>
                    <a:lnTo>
                      <a:pt x="49" y="113"/>
                    </a:lnTo>
                    <a:lnTo>
                      <a:pt x="40" y="115"/>
                    </a:lnTo>
                    <a:lnTo>
                      <a:pt x="30" y="117"/>
                    </a:lnTo>
                    <a:lnTo>
                      <a:pt x="26" y="118"/>
                    </a:lnTo>
                    <a:lnTo>
                      <a:pt x="21" y="118"/>
                    </a:lnTo>
                    <a:lnTo>
                      <a:pt x="16" y="118"/>
                    </a:lnTo>
                    <a:lnTo>
                      <a:pt x="12" y="117"/>
                    </a:lnTo>
                    <a:lnTo>
                      <a:pt x="8" y="117"/>
                    </a:lnTo>
                    <a:lnTo>
                      <a:pt x="3" y="115"/>
                    </a:lnTo>
                    <a:lnTo>
                      <a:pt x="0" y="113"/>
                    </a:lnTo>
                    <a:lnTo>
                      <a:pt x="0" y="108"/>
                    </a:lnTo>
                    <a:lnTo>
                      <a:pt x="8" y="100"/>
                    </a:lnTo>
                    <a:lnTo>
                      <a:pt x="20" y="94"/>
                    </a:lnTo>
                    <a:lnTo>
                      <a:pt x="33" y="86"/>
                    </a:lnTo>
                    <a:lnTo>
                      <a:pt x="49" y="82"/>
                    </a:lnTo>
                    <a:lnTo>
                      <a:pt x="61" y="76"/>
                    </a:lnTo>
                    <a:lnTo>
                      <a:pt x="73" y="69"/>
                    </a:lnTo>
                    <a:lnTo>
                      <a:pt x="77" y="65"/>
                    </a:lnTo>
                    <a:lnTo>
                      <a:pt x="75" y="59"/>
                    </a:lnTo>
                    <a:lnTo>
                      <a:pt x="68" y="53"/>
                    </a:lnTo>
                    <a:lnTo>
                      <a:pt x="63" y="46"/>
                    </a:lnTo>
                    <a:lnTo>
                      <a:pt x="58" y="42"/>
                    </a:lnTo>
                    <a:lnTo>
                      <a:pt x="54" y="37"/>
                    </a:lnTo>
                    <a:lnTo>
                      <a:pt x="51" y="35"/>
                    </a:lnTo>
                    <a:lnTo>
                      <a:pt x="49" y="32"/>
                    </a:lnTo>
                    <a:lnTo>
                      <a:pt x="49" y="27"/>
                    </a:lnTo>
                    <a:lnTo>
                      <a:pt x="49" y="21"/>
                    </a:lnTo>
                    <a:lnTo>
                      <a:pt x="51" y="18"/>
                    </a:lnTo>
                    <a:lnTo>
                      <a:pt x="54" y="14"/>
                    </a:lnTo>
                    <a:lnTo>
                      <a:pt x="57" y="12"/>
                    </a:lnTo>
                    <a:lnTo>
                      <a:pt x="58" y="9"/>
                    </a:lnTo>
                    <a:lnTo>
                      <a:pt x="63" y="5"/>
                    </a:lnTo>
                    <a:lnTo>
                      <a:pt x="65" y="4"/>
                    </a:lnTo>
                    <a:lnTo>
                      <a:pt x="70" y="3"/>
                    </a:lnTo>
                    <a:lnTo>
                      <a:pt x="75" y="1"/>
                    </a:lnTo>
                  </a:path>
                </a:pathLst>
              </a:custGeom>
              <a:solidFill>
                <a:srgbClr val="000000"/>
              </a:solidFill>
              <a:ln w="9525">
                <a:noFill/>
                <a:round/>
                <a:headEnd/>
                <a:tailEnd/>
              </a:ln>
            </p:spPr>
            <p:txBody>
              <a:bodyPr wrap="none" anchor="ctr"/>
              <a:lstStyle/>
              <a:p>
                <a:endParaRPr lang="en-US"/>
              </a:p>
            </p:txBody>
          </p:sp>
          <p:sp>
            <p:nvSpPr>
              <p:cNvPr id="15288" name="Freeform 187"/>
              <p:cNvSpPr>
                <a:spLocks noChangeArrowheads="1"/>
              </p:cNvSpPr>
              <p:nvPr/>
            </p:nvSpPr>
            <p:spPr bwMode="auto">
              <a:xfrm>
                <a:off x="12467" y="1440"/>
                <a:ext cx="55" cy="126"/>
              </a:xfrm>
              <a:custGeom>
                <a:avLst/>
                <a:gdLst>
                  <a:gd name="T0" fmla="*/ 4 w 56"/>
                  <a:gd name="T1" fmla="*/ 123 h 127"/>
                  <a:gd name="T2" fmla="*/ 6 w 56"/>
                  <a:gd name="T3" fmla="*/ 120 h 127"/>
                  <a:gd name="T4" fmla="*/ 11 w 56"/>
                  <a:gd name="T5" fmla="*/ 116 h 127"/>
                  <a:gd name="T6" fmla="*/ 21 w 56"/>
                  <a:gd name="T7" fmla="*/ 109 h 127"/>
                  <a:gd name="T8" fmla="*/ 28 w 56"/>
                  <a:gd name="T9" fmla="*/ 100 h 127"/>
                  <a:gd name="T10" fmla="*/ 36 w 56"/>
                  <a:gd name="T11" fmla="*/ 91 h 127"/>
                  <a:gd name="T12" fmla="*/ 43 w 56"/>
                  <a:gd name="T13" fmla="*/ 78 h 127"/>
                  <a:gd name="T14" fmla="*/ 50 w 56"/>
                  <a:gd name="T15" fmla="*/ 68 h 127"/>
                  <a:gd name="T16" fmla="*/ 52 w 56"/>
                  <a:gd name="T17" fmla="*/ 59 h 127"/>
                  <a:gd name="T18" fmla="*/ 50 w 56"/>
                  <a:gd name="T19" fmla="*/ 49 h 127"/>
                  <a:gd name="T20" fmla="*/ 43 w 56"/>
                  <a:gd name="T21" fmla="*/ 38 h 127"/>
                  <a:gd name="T22" fmla="*/ 36 w 56"/>
                  <a:gd name="T23" fmla="*/ 29 h 127"/>
                  <a:gd name="T24" fmla="*/ 29 w 56"/>
                  <a:gd name="T25" fmla="*/ 19 h 127"/>
                  <a:gd name="T26" fmla="*/ 22 w 56"/>
                  <a:gd name="T27" fmla="*/ 11 h 127"/>
                  <a:gd name="T28" fmla="*/ 16 w 56"/>
                  <a:gd name="T29" fmla="*/ 5 h 127"/>
                  <a:gd name="T30" fmla="*/ 11 w 56"/>
                  <a:gd name="T31" fmla="*/ 1 h 127"/>
                  <a:gd name="T32" fmla="*/ 9 w 56"/>
                  <a:gd name="T33" fmla="*/ 0 h 127"/>
                  <a:gd name="T34" fmla="*/ 6 w 56"/>
                  <a:gd name="T35" fmla="*/ 0 h 127"/>
                  <a:gd name="T36" fmla="*/ 6 w 56"/>
                  <a:gd name="T37" fmla="*/ 1 h 127"/>
                  <a:gd name="T38" fmla="*/ 13 w 56"/>
                  <a:gd name="T39" fmla="*/ 5 h 127"/>
                  <a:gd name="T40" fmla="*/ 18 w 56"/>
                  <a:gd name="T41" fmla="*/ 11 h 127"/>
                  <a:gd name="T42" fmla="*/ 28 w 56"/>
                  <a:gd name="T43" fmla="*/ 19 h 127"/>
                  <a:gd name="T44" fmla="*/ 32 w 56"/>
                  <a:gd name="T45" fmla="*/ 28 h 127"/>
                  <a:gd name="T46" fmla="*/ 38 w 56"/>
                  <a:gd name="T47" fmla="*/ 37 h 127"/>
                  <a:gd name="T48" fmla="*/ 43 w 56"/>
                  <a:gd name="T49" fmla="*/ 47 h 127"/>
                  <a:gd name="T50" fmla="*/ 45 w 56"/>
                  <a:gd name="T51" fmla="*/ 56 h 127"/>
                  <a:gd name="T52" fmla="*/ 43 w 56"/>
                  <a:gd name="T53" fmla="*/ 66 h 127"/>
                  <a:gd name="T54" fmla="*/ 38 w 56"/>
                  <a:gd name="T55" fmla="*/ 77 h 127"/>
                  <a:gd name="T56" fmla="*/ 29 w 56"/>
                  <a:gd name="T57" fmla="*/ 88 h 127"/>
                  <a:gd name="T58" fmla="*/ 22 w 56"/>
                  <a:gd name="T59" fmla="*/ 97 h 127"/>
                  <a:gd name="T60" fmla="*/ 13 w 56"/>
                  <a:gd name="T61" fmla="*/ 106 h 127"/>
                  <a:gd name="T62" fmla="*/ 6 w 56"/>
                  <a:gd name="T63" fmla="*/ 113 h 127"/>
                  <a:gd name="T64" fmla="*/ 2 w 56"/>
                  <a:gd name="T65" fmla="*/ 118 h 127"/>
                  <a:gd name="T66" fmla="*/ 0 w 56"/>
                  <a:gd name="T67" fmla="*/ 120 h 127"/>
                  <a:gd name="T68" fmla="*/ 4 w 56"/>
                  <a:gd name="T69" fmla="*/ 123 h 12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56"/>
                  <a:gd name="T106" fmla="*/ 0 h 127"/>
                  <a:gd name="T107" fmla="*/ 56 w 56"/>
                  <a:gd name="T108" fmla="*/ 127 h 127"/>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56" h="127">
                    <a:moveTo>
                      <a:pt x="4" y="126"/>
                    </a:moveTo>
                    <a:lnTo>
                      <a:pt x="6" y="123"/>
                    </a:lnTo>
                    <a:lnTo>
                      <a:pt x="11" y="119"/>
                    </a:lnTo>
                    <a:lnTo>
                      <a:pt x="21" y="112"/>
                    </a:lnTo>
                    <a:lnTo>
                      <a:pt x="29" y="103"/>
                    </a:lnTo>
                    <a:lnTo>
                      <a:pt x="39" y="94"/>
                    </a:lnTo>
                    <a:lnTo>
                      <a:pt x="46" y="81"/>
                    </a:lnTo>
                    <a:lnTo>
                      <a:pt x="53" y="71"/>
                    </a:lnTo>
                    <a:lnTo>
                      <a:pt x="55" y="59"/>
                    </a:lnTo>
                    <a:lnTo>
                      <a:pt x="53" y="49"/>
                    </a:lnTo>
                    <a:lnTo>
                      <a:pt x="46" y="38"/>
                    </a:lnTo>
                    <a:lnTo>
                      <a:pt x="39" y="29"/>
                    </a:lnTo>
                    <a:lnTo>
                      <a:pt x="32" y="19"/>
                    </a:lnTo>
                    <a:lnTo>
                      <a:pt x="22" y="11"/>
                    </a:lnTo>
                    <a:lnTo>
                      <a:pt x="16" y="5"/>
                    </a:lnTo>
                    <a:lnTo>
                      <a:pt x="11" y="1"/>
                    </a:lnTo>
                    <a:lnTo>
                      <a:pt x="9" y="0"/>
                    </a:lnTo>
                    <a:lnTo>
                      <a:pt x="6" y="0"/>
                    </a:lnTo>
                    <a:lnTo>
                      <a:pt x="6" y="1"/>
                    </a:lnTo>
                    <a:lnTo>
                      <a:pt x="13" y="5"/>
                    </a:lnTo>
                    <a:lnTo>
                      <a:pt x="18" y="11"/>
                    </a:lnTo>
                    <a:lnTo>
                      <a:pt x="28" y="19"/>
                    </a:lnTo>
                    <a:lnTo>
                      <a:pt x="35" y="28"/>
                    </a:lnTo>
                    <a:lnTo>
                      <a:pt x="41" y="37"/>
                    </a:lnTo>
                    <a:lnTo>
                      <a:pt x="46" y="47"/>
                    </a:lnTo>
                    <a:lnTo>
                      <a:pt x="48" y="56"/>
                    </a:lnTo>
                    <a:lnTo>
                      <a:pt x="46" y="69"/>
                    </a:lnTo>
                    <a:lnTo>
                      <a:pt x="41" y="80"/>
                    </a:lnTo>
                    <a:lnTo>
                      <a:pt x="32" y="91"/>
                    </a:lnTo>
                    <a:lnTo>
                      <a:pt x="22" y="100"/>
                    </a:lnTo>
                    <a:lnTo>
                      <a:pt x="13" y="109"/>
                    </a:lnTo>
                    <a:lnTo>
                      <a:pt x="6" y="116"/>
                    </a:lnTo>
                    <a:lnTo>
                      <a:pt x="2" y="121"/>
                    </a:lnTo>
                    <a:lnTo>
                      <a:pt x="0" y="123"/>
                    </a:lnTo>
                    <a:lnTo>
                      <a:pt x="4" y="126"/>
                    </a:lnTo>
                  </a:path>
                </a:pathLst>
              </a:custGeom>
              <a:solidFill>
                <a:srgbClr val="823838"/>
              </a:solidFill>
              <a:ln w="9525">
                <a:noFill/>
                <a:round/>
                <a:headEnd/>
                <a:tailEnd/>
              </a:ln>
            </p:spPr>
            <p:txBody>
              <a:bodyPr wrap="none" anchor="ctr"/>
              <a:lstStyle/>
              <a:p>
                <a:endParaRPr lang="en-US"/>
              </a:p>
            </p:txBody>
          </p:sp>
          <p:sp>
            <p:nvSpPr>
              <p:cNvPr id="15289" name="Freeform 188"/>
              <p:cNvSpPr>
                <a:spLocks noChangeArrowheads="1"/>
              </p:cNvSpPr>
              <p:nvPr/>
            </p:nvSpPr>
            <p:spPr bwMode="auto">
              <a:xfrm>
                <a:off x="12467" y="1444"/>
                <a:ext cx="41" cy="112"/>
              </a:xfrm>
              <a:custGeom>
                <a:avLst/>
                <a:gdLst>
                  <a:gd name="T0" fmla="*/ 0 w 42"/>
                  <a:gd name="T1" fmla="*/ 109 h 113"/>
                  <a:gd name="T2" fmla="*/ 0 w 42"/>
                  <a:gd name="T3" fmla="*/ 106 h 113"/>
                  <a:gd name="T4" fmla="*/ 4 w 42"/>
                  <a:gd name="T5" fmla="*/ 103 h 113"/>
                  <a:gd name="T6" fmla="*/ 13 w 42"/>
                  <a:gd name="T7" fmla="*/ 97 h 113"/>
                  <a:gd name="T8" fmla="*/ 21 w 42"/>
                  <a:gd name="T9" fmla="*/ 88 h 113"/>
                  <a:gd name="T10" fmla="*/ 26 w 42"/>
                  <a:gd name="T11" fmla="*/ 79 h 113"/>
                  <a:gd name="T12" fmla="*/ 34 w 42"/>
                  <a:gd name="T13" fmla="*/ 69 h 113"/>
                  <a:gd name="T14" fmla="*/ 38 w 42"/>
                  <a:gd name="T15" fmla="*/ 57 h 113"/>
                  <a:gd name="T16" fmla="*/ 38 w 42"/>
                  <a:gd name="T17" fmla="*/ 50 h 113"/>
                  <a:gd name="T18" fmla="*/ 38 w 42"/>
                  <a:gd name="T19" fmla="*/ 42 h 113"/>
                  <a:gd name="T20" fmla="*/ 34 w 42"/>
                  <a:gd name="T21" fmla="*/ 33 h 113"/>
                  <a:gd name="T22" fmla="*/ 26 w 42"/>
                  <a:gd name="T23" fmla="*/ 24 h 113"/>
                  <a:gd name="T24" fmla="*/ 21 w 42"/>
                  <a:gd name="T25" fmla="*/ 16 h 113"/>
                  <a:gd name="T26" fmla="*/ 16 w 42"/>
                  <a:gd name="T27" fmla="*/ 9 h 113"/>
                  <a:gd name="T28" fmla="*/ 9 w 42"/>
                  <a:gd name="T29" fmla="*/ 4 h 113"/>
                  <a:gd name="T30" fmla="*/ 4 w 42"/>
                  <a:gd name="T31" fmla="*/ 1 h 113"/>
                  <a:gd name="T32" fmla="*/ 2 w 42"/>
                  <a:gd name="T33" fmla="*/ 0 h 113"/>
                  <a:gd name="T34" fmla="*/ 0 w 42"/>
                  <a:gd name="T35" fmla="*/ 0 h 113"/>
                  <a:gd name="T36" fmla="*/ 2 w 42"/>
                  <a:gd name="T37" fmla="*/ 1 h 113"/>
                  <a:gd name="T38" fmla="*/ 4 w 42"/>
                  <a:gd name="T39" fmla="*/ 4 h 113"/>
                  <a:gd name="T40" fmla="*/ 11 w 42"/>
                  <a:gd name="T41" fmla="*/ 9 h 113"/>
                  <a:gd name="T42" fmla="*/ 16 w 42"/>
                  <a:gd name="T43" fmla="*/ 16 h 113"/>
                  <a:gd name="T44" fmla="*/ 21 w 42"/>
                  <a:gd name="T45" fmla="*/ 24 h 113"/>
                  <a:gd name="T46" fmla="*/ 26 w 42"/>
                  <a:gd name="T47" fmla="*/ 32 h 113"/>
                  <a:gd name="T48" fmla="*/ 32 w 42"/>
                  <a:gd name="T49" fmla="*/ 41 h 113"/>
                  <a:gd name="T50" fmla="*/ 34 w 42"/>
                  <a:gd name="T51" fmla="*/ 49 h 113"/>
                  <a:gd name="T52" fmla="*/ 32 w 42"/>
                  <a:gd name="T53" fmla="*/ 56 h 113"/>
                  <a:gd name="T54" fmla="*/ 29 w 42"/>
                  <a:gd name="T55" fmla="*/ 65 h 113"/>
                  <a:gd name="T56" fmla="*/ 22 w 42"/>
                  <a:gd name="T57" fmla="*/ 74 h 113"/>
                  <a:gd name="T58" fmla="*/ 18 w 42"/>
                  <a:gd name="T59" fmla="*/ 84 h 113"/>
                  <a:gd name="T60" fmla="*/ 11 w 42"/>
                  <a:gd name="T61" fmla="*/ 93 h 113"/>
                  <a:gd name="T62" fmla="*/ 4 w 42"/>
                  <a:gd name="T63" fmla="*/ 97 h 113"/>
                  <a:gd name="T64" fmla="*/ 2 w 42"/>
                  <a:gd name="T65" fmla="*/ 102 h 113"/>
                  <a:gd name="T66" fmla="*/ 0 w 42"/>
                  <a:gd name="T67" fmla="*/ 103 h 113"/>
                  <a:gd name="T68" fmla="*/ 0 w 42"/>
                  <a:gd name="T69" fmla="*/ 109 h 1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2"/>
                  <a:gd name="T106" fmla="*/ 0 h 113"/>
                  <a:gd name="T107" fmla="*/ 42 w 42"/>
                  <a:gd name="T108" fmla="*/ 113 h 11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2" h="113">
                    <a:moveTo>
                      <a:pt x="0" y="112"/>
                    </a:moveTo>
                    <a:lnTo>
                      <a:pt x="0" y="109"/>
                    </a:lnTo>
                    <a:lnTo>
                      <a:pt x="4" y="106"/>
                    </a:lnTo>
                    <a:lnTo>
                      <a:pt x="13" y="100"/>
                    </a:lnTo>
                    <a:lnTo>
                      <a:pt x="21" y="91"/>
                    </a:lnTo>
                    <a:lnTo>
                      <a:pt x="29" y="82"/>
                    </a:lnTo>
                    <a:lnTo>
                      <a:pt x="37" y="72"/>
                    </a:lnTo>
                    <a:lnTo>
                      <a:pt x="41" y="60"/>
                    </a:lnTo>
                    <a:lnTo>
                      <a:pt x="41" y="50"/>
                    </a:lnTo>
                    <a:lnTo>
                      <a:pt x="41" y="42"/>
                    </a:lnTo>
                    <a:lnTo>
                      <a:pt x="37" y="33"/>
                    </a:lnTo>
                    <a:lnTo>
                      <a:pt x="29" y="24"/>
                    </a:lnTo>
                    <a:lnTo>
                      <a:pt x="22" y="16"/>
                    </a:lnTo>
                    <a:lnTo>
                      <a:pt x="16" y="9"/>
                    </a:lnTo>
                    <a:lnTo>
                      <a:pt x="9" y="4"/>
                    </a:lnTo>
                    <a:lnTo>
                      <a:pt x="4" y="1"/>
                    </a:lnTo>
                    <a:lnTo>
                      <a:pt x="2" y="0"/>
                    </a:lnTo>
                    <a:lnTo>
                      <a:pt x="0" y="0"/>
                    </a:lnTo>
                    <a:lnTo>
                      <a:pt x="2" y="1"/>
                    </a:lnTo>
                    <a:lnTo>
                      <a:pt x="4" y="4"/>
                    </a:lnTo>
                    <a:lnTo>
                      <a:pt x="11" y="9"/>
                    </a:lnTo>
                    <a:lnTo>
                      <a:pt x="16" y="16"/>
                    </a:lnTo>
                    <a:lnTo>
                      <a:pt x="22" y="24"/>
                    </a:lnTo>
                    <a:lnTo>
                      <a:pt x="29" y="32"/>
                    </a:lnTo>
                    <a:lnTo>
                      <a:pt x="35" y="41"/>
                    </a:lnTo>
                    <a:lnTo>
                      <a:pt x="37" y="49"/>
                    </a:lnTo>
                    <a:lnTo>
                      <a:pt x="35" y="58"/>
                    </a:lnTo>
                    <a:lnTo>
                      <a:pt x="32" y="68"/>
                    </a:lnTo>
                    <a:lnTo>
                      <a:pt x="25" y="77"/>
                    </a:lnTo>
                    <a:lnTo>
                      <a:pt x="18" y="87"/>
                    </a:lnTo>
                    <a:lnTo>
                      <a:pt x="11" y="96"/>
                    </a:lnTo>
                    <a:lnTo>
                      <a:pt x="4" y="100"/>
                    </a:lnTo>
                    <a:lnTo>
                      <a:pt x="2" y="105"/>
                    </a:lnTo>
                    <a:lnTo>
                      <a:pt x="0" y="106"/>
                    </a:lnTo>
                    <a:lnTo>
                      <a:pt x="0" y="112"/>
                    </a:lnTo>
                  </a:path>
                </a:pathLst>
              </a:custGeom>
              <a:solidFill>
                <a:srgbClr val="823838"/>
              </a:solidFill>
              <a:ln w="9525">
                <a:noFill/>
                <a:round/>
                <a:headEnd/>
                <a:tailEnd/>
              </a:ln>
            </p:spPr>
            <p:txBody>
              <a:bodyPr wrap="none" anchor="ctr"/>
              <a:lstStyle/>
              <a:p>
                <a:endParaRPr lang="en-US"/>
              </a:p>
            </p:txBody>
          </p:sp>
          <p:sp>
            <p:nvSpPr>
              <p:cNvPr id="15290" name="Freeform 189"/>
              <p:cNvSpPr>
                <a:spLocks noChangeArrowheads="1"/>
              </p:cNvSpPr>
              <p:nvPr/>
            </p:nvSpPr>
            <p:spPr bwMode="auto">
              <a:xfrm>
                <a:off x="12513" y="1611"/>
                <a:ext cx="26" cy="12"/>
              </a:xfrm>
              <a:custGeom>
                <a:avLst/>
                <a:gdLst>
                  <a:gd name="T0" fmla="*/ 0 w 27"/>
                  <a:gd name="T1" fmla="*/ 2 h 13"/>
                  <a:gd name="T2" fmla="*/ 23 w 27"/>
                  <a:gd name="T3" fmla="*/ 9 h 13"/>
                  <a:gd name="T4" fmla="*/ 23 w 27"/>
                  <a:gd name="T5" fmla="*/ 6 h 13"/>
                  <a:gd name="T6" fmla="*/ 0 w 27"/>
                  <a:gd name="T7" fmla="*/ 0 h 13"/>
                  <a:gd name="T8" fmla="*/ 0 w 27"/>
                  <a:gd name="T9" fmla="*/ 2 h 13"/>
                  <a:gd name="T10" fmla="*/ 0 60000 65536"/>
                  <a:gd name="T11" fmla="*/ 0 60000 65536"/>
                  <a:gd name="T12" fmla="*/ 0 60000 65536"/>
                  <a:gd name="T13" fmla="*/ 0 60000 65536"/>
                  <a:gd name="T14" fmla="*/ 0 60000 65536"/>
                  <a:gd name="T15" fmla="*/ 0 w 27"/>
                  <a:gd name="T16" fmla="*/ 0 h 13"/>
                  <a:gd name="T17" fmla="*/ 27 w 27"/>
                  <a:gd name="T18" fmla="*/ 13 h 13"/>
                </a:gdLst>
                <a:ahLst/>
                <a:cxnLst>
                  <a:cxn ang="T10">
                    <a:pos x="T0" y="T1"/>
                  </a:cxn>
                  <a:cxn ang="T11">
                    <a:pos x="T2" y="T3"/>
                  </a:cxn>
                  <a:cxn ang="T12">
                    <a:pos x="T4" y="T5"/>
                  </a:cxn>
                  <a:cxn ang="T13">
                    <a:pos x="T6" y="T7"/>
                  </a:cxn>
                  <a:cxn ang="T14">
                    <a:pos x="T8" y="T9"/>
                  </a:cxn>
                </a:cxnLst>
                <a:rect l="T15" t="T16" r="T17" b="T18"/>
                <a:pathLst>
                  <a:path w="27" h="13">
                    <a:moveTo>
                      <a:pt x="0" y="2"/>
                    </a:moveTo>
                    <a:lnTo>
                      <a:pt x="26" y="12"/>
                    </a:lnTo>
                    <a:lnTo>
                      <a:pt x="26" y="9"/>
                    </a:lnTo>
                    <a:lnTo>
                      <a:pt x="0" y="0"/>
                    </a:lnTo>
                    <a:lnTo>
                      <a:pt x="0" y="2"/>
                    </a:lnTo>
                  </a:path>
                </a:pathLst>
              </a:custGeom>
              <a:solidFill>
                <a:srgbClr val="823838"/>
              </a:solidFill>
              <a:ln w="9525">
                <a:noFill/>
                <a:round/>
                <a:headEnd/>
                <a:tailEnd/>
              </a:ln>
            </p:spPr>
            <p:txBody>
              <a:bodyPr wrap="none" anchor="ctr"/>
              <a:lstStyle/>
              <a:p>
                <a:endParaRPr lang="en-US"/>
              </a:p>
            </p:txBody>
          </p:sp>
          <p:sp>
            <p:nvSpPr>
              <p:cNvPr id="15291" name="Freeform 190"/>
              <p:cNvSpPr>
                <a:spLocks noChangeArrowheads="1"/>
              </p:cNvSpPr>
              <p:nvPr/>
            </p:nvSpPr>
            <p:spPr bwMode="auto">
              <a:xfrm>
                <a:off x="12513" y="1618"/>
                <a:ext cx="26" cy="11"/>
              </a:xfrm>
              <a:custGeom>
                <a:avLst/>
                <a:gdLst>
                  <a:gd name="T0" fmla="*/ 0 w 27"/>
                  <a:gd name="T1" fmla="*/ 3 h 12"/>
                  <a:gd name="T2" fmla="*/ 23 w 27"/>
                  <a:gd name="T3" fmla="*/ 8 h 12"/>
                  <a:gd name="T4" fmla="*/ 23 w 27"/>
                  <a:gd name="T5" fmla="*/ 6 h 12"/>
                  <a:gd name="T6" fmla="*/ 0 w 27"/>
                  <a:gd name="T7" fmla="*/ 0 h 12"/>
                  <a:gd name="T8" fmla="*/ 0 w 27"/>
                  <a:gd name="T9" fmla="*/ 3 h 12"/>
                  <a:gd name="T10" fmla="*/ 0 60000 65536"/>
                  <a:gd name="T11" fmla="*/ 0 60000 65536"/>
                  <a:gd name="T12" fmla="*/ 0 60000 65536"/>
                  <a:gd name="T13" fmla="*/ 0 60000 65536"/>
                  <a:gd name="T14" fmla="*/ 0 60000 65536"/>
                  <a:gd name="T15" fmla="*/ 0 w 27"/>
                  <a:gd name="T16" fmla="*/ 0 h 12"/>
                  <a:gd name="T17" fmla="*/ 27 w 27"/>
                  <a:gd name="T18" fmla="*/ 12 h 12"/>
                </a:gdLst>
                <a:ahLst/>
                <a:cxnLst>
                  <a:cxn ang="T10">
                    <a:pos x="T0" y="T1"/>
                  </a:cxn>
                  <a:cxn ang="T11">
                    <a:pos x="T2" y="T3"/>
                  </a:cxn>
                  <a:cxn ang="T12">
                    <a:pos x="T4" y="T5"/>
                  </a:cxn>
                  <a:cxn ang="T13">
                    <a:pos x="T6" y="T7"/>
                  </a:cxn>
                  <a:cxn ang="T14">
                    <a:pos x="T8" y="T9"/>
                  </a:cxn>
                </a:cxnLst>
                <a:rect l="T15" t="T16" r="T17" b="T18"/>
                <a:pathLst>
                  <a:path w="27" h="12">
                    <a:moveTo>
                      <a:pt x="0" y="3"/>
                    </a:moveTo>
                    <a:lnTo>
                      <a:pt x="26" y="11"/>
                    </a:lnTo>
                    <a:lnTo>
                      <a:pt x="26" y="8"/>
                    </a:lnTo>
                    <a:lnTo>
                      <a:pt x="0" y="0"/>
                    </a:lnTo>
                    <a:lnTo>
                      <a:pt x="0" y="3"/>
                    </a:lnTo>
                  </a:path>
                </a:pathLst>
              </a:custGeom>
              <a:solidFill>
                <a:srgbClr val="823838"/>
              </a:solidFill>
              <a:ln w="9525">
                <a:noFill/>
                <a:round/>
                <a:headEnd/>
                <a:tailEnd/>
              </a:ln>
            </p:spPr>
            <p:txBody>
              <a:bodyPr wrap="none" anchor="ctr"/>
              <a:lstStyle/>
              <a:p>
                <a:endParaRPr lang="en-US"/>
              </a:p>
            </p:txBody>
          </p:sp>
          <p:sp>
            <p:nvSpPr>
              <p:cNvPr id="15292" name="Freeform 191"/>
              <p:cNvSpPr>
                <a:spLocks noChangeArrowheads="1"/>
              </p:cNvSpPr>
              <p:nvPr/>
            </p:nvSpPr>
            <p:spPr bwMode="auto">
              <a:xfrm>
                <a:off x="12513" y="1623"/>
                <a:ext cx="26" cy="13"/>
              </a:xfrm>
              <a:custGeom>
                <a:avLst/>
                <a:gdLst>
                  <a:gd name="T0" fmla="*/ 0 w 27"/>
                  <a:gd name="T1" fmla="*/ 4 h 14"/>
                  <a:gd name="T2" fmla="*/ 23 w 27"/>
                  <a:gd name="T3" fmla="*/ 10 h 14"/>
                  <a:gd name="T4" fmla="*/ 23 w 27"/>
                  <a:gd name="T5" fmla="*/ 8 h 14"/>
                  <a:gd name="T6" fmla="*/ 0 w 27"/>
                  <a:gd name="T7" fmla="*/ 0 h 14"/>
                  <a:gd name="T8" fmla="*/ 0 w 27"/>
                  <a:gd name="T9" fmla="*/ 4 h 14"/>
                  <a:gd name="T10" fmla="*/ 0 60000 65536"/>
                  <a:gd name="T11" fmla="*/ 0 60000 65536"/>
                  <a:gd name="T12" fmla="*/ 0 60000 65536"/>
                  <a:gd name="T13" fmla="*/ 0 60000 65536"/>
                  <a:gd name="T14" fmla="*/ 0 60000 65536"/>
                  <a:gd name="T15" fmla="*/ 0 w 27"/>
                  <a:gd name="T16" fmla="*/ 0 h 14"/>
                  <a:gd name="T17" fmla="*/ 27 w 27"/>
                  <a:gd name="T18" fmla="*/ 14 h 14"/>
                </a:gdLst>
                <a:ahLst/>
                <a:cxnLst>
                  <a:cxn ang="T10">
                    <a:pos x="T0" y="T1"/>
                  </a:cxn>
                  <a:cxn ang="T11">
                    <a:pos x="T2" y="T3"/>
                  </a:cxn>
                  <a:cxn ang="T12">
                    <a:pos x="T4" y="T5"/>
                  </a:cxn>
                  <a:cxn ang="T13">
                    <a:pos x="T6" y="T7"/>
                  </a:cxn>
                  <a:cxn ang="T14">
                    <a:pos x="T8" y="T9"/>
                  </a:cxn>
                </a:cxnLst>
                <a:rect l="T15" t="T16" r="T17" b="T18"/>
                <a:pathLst>
                  <a:path w="27" h="14">
                    <a:moveTo>
                      <a:pt x="0" y="4"/>
                    </a:moveTo>
                    <a:lnTo>
                      <a:pt x="26" y="13"/>
                    </a:lnTo>
                    <a:lnTo>
                      <a:pt x="26" y="11"/>
                    </a:lnTo>
                    <a:lnTo>
                      <a:pt x="0" y="0"/>
                    </a:lnTo>
                    <a:lnTo>
                      <a:pt x="0" y="4"/>
                    </a:lnTo>
                  </a:path>
                </a:pathLst>
              </a:custGeom>
              <a:solidFill>
                <a:srgbClr val="823838"/>
              </a:solidFill>
              <a:ln w="9525">
                <a:noFill/>
                <a:round/>
                <a:headEnd/>
                <a:tailEnd/>
              </a:ln>
            </p:spPr>
            <p:txBody>
              <a:bodyPr wrap="none" anchor="ctr"/>
              <a:lstStyle/>
              <a:p>
                <a:endParaRPr lang="en-US"/>
              </a:p>
            </p:txBody>
          </p:sp>
          <p:sp>
            <p:nvSpPr>
              <p:cNvPr id="15293" name="Freeform 192"/>
              <p:cNvSpPr>
                <a:spLocks noChangeArrowheads="1"/>
              </p:cNvSpPr>
              <p:nvPr/>
            </p:nvSpPr>
            <p:spPr bwMode="auto">
              <a:xfrm>
                <a:off x="12513" y="1631"/>
                <a:ext cx="26" cy="12"/>
              </a:xfrm>
              <a:custGeom>
                <a:avLst/>
                <a:gdLst>
                  <a:gd name="T0" fmla="*/ 0 w 27"/>
                  <a:gd name="T1" fmla="*/ 4 h 13"/>
                  <a:gd name="T2" fmla="*/ 23 w 27"/>
                  <a:gd name="T3" fmla="*/ 9 h 13"/>
                  <a:gd name="T4" fmla="*/ 23 w 27"/>
                  <a:gd name="T5" fmla="*/ 6 h 13"/>
                  <a:gd name="T6" fmla="*/ 0 w 27"/>
                  <a:gd name="T7" fmla="*/ 0 h 13"/>
                  <a:gd name="T8" fmla="*/ 0 w 27"/>
                  <a:gd name="T9" fmla="*/ 4 h 13"/>
                  <a:gd name="T10" fmla="*/ 0 60000 65536"/>
                  <a:gd name="T11" fmla="*/ 0 60000 65536"/>
                  <a:gd name="T12" fmla="*/ 0 60000 65536"/>
                  <a:gd name="T13" fmla="*/ 0 60000 65536"/>
                  <a:gd name="T14" fmla="*/ 0 60000 65536"/>
                  <a:gd name="T15" fmla="*/ 0 w 27"/>
                  <a:gd name="T16" fmla="*/ 0 h 13"/>
                  <a:gd name="T17" fmla="*/ 27 w 27"/>
                  <a:gd name="T18" fmla="*/ 13 h 13"/>
                </a:gdLst>
                <a:ahLst/>
                <a:cxnLst>
                  <a:cxn ang="T10">
                    <a:pos x="T0" y="T1"/>
                  </a:cxn>
                  <a:cxn ang="T11">
                    <a:pos x="T2" y="T3"/>
                  </a:cxn>
                  <a:cxn ang="T12">
                    <a:pos x="T4" y="T5"/>
                  </a:cxn>
                  <a:cxn ang="T13">
                    <a:pos x="T6" y="T7"/>
                  </a:cxn>
                  <a:cxn ang="T14">
                    <a:pos x="T8" y="T9"/>
                  </a:cxn>
                </a:cxnLst>
                <a:rect l="T15" t="T16" r="T17" b="T18"/>
                <a:pathLst>
                  <a:path w="27" h="13">
                    <a:moveTo>
                      <a:pt x="0" y="4"/>
                    </a:moveTo>
                    <a:lnTo>
                      <a:pt x="26" y="12"/>
                    </a:lnTo>
                    <a:lnTo>
                      <a:pt x="26" y="8"/>
                    </a:lnTo>
                    <a:lnTo>
                      <a:pt x="0" y="0"/>
                    </a:lnTo>
                    <a:lnTo>
                      <a:pt x="0" y="4"/>
                    </a:lnTo>
                  </a:path>
                </a:pathLst>
              </a:custGeom>
              <a:solidFill>
                <a:srgbClr val="823838"/>
              </a:solidFill>
              <a:ln w="9525">
                <a:noFill/>
                <a:round/>
                <a:headEnd/>
                <a:tailEnd/>
              </a:ln>
            </p:spPr>
            <p:txBody>
              <a:bodyPr wrap="none" anchor="ctr"/>
              <a:lstStyle/>
              <a:p>
                <a:endParaRPr lang="en-US"/>
              </a:p>
            </p:txBody>
          </p:sp>
          <p:sp>
            <p:nvSpPr>
              <p:cNvPr id="15294" name="Freeform 193"/>
              <p:cNvSpPr>
                <a:spLocks noChangeArrowheads="1"/>
              </p:cNvSpPr>
              <p:nvPr/>
            </p:nvSpPr>
            <p:spPr bwMode="auto">
              <a:xfrm>
                <a:off x="12513" y="1638"/>
                <a:ext cx="26" cy="10"/>
              </a:xfrm>
              <a:custGeom>
                <a:avLst/>
                <a:gdLst>
                  <a:gd name="T0" fmla="*/ 0 w 27"/>
                  <a:gd name="T1" fmla="*/ 4 h 11"/>
                  <a:gd name="T2" fmla="*/ 23 w 27"/>
                  <a:gd name="T3" fmla="*/ 7 h 11"/>
                  <a:gd name="T4" fmla="*/ 23 w 27"/>
                  <a:gd name="T5" fmla="*/ 5 h 11"/>
                  <a:gd name="T6" fmla="*/ 0 w 27"/>
                  <a:gd name="T7" fmla="*/ 0 h 11"/>
                  <a:gd name="T8" fmla="*/ 0 w 27"/>
                  <a:gd name="T9" fmla="*/ 4 h 11"/>
                  <a:gd name="T10" fmla="*/ 0 60000 65536"/>
                  <a:gd name="T11" fmla="*/ 0 60000 65536"/>
                  <a:gd name="T12" fmla="*/ 0 60000 65536"/>
                  <a:gd name="T13" fmla="*/ 0 60000 65536"/>
                  <a:gd name="T14" fmla="*/ 0 60000 65536"/>
                  <a:gd name="T15" fmla="*/ 0 w 27"/>
                  <a:gd name="T16" fmla="*/ 0 h 11"/>
                  <a:gd name="T17" fmla="*/ 27 w 27"/>
                  <a:gd name="T18" fmla="*/ 11 h 11"/>
                </a:gdLst>
                <a:ahLst/>
                <a:cxnLst>
                  <a:cxn ang="T10">
                    <a:pos x="T0" y="T1"/>
                  </a:cxn>
                  <a:cxn ang="T11">
                    <a:pos x="T2" y="T3"/>
                  </a:cxn>
                  <a:cxn ang="T12">
                    <a:pos x="T4" y="T5"/>
                  </a:cxn>
                  <a:cxn ang="T13">
                    <a:pos x="T6" y="T7"/>
                  </a:cxn>
                  <a:cxn ang="T14">
                    <a:pos x="T8" y="T9"/>
                  </a:cxn>
                </a:cxnLst>
                <a:rect l="T15" t="T16" r="T17" b="T18"/>
                <a:pathLst>
                  <a:path w="27" h="11">
                    <a:moveTo>
                      <a:pt x="0" y="4"/>
                    </a:moveTo>
                    <a:lnTo>
                      <a:pt x="26" y="10"/>
                    </a:lnTo>
                    <a:lnTo>
                      <a:pt x="26" y="7"/>
                    </a:lnTo>
                    <a:lnTo>
                      <a:pt x="0" y="0"/>
                    </a:lnTo>
                    <a:lnTo>
                      <a:pt x="0" y="4"/>
                    </a:lnTo>
                  </a:path>
                </a:pathLst>
              </a:custGeom>
              <a:solidFill>
                <a:srgbClr val="823838"/>
              </a:solidFill>
              <a:ln w="9525">
                <a:noFill/>
                <a:round/>
                <a:headEnd/>
                <a:tailEnd/>
              </a:ln>
            </p:spPr>
            <p:txBody>
              <a:bodyPr wrap="none" anchor="ctr"/>
              <a:lstStyle/>
              <a:p>
                <a:endParaRPr lang="en-US"/>
              </a:p>
            </p:txBody>
          </p:sp>
          <p:sp>
            <p:nvSpPr>
              <p:cNvPr id="15295" name="Freeform 194"/>
              <p:cNvSpPr>
                <a:spLocks noChangeArrowheads="1"/>
              </p:cNvSpPr>
              <p:nvPr/>
            </p:nvSpPr>
            <p:spPr bwMode="auto">
              <a:xfrm>
                <a:off x="12513" y="1603"/>
                <a:ext cx="31" cy="13"/>
              </a:xfrm>
              <a:custGeom>
                <a:avLst/>
                <a:gdLst>
                  <a:gd name="T0" fmla="*/ 0 w 32"/>
                  <a:gd name="T1" fmla="*/ 4 h 14"/>
                  <a:gd name="T2" fmla="*/ 25 w 32"/>
                  <a:gd name="T3" fmla="*/ 10 h 14"/>
                  <a:gd name="T4" fmla="*/ 28 w 32"/>
                  <a:gd name="T5" fmla="*/ 7 h 14"/>
                  <a:gd name="T6" fmla="*/ 0 w 32"/>
                  <a:gd name="T7" fmla="*/ 0 h 14"/>
                  <a:gd name="T8" fmla="*/ 0 w 32"/>
                  <a:gd name="T9" fmla="*/ 4 h 14"/>
                  <a:gd name="T10" fmla="*/ 0 60000 65536"/>
                  <a:gd name="T11" fmla="*/ 0 60000 65536"/>
                  <a:gd name="T12" fmla="*/ 0 60000 65536"/>
                  <a:gd name="T13" fmla="*/ 0 60000 65536"/>
                  <a:gd name="T14" fmla="*/ 0 60000 65536"/>
                  <a:gd name="T15" fmla="*/ 0 w 32"/>
                  <a:gd name="T16" fmla="*/ 0 h 14"/>
                  <a:gd name="T17" fmla="*/ 32 w 32"/>
                  <a:gd name="T18" fmla="*/ 14 h 14"/>
                </a:gdLst>
                <a:ahLst/>
                <a:cxnLst>
                  <a:cxn ang="T10">
                    <a:pos x="T0" y="T1"/>
                  </a:cxn>
                  <a:cxn ang="T11">
                    <a:pos x="T2" y="T3"/>
                  </a:cxn>
                  <a:cxn ang="T12">
                    <a:pos x="T4" y="T5"/>
                  </a:cxn>
                  <a:cxn ang="T13">
                    <a:pos x="T6" y="T7"/>
                  </a:cxn>
                  <a:cxn ang="T14">
                    <a:pos x="T8" y="T9"/>
                  </a:cxn>
                </a:cxnLst>
                <a:rect l="T15" t="T16" r="T17" b="T18"/>
                <a:pathLst>
                  <a:path w="32" h="14">
                    <a:moveTo>
                      <a:pt x="0" y="4"/>
                    </a:moveTo>
                    <a:lnTo>
                      <a:pt x="28" y="13"/>
                    </a:lnTo>
                    <a:lnTo>
                      <a:pt x="31" y="10"/>
                    </a:lnTo>
                    <a:lnTo>
                      <a:pt x="0" y="0"/>
                    </a:lnTo>
                    <a:lnTo>
                      <a:pt x="0" y="4"/>
                    </a:lnTo>
                  </a:path>
                </a:pathLst>
              </a:custGeom>
              <a:solidFill>
                <a:srgbClr val="823838"/>
              </a:solidFill>
              <a:ln w="9525">
                <a:noFill/>
                <a:round/>
                <a:headEnd/>
                <a:tailEnd/>
              </a:ln>
            </p:spPr>
            <p:txBody>
              <a:bodyPr wrap="none" anchor="ctr"/>
              <a:lstStyle/>
              <a:p>
                <a:endParaRPr lang="en-US"/>
              </a:p>
            </p:txBody>
          </p:sp>
          <p:sp>
            <p:nvSpPr>
              <p:cNvPr id="15296" name="Freeform 195"/>
              <p:cNvSpPr>
                <a:spLocks noChangeArrowheads="1"/>
              </p:cNvSpPr>
              <p:nvPr/>
            </p:nvSpPr>
            <p:spPr bwMode="auto">
              <a:xfrm>
                <a:off x="12462" y="1594"/>
                <a:ext cx="26" cy="14"/>
              </a:xfrm>
              <a:custGeom>
                <a:avLst/>
                <a:gdLst>
                  <a:gd name="T0" fmla="*/ 0 w 27"/>
                  <a:gd name="T1" fmla="*/ 2 h 15"/>
                  <a:gd name="T2" fmla="*/ 23 w 27"/>
                  <a:gd name="T3" fmla="*/ 11 h 15"/>
                  <a:gd name="T4" fmla="*/ 23 w 27"/>
                  <a:gd name="T5" fmla="*/ 7 h 15"/>
                  <a:gd name="T6" fmla="*/ 0 w 27"/>
                  <a:gd name="T7" fmla="*/ 0 h 15"/>
                  <a:gd name="T8" fmla="*/ 0 w 27"/>
                  <a:gd name="T9" fmla="*/ 2 h 15"/>
                  <a:gd name="T10" fmla="*/ 0 60000 65536"/>
                  <a:gd name="T11" fmla="*/ 0 60000 65536"/>
                  <a:gd name="T12" fmla="*/ 0 60000 65536"/>
                  <a:gd name="T13" fmla="*/ 0 60000 65536"/>
                  <a:gd name="T14" fmla="*/ 0 60000 65536"/>
                  <a:gd name="T15" fmla="*/ 0 w 27"/>
                  <a:gd name="T16" fmla="*/ 0 h 15"/>
                  <a:gd name="T17" fmla="*/ 27 w 27"/>
                  <a:gd name="T18" fmla="*/ 15 h 15"/>
                </a:gdLst>
                <a:ahLst/>
                <a:cxnLst>
                  <a:cxn ang="T10">
                    <a:pos x="T0" y="T1"/>
                  </a:cxn>
                  <a:cxn ang="T11">
                    <a:pos x="T2" y="T3"/>
                  </a:cxn>
                  <a:cxn ang="T12">
                    <a:pos x="T4" y="T5"/>
                  </a:cxn>
                  <a:cxn ang="T13">
                    <a:pos x="T6" y="T7"/>
                  </a:cxn>
                  <a:cxn ang="T14">
                    <a:pos x="T8" y="T9"/>
                  </a:cxn>
                </a:cxnLst>
                <a:rect l="T15" t="T16" r="T17" b="T18"/>
                <a:pathLst>
                  <a:path w="27" h="15">
                    <a:moveTo>
                      <a:pt x="0" y="2"/>
                    </a:moveTo>
                    <a:lnTo>
                      <a:pt x="26" y="14"/>
                    </a:lnTo>
                    <a:lnTo>
                      <a:pt x="26" y="10"/>
                    </a:lnTo>
                    <a:lnTo>
                      <a:pt x="0" y="0"/>
                    </a:lnTo>
                    <a:lnTo>
                      <a:pt x="0" y="2"/>
                    </a:lnTo>
                  </a:path>
                </a:pathLst>
              </a:custGeom>
              <a:solidFill>
                <a:srgbClr val="823838"/>
              </a:solidFill>
              <a:ln w="9525">
                <a:noFill/>
                <a:round/>
                <a:headEnd/>
                <a:tailEnd/>
              </a:ln>
            </p:spPr>
            <p:txBody>
              <a:bodyPr wrap="none" anchor="ctr"/>
              <a:lstStyle/>
              <a:p>
                <a:endParaRPr lang="en-US"/>
              </a:p>
            </p:txBody>
          </p:sp>
          <p:sp>
            <p:nvSpPr>
              <p:cNvPr id="15297" name="Freeform 196"/>
              <p:cNvSpPr>
                <a:spLocks noChangeArrowheads="1"/>
              </p:cNvSpPr>
              <p:nvPr/>
            </p:nvSpPr>
            <p:spPr bwMode="auto">
              <a:xfrm>
                <a:off x="12459" y="1599"/>
                <a:ext cx="30" cy="15"/>
              </a:xfrm>
              <a:custGeom>
                <a:avLst/>
                <a:gdLst>
                  <a:gd name="T0" fmla="*/ 0 w 31"/>
                  <a:gd name="T1" fmla="*/ 5 h 16"/>
                  <a:gd name="T2" fmla="*/ 26 w 31"/>
                  <a:gd name="T3" fmla="*/ 12 h 16"/>
                  <a:gd name="T4" fmla="*/ 27 w 31"/>
                  <a:gd name="T5" fmla="*/ 9 h 16"/>
                  <a:gd name="T6" fmla="*/ 0 w 31"/>
                  <a:gd name="T7" fmla="*/ 0 h 16"/>
                  <a:gd name="T8" fmla="*/ 0 w 31"/>
                  <a:gd name="T9" fmla="*/ 5 h 16"/>
                  <a:gd name="T10" fmla="*/ 0 60000 65536"/>
                  <a:gd name="T11" fmla="*/ 0 60000 65536"/>
                  <a:gd name="T12" fmla="*/ 0 60000 65536"/>
                  <a:gd name="T13" fmla="*/ 0 60000 65536"/>
                  <a:gd name="T14" fmla="*/ 0 60000 65536"/>
                  <a:gd name="T15" fmla="*/ 0 w 31"/>
                  <a:gd name="T16" fmla="*/ 0 h 16"/>
                  <a:gd name="T17" fmla="*/ 31 w 31"/>
                  <a:gd name="T18" fmla="*/ 16 h 16"/>
                </a:gdLst>
                <a:ahLst/>
                <a:cxnLst>
                  <a:cxn ang="T10">
                    <a:pos x="T0" y="T1"/>
                  </a:cxn>
                  <a:cxn ang="T11">
                    <a:pos x="T2" y="T3"/>
                  </a:cxn>
                  <a:cxn ang="T12">
                    <a:pos x="T4" y="T5"/>
                  </a:cxn>
                  <a:cxn ang="T13">
                    <a:pos x="T6" y="T7"/>
                  </a:cxn>
                  <a:cxn ang="T14">
                    <a:pos x="T8" y="T9"/>
                  </a:cxn>
                </a:cxnLst>
                <a:rect l="T15" t="T16" r="T17" b="T18"/>
                <a:pathLst>
                  <a:path w="31" h="16">
                    <a:moveTo>
                      <a:pt x="0" y="5"/>
                    </a:moveTo>
                    <a:lnTo>
                      <a:pt x="29" y="15"/>
                    </a:lnTo>
                    <a:lnTo>
                      <a:pt x="30" y="12"/>
                    </a:lnTo>
                    <a:lnTo>
                      <a:pt x="0" y="0"/>
                    </a:lnTo>
                    <a:lnTo>
                      <a:pt x="0" y="5"/>
                    </a:lnTo>
                  </a:path>
                </a:pathLst>
              </a:custGeom>
              <a:solidFill>
                <a:srgbClr val="823838"/>
              </a:solidFill>
              <a:ln w="9525">
                <a:noFill/>
                <a:round/>
                <a:headEnd/>
                <a:tailEnd/>
              </a:ln>
            </p:spPr>
            <p:txBody>
              <a:bodyPr wrap="none" anchor="ctr"/>
              <a:lstStyle/>
              <a:p>
                <a:endParaRPr lang="en-US"/>
              </a:p>
            </p:txBody>
          </p:sp>
          <p:sp>
            <p:nvSpPr>
              <p:cNvPr id="15298" name="Freeform 197"/>
              <p:cNvSpPr>
                <a:spLocks noChangeArrowheads="1"/>
              </p:cNvSpPr>
              <p:nvPr/>
            </p:nvSpPr>
            <p:spPr bwMode="auto">
              <a:xfrm>
                <a:off x="12459" y="1607"/>
                <a:ext cx="26" cy="15"/>
              </a:xfrm>
              <a:custGeom>
                <a:avLst/>
                <a:gdLst>
                  <a:gd name="T0" fmla="*/ 0 w 27"/>
                  <a:gd name="T1" fmla="*/ 5 h 16"/>
                  <a:gd name="T2" fmla="*/ 23 w 27"/>
                  <a:gd name="T3" fmla="*/ 12 h 16"/>
                  <a:gd name="T4" fmla="*/ 23 w 27"/>
                  <a:gd name="T5" fmla="*/ 8 h 16"/>
                  <a:gd name="T6" fmla="*/ 0 w 27"/>
                  <a:gd name="T7" fmla="*/ 0 h 16"/>
                  <a:gd name="T8" fmla="*/ 0 w 27"/>
                  <a:gd name="T9" fmla="*/ 5 h 16"/>
                  <a:gd name="T10" fmla="*/ 0 60000 65536"/>
                  <a:gd name="T11" fmla="*/ 0 60000 65536"/>
                  <a:gd name="T12" fmla="*/ 0 60000 65536"/>
                  <a:gd name="T13" fmla="*/ 0 60000 65536"/>
                  <a:gd name="T14" fmla="*/ 0 60000 65536"/>
                  <a:gd name="T15" fmla="*/ 0 w 27"/>
                  <a:gd name="T16" fmla="*/ 0 h 16"/>
                  <a:gd name="T17" fmla="*/ 27 w 27"/>
                  <a:gd name="T18" fmla="*/ 16 h 16"/>
                </a:gdLst>
                <a:ahLst/>
                <a:cxnLst>
                  <a:cxn ang="T10">
                    <a:pos x="T0" y="T1"/>
                  </a:cxn>
                  <a:cxn ang="T11">
                    <a:pos x="T2" y="T3"/>
                  </a:cxn>
                  <a:cxn ang="T12">
                    <a:pos x="T4" y="T5"/>
                  </a:cxn>
                  <a:cxn ang="T13">
                    <a:pos x="T6" y="T7"/>
                  </a:cxn>
                  <a:cxn ang="T14">
                    <a:pos x="T8" y="T9"/>
                  </a:cxn>
                </a:cxnLst>
                <a:rect l="T15" t="T16" r="T17" b="T18"/>
                <a:pathLst>
                  <a:path w="27" h="16">
                    <a:moveTo>
                      <a:pt x="0" y="5"/>
                    </a:moveTo>
                    <a:lnTo>
                      <a:pt x="26" y="15"/>
                    </a:lnTo>
                    <a:lnTo>
                      <a:pt x="26" y="11"/>
                    </a:lnTo>
                    <a:lnTo>
                      <a:pt x="0" y="0"/>
                    </a:lnTo>
                    <a:lnTo>
                      <a:pt x="0" y="5"/>
                    </a:lnTo>
                  </a:path>
                </a:pathLst>
              </a:custGeom>
              <a:solidFill>
                <a:srgbClr val="823838"/>
              </a:solidFill>
              <a:ln w="9525">
                <a:noFill/>
                <a:round/>
                <a:headEnd/>
                <a:tailEnd/>
              </a:ln>
            </p:spPr>
            <p:txBody>
              <a:bodyPr wrap="none" anchor="ctr"/>
              <a:lstStyle/>
              <a:p>
                <a:endParaRPr lang="en-US"/>
              </a:p>
            </p:txBody>
          </p:sp>
          <p:sp>
            <p:nvSpPr>
              <p:cNvPr id="15299" name="Freeform 198"/>
              <p:cNvSpPr>
                <a:spLocks noChangeArrowheads="1"/>
              </p:cNvSpPr>
              <p:nvPr/>
            </p:nvSpPr>
            <p:spPr bwMode="auto">
              <a:xfrm>
                <a:off x="12459" y="1613"/>
                <a:ext cx="26" cy="16"/>
              </a:xfrm>
              <a:custGeom>
                <a:avLst/>
                <a:gdLst>
                  <a:gd name="T0" fmla="*/ 0 w 27"/>
                  <a:gd name="T1" fmla="*/ 3 h 17"/>
                  <a:gd name="T2" fmla="*/ 23 w 27"/>
                  <a:gd name="T3" fmla="*/ 13 h 17"/>
                  <a:gd name="T4" fmla="*/ 23 w 27"/>
                  <a:gd name="T5" fmla="*/ 8 h 17"/>
                  <a:gd name="T6" fmla="*/ 0 w 27"/>
                  <a:gd name="T7" fmla="*/ 0 h 17"/>
                  <a:gd name="T8" fmla="*/ 0 w 27"/>
                  <a:gd name="T9" fmla="*/ 3 h 17"/>
                  <a:gd name="T10" fmla="*/ 0 60000 65536"/>
                  <a:gd name="T11" fmla="*/ 0 60000 65536"/>
                  <a:gd name="T12" fmla="*/ 0 60000 65536"/>
                  <a:gd name="T13" fmla="*/ 0 60000 65536"/>
                  <a:gd name="T14" fmla="*/ 0 60000 65536"/>
                  <a:gd name="T15" fmla="*/ 0 w 27"/>
                  <a:gd name="T16" fmla="*/ 0 h 17"/>
                  <a:gd name="T17" fmla="*/ 27 w 27"/>
                  <a:gd name="T18" fmla="*/ 17 h 17"/>
                </a:gdLst>
                <a:ahLst/>
                <a:cxnLst>
                  <a:cxn ang="T10">
                    <a:pos x="T0" y="T1"/>
                  </a:cxn>
                  <a:cxn ang="T11">
                    <a:pos x="T2" y="T3"/>
                  </a:cxn>
                  <a:cxn ang="T12">
                    <a:pos x="T4" y="T5"/>
                  </a:cxn>
                  <a:cxn ang="T13">
                    <a:pos x="T6" y="T7"/>
                  </a:cxn>
                  <a:cxn ang="T14">
                    <a:pos x="T8" y="T9"/>
                  </a:cxn>
                </a:cxnLst>
                <a:rect l="T15" t="T16" r="T17" b="T18"/>
                <a:pathLst>
                  <a:path w="27" h="17">
                    <a:moveTo>
                      <a:pt x="0" y="3"/>
                    </a:moveTo>
                    <a:lnTo>
                      <a:pt x="26" y="16"/>
                    </a:lnTo>
                    <a:lnTo>
                      <a:pt x="26" y="10"/>
                    </a:lnTo>
                    <a:lnTo>
                      <a:pt x="0" y="0"/>
                    </a:lnTo>
                    <a:lnTo>
                      <a:pt x="0" y="3"/>
                    </a:lnTo>
                  </a:path>
                </a:pathLst>
              </a:custGeom>
              <a:solidFill>
                <a:srgbClr val="823838"/>
              </a:solidFill>
              <a:ln w="9525">
                <a:noFill/>
                <a:round/>
                <a:headEnd/>
                <a:tailEnd/>
              </a:ln>
            </p:spPr>
            <p:txBody>
              <a:bodyPr wrap="none" anchor="ctr"/>
              <a:lstStyle/>
              <a:p>
                <a:endParaRPr lang="en-US"/>
              </a:p>
            </p:txBody>
          </p:sp>
          <p:sp>
            <p:nvSpPr>
              <p:cNvPr id="15300" name="Freeform 199"/>
              <p:cNvSpPr>
                <a:spLocks noChangeArrowheads="1"/>
              </p:cNvSpPr>
              <p:nvPr/>
            </p:nvSpPr>
            <p:spPr bwMode="auto">
              <a:xfrm>
                <a:off x="12457" y="1621"/>
                <a:ext cx="31" cy="14"/>
              </a:xfrm>
              <a:custGeom>
                <a:avLst/>
                <a:gdLst>
                  <a:gd name="T0" fmla="*/ 0 w 32"/>
                  <a:gd name="T1" fmla="*/ 2 h 15"/>
                  <a:gd name="T2" fmla="*/ 25 w 32"/>
                  <a:gd name="T3" fmla="*/ 11 h 15"/>
                  <a:gd name="T4" fmla="*/ 28 w 32"/>
                  <a:gd name="T5" fmla="*/ 7 h 15"/>
                  <a:gd name="T6" fmla="*/ 0 w 32"/>
                  <a:gd name="T7" fmla="*/ 0 h 15"/>
                  <a:gd name="T8" fmla="*/ 0 w 32"/>
                  <a:gd name="T9" fmla="*/ 2 h 15"/>
                  <a:gd name="T10" fmla="*/ 0 60000 65536"/>
                  <a:gd name="T11" fmla="*/ 0 60000 65536"/>
                  <a:gd name="T12" fmla="*/ 0 60000 65536"/>
                  <a:gd name="T13" fmla="*/ 0 60000 65536"/>
                  <a:gd name="T14" fmla="*/ 0 60000 65536"/>
                  <a:gd name="T15" fmla="*/ 0 w 32"/>
                  <a:gd name="T16" fmla="*/ 0 h 15"/>
                  <a:gd name="T17" fmla="*/ 32 w 32"/>
                  <a:gd name="T18" fmla="*/ 15 h 15"/>
                </a:gdLst>
                <a:ahLst/>
                <a:cxnLst>
                  <a:cxn ang="T10">
                    <a:pos x="T0" y="T1"/>
                  </a:cxn>
                  <a:cxn ang="T11">
                    <a:pos x="T2" y="T3"/>
                  </a:cxn>
                  <a:cxn ang="T12">
                    <a:pos x="T4" y="T5"/>
                  </a:cxn>
                  <a:cxn ang="T13">
                    <a:pos x="T6" y="T7"/>
                  </a:cxn>
                  <a:cxn ang="T14">
                    <a:pos x="T8" y="T9"/>
                  </a:cxn>
                </a:cxnLst>
                <a:rect l="T15" t="T16" r="T17" b="T18"/>
                <a:pathLst>
                  <a:path w="32" h="15">
                    <a:moveTo>
                      <a:pt x="0" y="2"/>
                    </a:moveTo>
                    <a:lnTo>
                      <a:pt x="28" y="14"/>
                    </a:lnTo>
                    <a:lnTo>
                      <a:pt x="31" y="10"/>
                    </a:lnTo>
                    <a:lnTo>
                      <a:pt x="0" y="0"/>
                    </a:lnTo>
                    <a:lnTo>
                      <a:pt x="0" y="2"/>
                    </a:lnTo>
                  </a:path>
                </a:pathLst>
              </a:custGeom>
              <a:solidFill>
                <a:srgbClr val="823838"/>
              </a:solidFill>
              <a:ln w="9525">
                <a:noFill/>
                <a:round/>
                <a:headEnd/>
                <a:tailEnd/>
              </a:ln>
            </p:spPr>
            <p:txBody>
              <a:bodyPr wrap="none" anchor="ctr"/>
              <a:lstStyle/>
              <a:p>
                <a:endParaRPr lang="en-US"/>
              </a:p>
            </p:txBody>
          </p:sp>
          <p:sp>
            <p:nvSpPr>
              <p:cNvPr id="15301" name="Freeform 200"/>
              <p:cNvSpPr>
                <a:spLocks noChangeArrowheads="1"/>
              </p:cNvSpPr>
              <p:nvPr/>
            </p:nvSpPr>
            <p:spPr bwMode="auto">
              <a:xfrm>
                <a:off x="12462" y="1587"/>
                <a:ext cx="30" cy="16"/>
              </a:xfrm>
              <a:custGeom>
                <a:avLst/>
                <a:gdLst>
                  <a:gd name="T0" fmla="*/ 0 w 31"/>
                  <a:gd name="T1" fmla="*/ 5 h 17"/>
                  <a:gd name="T2" fmla="*/ 24 w 31"/>
                  <a:gd name="T3" fmla="*/ 13 h 17"/>
                  <a:gd name="T4" fmla="*/ 27 w 31"/>
                  <a:gd name="T5" fmla="*/ 8 h 17"/>
                  <a:gd name="T6" fmla="*/ 0 w 31"/>
                  <a:gd name="T7" fmla="*/ 0 h 17"/>
                  <a:gd name="T8" fmla="*/ 0 w 31"/>
                  <a:gd name="T9" fmla="*/ 5 h 17"/>
                  <a:gd name="T10" fmla="*/ 0 60000 65536"/>
                  <a:gd name="T11" fmla="*/ 0 60000 65536"/>
                  <a:gd name="T12" fmla="*/ 0 60000 65536"/>
                  <a:gd name="T13" fmla="*/ 0 60000 65536"/>
                  <a:gd name="T14" fmla="*/ 0 60000 65536"/>
                  <a:gd name="T15" fmla="*/ 0 w 31"/>
                  <a:gd name="T16" fmla="*/ 0 h 17"/>
                  <a:gd name="T17" fmla="*/ 31 w 31"/>
                  <a:gd name="T18" fmla="*/ 17 h 17"/>
                </a:gdLst>
                <a:ahLst/>
                <a:cxnLst>
                  <a:cxn ang="T10">
                    <a:pos x="T0" y="T1"/>
                  </a:cxn>
                  <a:cxn ang="T11">
                    <a:pos x="T2" y="T3"/>
                  </a:cxn>
                  <a:cxn ang="T12">
                    <a:pos x="T4" y="T5"/>
                  </a:cxn>
                  <a:cxn ang="T13">
                    <a:pos x="T6" y="T7"/>
                  </a:cxn>
                  <a:cxn ang="T14">
                    <a:pos x="T8" y="T9"/>
                  </a:cxn>
                </a:cxnLst>
                <a:rect l="T15" t="T16" r="T17" b="T18"/>
                <a:pathLst>
                  <a:path w="31" h="17">
                    <a:moveTo>
                      <a:pt x="0" y="5"/>
                    </a:moveTo>
                    <a:lnTo>
                      <a:pt x="27" y="16"/>
                    </a:lnTo>
                    <a:lnTo>
                      <a:pt x="30" y="11"/>
                    </a:lnTo>
                    <a:lnTo>
                      <a:pt x="0" y="0"/>
                    </a:lnTo>
                    <a:lnTo>
                      <a:pt x="0" y="5"/>
                    </a:lnTo>
                  </a:path>
                </a:pathLst>
              </a:custGeom>
              <a:solidFill>
                <a:srgbClr val="823838"/>
              </a:solidFill>
              <a:ln w="9525">
                <a:noFill/>
                <a:round/>
                <a:headEnd/>
                <a:tailEnd/>
              </a:ln>
            </p:spPr>
            <p:txBody>
              <a:bodyPr wrap="none" anchor="ctr"/>
              <a:lstStyle/>
              <a:p>
                <a:endParaRPr lang="en-US"/>
              </a:p>
            </p:txBody>
          </p:sp>
          <p:sp>
            <p:nvSpPr>
              <p:cNvPr id="15302" name="Freeform 201"/>
              <p:cNvSpPr>
                <a:spLocks noChangeArrowheads="1"/>
              </p:cNvSpPr>
              <p:nvPr/>
            </p:nvSpPr>
            <p:spPr bwMode="auto">
              <a:xfrm>
                <a:off x="12469" y="1459"/>
                <a:ext cx="27" cy="80"/>
              </a:xfrm>
              <a:custGeom>
                <a:avLst/>
                <a:gdLst>
                  <a:gd name="T0" fmla="*/ 2 w 28"/>
                  <a:gd name="T1" fmla="*/ 0 h 81"/>
                  <a:gd name="T2" fmla="*/ 0 w 28"/>
                  <a:gd name="T3" fmla="*/ 77 h 81"/>
                  <a:gd name="T4" fmla="*/ 0 w 28"/>
                  <a:gd name="T5" fmla="*/ 77 h 81"/>
                  <a:gd name="T6" fmla="*/ 2 w 28"/>
                  <a:gd name="T7" fmla="*/ 73 h 81"/>
                  <a:gd name="T8" fmla="*/ 9 w 28"/>
                  <a:gd name="T9" fmla="*/ 71 h 81"/>
                  <a:gd name="T10" fmla="*/ 14 w 28"/>
                  <a:gd name="T11" fmla="*/ 65 h 81"/>
                  <a:gd name="T12" fmla="*/ 16 w 28"/>
                  <a:gd name="T13" fmla="*/ 62 h 81"/>
                  <a:gd name="T14" fmla="*/ 23 w 28"/>
                  <a:gd name="T15" fmla="*/ 56 h 81"/>
                  <a:gd name="T16" fmla="*/ 24 w 28"/>
                  <a:gd name="T17" fmla="*/ 50 h 81"/>
                  <a:gd name="T18" fmla="*/ 24 w 28"/>
                  <a:gd name="T19" fmla="*/ 46 h 81"/>
                  <a:gd name="T20" fmla="*/ 24 w 28"/>
                  <a:gd name="T21" fmla="*/ 35 h 81"/>
                  <a:gd name="T22" fmla="*/ 23 w 28"/>
                  <a:gd name="T23" fmla="*/ 22 h 81"/>
                  <a:gd name="T24" fmla="*/ 17 w 28"/>
                  <a:gd name="T25" fmla="*/ 13 h 81"/>
                  <a:gd name="T26" fmla="*/ 14 w 28"/>
                  <a:gd name="T27" fmla="*/ 8 h 81"/>
                  <a:gd name="T28" fmla="*/ 11 w 28"/>
                  <a:gd name="T29" fmla="*/ 3 h 81"/>
                  <a:gd name="T30" fmla="*/ 7 w 28"/>
                  <a:gd name="T31" fmla="*/ 1 h 81"/>
                  <a:gd name="T32" fmla="*/ 4 w 28"/>
                  <a:gd name="T33" fmla="*/ 0 h 81"/>
                  <a:gd name="T34" fmla="*/ 2 w 28"/>
                  <a:gd name="T35" fmla="*/ 0 h 8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8"/>
                  <a:gd name="T55" fmla="*/ 0 h 81"/>
                  <a:gd name="T56" fmla="*/ 28 w 28"/>
                  <a:gd name="T57" fmla="*/ 81 h 8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8" h="81">
                    <a:moveTo>
                      <a:pt x="2" y="0"/>
                    </a:moveTo>
                    <a:lnTo>
                      <a:pt x="0" y="80"/>
                    </a:lnTo>
                    <a:lnTo>
                      <a:pt x="2" y="76"/>
                    </a:lnTo>
                    <a:lnTo>
                      <a:pt x="9" y="74"/>
                    </a:lnTo>
                    <a:lnTo>
                      <a:pt x="14" y="68"/>
                    </a:lnTo>
                    <a:lnTo>
                      <a:pt x="19" y="65"/>
                    </a:lnTo>
                    <a:lnTo>
                      <a:pt x="26" y="59"/>
                    </a:lnTo>
                    <a:lnTo>
                      <a:pt x="27" y="53"/>
                    </a:lnTo>
                    <a:lnTo>
                      <a:pt x="27" y="49"/>
                    </a:lnTo>
                    <a:lnTo>
                      <a:pt x="27" y="35"/>
                    </a:lnTo>
                    <a:lnTo>
                      <a:pt x="26" y="22"/>
                    </a:lnTo>
                    <a:lnTo>
                      <a:pt x="20" y="13"/>
                    </a:lnTo>
                    <a:lnTo>
                      <a:pt x="16" y="8"/>
                    </a:lnTo>
                    <a:lnTo>
                      <a:pt x="11" y="3"/>
                    </a:lnTo>
                    <a:lnTo>
                      <a:pt x="7" y="1"/>
                    </a:lnTo>
                    <a:lnTo>
                      <a:pt x="4" y="0"/>
                    </a:lnTo>
                    <a:lnTo>
                      <a:pt x="2" y="0"/>
                    </a:lnTo>
                  </a:path>
                </a:pathLst>
              </a:custGeom>
              <a:solidFill>
                <a:srgbClr val="823838"/>
              </a:solidFill>
              <a:ln w="9525">
                <a:noFill/>
                <a:round/>
                <a:headEnd/>
                <a:tailEnd/>
              </a:ln>
            </p:spPr>
            <p:txBody>
              <a:bodyPr wrap="none" anchor="ctr"/>
              <a:lstStyle/>
              <a:p>
                <a:endParaRPr lang="en-US"/>
              </a:p>
            </p:txBody>
          </p:sp>
          <p:sp>
            <p:nvSpPr>
              <p:cNvPr id="15303" name="Freeform 202"/>
              <p:cNvSpPr>
                <a:spLocks noChangeArrowheads="1"/>
              </p:cNvSpPr>
              <p:nvPr/>
            </p:nvSpPr>
            <p:spPr bwMode="auto">
              <a:xfrm>
                <a:off x="12544" y="1459"/>
                <a:ext cx="4" cy="18"/>
              </a:xfrm>
              <a:custGeom>
                <a:avLst/>
                <a:gdLst>
                  <a:gd name="T0" fmla="*/ 0 w 5"/>
                  <a:gd name="T1" fmla="*/ 14 h 19"/>
                  <a:gd name="T2" fmla="*/ 0 w 5"/>
                  <a:gd name="T3" fmla="*/ 0 h 19"/>
                  <a:gd name="T4" fmla="*/ 2 w 5"/>
                  <a:gd name="T5" fmla="*/ 1 h 19"/>
                  <a:gd name="T6" fmla="*/ 2 w 5"/>
                  <a:gd name="T7" fmla="*/ 15 h 19"/>
                  <a:gd name="T8" fmla="*/ 0 w 5"/>
                  <a:gd name="T9" fmla="*/ 14 h 19"/>
                  <a:gd name="T10" fmla="*/ 0 60000 65536"/>
                  <a:gd name="T11" fmla="*/ 0 60000 65536"/>
                  <a:gd name="T12" fmla="*/ 0 60000 65536"/>
                  <a:gd name="T13" fmla="*/ 0 60000 65536"/>
                  <a:gd name="T14" fmla="*/ 0 60000 65536"/>
                  <a:gd name="T15" fmla="*/ 0 w 5"/>
                  <a:gd name="T16" fmla="*/ 0 h 19"/>
                  <a:gd name="T17" fmla="*/ 5 w 5"/>
                  <a:gd name="T18" fmla="*/ 19 h 19"/>
                </a:gdLst>
                <a:ahLst/>
                <a:cxnLst>
                  <a:cxn ang="T10">
                    <a:pos x="T0" y="T1"/>
                  </a:cxn>
                  <a:cxn ang="T11">
                    <a:pos x="T2" y="T3"/>
                  </a:cxn>
                  <a:cxn ang="T12">
                    <a:pos x="T4" y="T5"/>
                  </a:cxn>
                  <a:cxn ang="T13">
                    <a:pos x="T6" y="T7"/>
                  </a:cxn>
                  <a:cxn ang="T14">
                    <a:pos x="T8" y="T9"/>
                  </a:cxn>
                </a:cxnLst>
                <a:rect l="T15" t="T16" r="T17" b="T18"/>
                <a:pathLst>
                  <a:path w="5" h="19">
                    <a:moveTo>
                      <a:pt x="0" y="17"/>
                    </a:moveTo>
                    <a:lnTo>
                      <a:pt x="0" y="0"/>
                    </a:lnTo>
                    <a:lnTo>
                      <a:pt x="4" y="1"/>
                    </a:lnTo>
                    <a:lnTo>
                      <a:pt x="4" y="18"/>
                    </a:lnTo>
                    <a:lnTo>
                      <a:pt x="0" y="17"/>
                    </a:lnTo>
                  </a:path>
                </a:pathLst>
              </a:custGeom>
              <a:solidFill>
                <a:srgbClr val="823838"/>
              </a:solidFill>
              <a:ln w="9525">
                <a:noFill/>
                <a:round/>
                <a:headEnd/>
                <a:tailEnd/>
              </a:ln>
            </p:spPr>
            <p:txBody>
              <a:bodyPr wrap="none" anchor="ctr"/>
              <a:lstStyle/>
              <a:p>
                <a:endParaRPr lang="en-US"/>
              </a:p>
            </p:txBody>
          </p:sp>
          <p:sp>
            <p:nvSpPr>
              <p:cNvPr id="15304" name="Freeform 203"/>
              <p:cNvSpPr>
                <a:spLocks noChangeArrowheads="1"/>
              </p:cNvSpPr>
              <p:nvPr/>
            </p:nvSpPr>
            <p:spPr bwMode="auto">
              <a:xfrm>
                <a:off x="12533" y="1453"/>
                <a:ext cx="8" cy="22"/>
              </a:xfrm>
              <a:custGeom>
                <a:avLst/>
                <a:gdLst>
                  <a:gd name="T0" fmla="*/ 0 w 9"/>
                  <a:gd name="T1" fmla="*/ 16 h 23"/>
                  <a:gd name="T2" fmla="*/ 4 w 9"/>
                  <a:gd name="T3" fmla="*/ 0 h 23"/>
                  <a:gd name="T4" fmla="*/ 5 w 9"/>
                  <a:gd name="T5" fmla="*/ 1 h 23"/>
                  <a:gd name="T6" fmla="*/ 4 w 9"/>
                  <a:gd name="T7" fmla="*/ 19 h 23"/>
                  <a:gd name="T8" fmla="*/ 0 w 9"/>
                  <a:gd name="T9" fmla="*/ 16 h 23"/>
                  <a:gd name="T10" fmla="*/ 0 60000 65536"/>
                  <a:gd name="T11" fmla="*/ 0 60000 65536"/>
                  <a:gd name="T12" fmla="*/ 0 60000 65536"/>
                  <a:gd name="T13" fmla="*/ 0 60000 65536"/>
                  <a:gd name="T14" fmla="*/ 0 60000 65536"/>
                  <a:gd name="T15" fmla="*/ 0 w 9"/>
                  <a:gd name="T16" fmla="*/ 0 h 23"/>
                  <a:gd name="T17" fmla="*/ 9 w 9"/>
                  <a:gd name="T18" fmla="*/ 23 h 23"/>
                </a:gdLst>
                <a:ahLst/>
                <a:cxnLst>
                  <a:cxn ang="T10">
                    <a:pos x="T0" y="T1"/>
                  </a:cxn>
                  <a:cxn ang="T11">
                    <a:pos x="T2" y="T3"/>
                  </a:cxn>
                  <a:cxn ang="T12">
                    <a:pos x="T4" y="T5"/>
                  </a:cxn>
                  <a:cxn ang="T13">
                    <a:pos x="T6" y="T7"/>
                  </a:cxn>
                  <a:cxn ang="T14">
                    <a:pos x="T8" y="T9"/>
                  </a:cxn>
                </a:cxnLst>
                <a:rect l="T15" t="T16" r="T17" b="T18"/>
                <a:pathLst>
                  <a:path w="9" h="23">
                    <a:moveTo>
                      <a:pt x="0" y="19"/>
                    </a:moveTo>
                    <a:lnTo>
                      <a:pt x="4" y="0"/>
                    </a:lnTo>
                    <a:lnTo>
                      <a:pt x="8" y="1"/>
                    </a:lnTo>
                    <a:lnTo>
                      <a:pt x="6" y="22"/>
                    </a:lnTo>
                    <a:lnTo>
                      <a:pt x="0" y="19"/>
                    </a:lnTo>
                  </a:path>
                </a:pathLst>
              </a:custGeom>
              <a:solidFill>
                <a:srgbClr val="823838"/>
              </a:solidFill>
              <a:ln w="9525">
                <a:noFill/>
                <a:round/>
                <a:headEnd/>
                <a:tailEnd/>
              </a:ln>
            </p:spPr>
            <p:txBody>
              <a:bodyPr wrap="none" anchor="ctr"/>
              <a:lstStyle/>
              <a:p>
                <a:endParaRPr lang="en-US"/>
              </a:p>
            </p:txBody>
          </p:sp>
          <p:sp>
            <p:nvSpPr>
              <p:cNvPr id="15305" name="Freeform 204"/>
              <p:cNvSpPr>
                <a:spLocks noChangeArrowheads="1"/>
              </p:cNvSpPr>
              <p:nvPr/>
            </p:nvSpPr>
            <p:spPr bwMode="auto">
              <a:xfrm>
                <a:off x="12522" y="1449"/>
                <a:ext cx="10" cy="22"/>
              </a:xfrm>
              <a:custGeom>
                <a:avLst/>
                <a:gdLst>
                  <a:gd name="T0" fmla="*/ 0 w 11"/>
                  <a:gd name="T1" fmla="*/ 16 h 23"/>
                  <a:gd name="T2" fmla="*/ 0 w 11"/>
                  <a:gd name="T3" fmla="*/ 0 h 23"/>
                  <a:gd name="T4" fmla="*/ 7 w 11"/>
                  <a:gd name="T5" fmla="*/ 0 h 23"/>
                  <a:gd name="T6" fmla="*/ 5 w 11"/>
                  <a:gd name="T7" fmla="*/ 19 h 23"/>
                  <a:gd name="T8" fmla="*/ 0 w 11"/>
                  <a:gd name="T9" fmla="*/ 16 h 23"/>
                  <a:gd name="T10" fmla="*/ 0 60000 65536"/>
                  <a:gd name="T11" fmla="*/ 0 60000 65536"/>
                  <a:gd name="T12" fmla="*/ 0 60000 65536"/>
                  <a:gd name="T13" fmla="*/ 0 60000 65536"/>
                  <a:gd name="T14" fmla="*/ 0 60000 65536"/>
                  <a:gd name="T15" fmla="*/ 0 w 11"/>
                  <a:gd name="T16" fmla="*/ 0 h 23"/>
                  <a:gd name="T17" fmla="*/ 11 w 11"/>
                  <a:gd name="T18" fmla="*/ 23 h 23"/>
                </a:gdLst>
                <a:ahLst/>
                <a:cxnLst>
                  <a:cxn ang="T10">
                    <a:pos x="T0" y="T1"/>
                  </a:cxn>
                  <a:cxn ang="T11">
                    <a:pos x="T2" y="T3"/>
                  </a:cxn>
                  <a:cxn ang="T12">
                    <a:pos x="T4" y="T5"/>
                  </a:cxn>
                  <a:cxn ang="T13">
                    <a:pos x="T6" y="T7"/>
                  </a:cxn>
                  <a:cxn ang="T14">
                    <a:pos x="T8" y="T9"/>
                  </a:cxn>
                </a:cxnLst>
                <a:rect l="T15" t="T16" r="T17" b="T18"/>
                <a:pathLst>
                  <a:path w="11" h="23">
                    <a:moveTo>
                      <a:pt x="0" y="19"/>
                    </a:moveTo>
                    <a:lnTo>
                      <a:pt x="0" y="0"/>
                    </a:lnTo>
                    <a:lnTo>
                      <a:pt x="10" y="0"/>
                    </a:lnTo>
                    <a:lnTo>
                      <a:pt x="5" y="22"/>
                    </a:lnTo>
                    <a:lnTo>
                      <a:pt x="0" y="19"/>
                    </a:lnTo>
                  </a:path>
                </a:pathLst>
              </a:custGeom>
              <a:solidFill>
                <a:srgbClr val="823838"/>
              </a:solidFill>
              <a:ln w="9525">
                <a:noFill/>
                <a:round/>
                <a:headEnd/>
                <a:tailEnd/>
              </a:ln>
            </p:spPr>
            <p:txBody>
              <a:bodyPr wrap="none" anchor="ctr"/>
              <a:lstStyle/>
              <a:p>
                <a:endParaRPr lang="en-US"/>
              </a:p>
            </p:txBody>
          </p:sp>
          <p:sp>
            <p:nvSpPr>
              <p:cNvPr id="15306" name="Freeform 205"/>
              <p:cNvSpPr>
                <a:spLocks noChangeArrowheads="1"/>
              </p:cNvSpPr>
              <p:nvPr/>
            </p:nvSpPr>
            <p:spPr bwMode="auto">
              <a:xfrm>
                <a:off x="12439" y="1445"/>
                <a:ext cx="20" cy="22"/>
              </a:xfrm>
              <a:custGeom>
                <a:avLst/>
                <a:gdLst>
                  <a:gd name="T0" fmla="*/ 13 w 21"/>
                  <a:gd name="T1" fmla="*/ 19 h 23"/>
                  <a:gd name="T2" fmla="*/ 0 w 21"/>
                  <a:gd name="T3" fmla="*/ 3 h 23"/>
                  <a:gd name="T4" fmla="*/ 0 w 21"/>
                  <a:gd name="T5" fmla="*/ 0 h 23"/>
                  <a:gd name="T6" fmla="*/ 17 w 21"/>
                  <a:gd name="T7" fmla="*/ 17 h 23"/>
                  <a:gd name="T8" fmla="*/ 13 w 21"/>
                  <a:gd name="T9" fmla="*/ 19 h 23"/>
                  <a:gd name="T10" fmla="*/ 0 60000 65536"/>
                  <a:gd name="T11" fmla="*/ 0 60000 65536"/>
                  <a:gd name="T12" fmla="*/ 0 60000 65536"/>
                  <a:gd name="T13" fmla="*/ 0 60000 65536"/>
                  <a:gd name="T14" fmla="*/ 0 60000 65536"/>
                  <a:gd name="T15" fmla="*/ 0 w 21"/>
                  <a:gd name="T16" fmla="*/ 0 h 23"/>
                  <a:gd name="T17" fmla="*/ 21 w 21"/>
                  <a:gd name="T18" fmla="*/ 23 h 23"/>
                </a:gdLst>
                <a:ahLst/>
                <a:cxnLst>
                  <a:cxn ang="T10">
                    <a:pos x="T0" y="T1"/>
                  </a:cxn>
                  <a:cxn ang="T11">
                    <a:pos x="T2" y="T3"/>
                  </a:cxn>
                  <a:cxn ang="T12">
                    <a:pos x="T4" y="T5"/>
                  </a:cxn>
                  <a:cxn ang="T13">
                    <a:pos x="T6" y="T7"/>
                  </a:cxn>
                  <a:cxn ang="T14">
                    <a:pos x="T8" y="T9"/>
                  </a:cxn>
                </a:cxnLst>
                <a:rect l="T15" t="T16" r="T17" b="T18"/>
                <a:pathLst>
                  <a:path w="21" h="23">
                    <a:moveTo>
                      <a:pt x="16" y="22"/>
                    </a:moveTo>
                    <a:lnTo>
                      <a:pt x="0" y="3"/>
                    </a:lnTo>
                    <a:lnTo>
                      <a:pt x="0" y="0"/>
                    </a:lnTo>
                    <a:lnTo>
                      <a:pt x="20" y="20"/>
                    </a:lnTo>
                    <a:lnTo>
                      <a:pt x="16" y="22"/>
                    </a:lnTo>
                  </a:path>
                </a:pathLst>
              </a:custGeom>
              <a:solidFill>
                <a:srgbClr val="823838"/>
              </a:solidFill>
              <a:ln w="9525">
                <a:noFill/>
                <a:round/>
                <a:headEnd/>
                <a:tailEnd/>
              </a:ln>
            </p:spPr>
            <p:txBody>
              <a:bodyPr wrap="none" anchor="ctr"/>
              <a:lstStyle/>
              <a:p>
                <a:endParaRPr lang="en-US"/>
              </a:p>
            </p:txBody>
          </p:sp>
          <p:sp>
            <p:nvSpPr>
              <p:cNvPr id="15307" name="Freeform 206"/>
              <p:cNvSpPr>
                <a:spLocks noChangeArrowheads="1"/>
              </p:cNvSpPr>
              <p:nvPr/>
            </p:nvSpPr>
            <p:spPr bwMode="auto">
              <a:xfrm>
                <a:off x="12432" y="1449"/>
                <a:ext cx="23" cy="22"/>
              </a:xfrm>
              <a:custGeom>
                <a:avLst/>
                <a:gdLst>
                  <a:gd name="T0" fmla="*/ 16 w 24"/>
                  <a:gd name="T1" fmla="*/ 19 h 23"/>
                  <a:gd name="T2" fmla="*/ 0 w 24"/>
                  <a:gd name="T3" fmla="*/ 4 h 23"/>
                  <a:gd name="T4" fmla="*/ 0 w 24"/>
                  <a:gd name="T5" fmla="*/ 0 h 23"/>
                  <a:gd name="T6" fmla="*/ 20 w 24"/>
                  <a:gd name="T7" fmla="*/ 16 h 23"/>
                  <a:gd name="T8" fmla="*/ 16 w 24"/>
                  <a:gd name="T9" fmla="*/ 19 h 23"/>
                  <a:gd name="T10" fmla="*/ 0 60000 65536"/>
                  <a:gd name="T11" fmla="*/ 0 60000 65536"/>
                  <a:gd name="T12" fmla="*/ 0 60000 65536"/>
                  <a:gd name="T13" fmla="*/ 0 60000 65536"/>
                  <a:gd name="T14" fmla="*/ 0 60000 65536"/>
                  <a:gd name="T15" fmla="*/ 0 w 24"/>
                  <a:gd name="T16" fmla="*/ 0 h 23"/>
                  <a:gd name="T17" fmla="*/ 24 w 24"/>
                  <a:gd name="T18" fmla="*/ 23 h 23"/>
                </a:gdLst>
                <a:ahLst/>
                <a:cxnLst>
                  <a:cxn ang="T10">
                    <a:pos x="T0" y="T1"/>
                  </a:cxn>
                  <a:cxn ang="T11">
                    <a:pos x="T2" y="T3"/>
                  </a:cxn>
                  <a:cxn ang="T12">
                    <a:pos x="T4" y="T5"/>
                  </a:cxn>
                  <a:cxn ang="T13">
                    <a:pos x="T6" y="T7"/>
                  </a:cxn>
                  <a:cxn ang="T14">
                    <a:pos x="T8" y="T9"/>
                  </a:cxn>
                </a:cxnLst>
                <a:rect l="T15" t="T16" r="T17" b="T18"/>
                <a:pathLst>
                  <a:path w="24" h="23">
                    <a:moveTo>
                      <a:pt x="19" y="22"/>
                    </a:moveTo>
                    <a:lnTo>
                      <a:pt x="0" y="4"/>
                    </a:lnTo>
                    <a:lnTo>
                      <a:pt x="0" y="0"/>
                    </a:lnTo>
                    <a:lnTo>
                      <a:pt x="23" y="19"/>
                    </a:lnTo>
                    <a:lnTo>
                      <a:pt x="19" y="22"/>
                    </a:lnTo>
                  </a:path>
                </a:pathLst>
              </a:custGeom>
              <a:solidFill>
                <a:srgbClr val="823838"/>
              </a:solidFill>
              <a:ln w="9525">
                <a:noFill/>
                <a:round/>
                <a:headEnd/>
                <a:tailEnd/>
              </a:ln>
            </p:spPr>
            <p:txBody>
              <a:bodyPr wrap="none" anchor="ctr"/>
              <a:lstStyle/>
              <a:p>
                <a:endParaRPr lang="en-US"/>
              </a:p>
            </p:txBody>
          </p:sp>
          <p:sp>
            <p:nvSpPr>
              <p:cNvPr id="15308" name="Freeform 207"/>
              <p:cNvSpPr>
                <a:spLocks noChangeArrowheads="1"/>
              </p:cNvSpPr>
              <p:nvPr/>
            </p:nvSpPr>
            <p:spPr bwMode="auto">
              <a:xfrm>
                <a:off x="12424" y="1454"/>
                <a:ext cx="27" cy="22"/>
              </a:xfrm>
              <a:custGeom>
                <a:avLst/>
                <a:gdLst>
                  <a:gd name="T0" fmla="*/ 18 w 28"/>
                  <a:gd name="T1" fmla="*/ 19 h 23"/>
                  <a:gd name="T2" fmla="*/ 0 w 28"/>
                  <a:gd name="T3" fmla="*/ 0 h 23"/>
                  <a:gd name="T4" fmla="*/ 5 w 28"/>
                  <a:gd name="T5" fmla="*/ 0 h 23"/>
                  <a:gd name="T6" fmla="*/ 24 w 28"/>
                  <a:gd name="T7" fmla="*/ 15 h 23"/>
                  <a:gd name="T8" fmla="*/ 18 w 28"/>
                  <a:gd name="T9" fmla="*/ 19 h 23"/>
                  <a:gd name="T10" fmla="*/ 0 60000 65536"/>
                  <a:gd name="T11" fmla="*/ 0 60000 65536"/>
                  <a:gd name="T12" fmla="*/ 0 60000 65536"/>
                  <a:gd name="T13" fmla="*/ 0 60000 65536"/>
                  <a:gd name="T14" fmla="*/ 0 60000 65536"/>
                  <a:gd name="T15" fmla="*/ 0 w 28"/>
                  <a:gd name="T16" fmla="*/ 0 h 23"/>
                  <a:gd name="T17" fmla="*/ 28 w 28"/>
                  <a:gd name="T18" fmla="*/ 23 h 23"/>
                </a:gdLst>
                <a:ahLst/>
                <a:cxnLst>
                  <a:cxn ang="T10">
                    <a:pos x="T0" y="T1"/>
                  </a:cxn>
                  <a:cxn ang="T11">
                    <a:pos x="T2" y="T3"/>
                  </a:cxn>
                  <a:cxn ang="T12">
                    <a:pos x="T4" y="T5"/>
                  </a:cxn>
                  <a:cxn ang="T13">
                    <a:pos x="T6" y="T7"/>
                  </a:cxn>
                  <a:cxn ang="T14">
                    <a:pos x="T8" y="T9"/>
                  </a:cxn>
                </a:cxnLst>
                <a:rect l="T15" t="T16" r="T17" b="T18"/>
                <a:pathLst>
                  <a:path w="28" h="23">
                    <a:moveTo>
                      <a:pt x="21" y="22"/>
                    </a:moveTo>
                    <a:lnTo>
                      <a:pt x="0" y="0"/>
                    </a:lnTo>
                    <a:lnTo>
                      <a:pt x="5" y="0"/>
                    </a:lnTo>
                    <a:lnTo>
                      <a:pt x="27" y="18"/>
                    </a:lnTo>
                    <a:lnTo>
                      <a:pt x="21" y="22"/>
                    </a:lnTo>
                  </a:path>
                </a:pathLst>
              </a:custGeom>
              <a:solidFill>
                <a:srgbClr val="823838"/>
              </a:solidFill>
              <a:ln w="9525">
                <a:noFill/>
                <a:round/>
                <a:headEnd/>
                <a:tailEnd/>
              </a:ln>
            </p:spPr>
            <p:txBody>
              <a:bodyPr wrap="none" anchor="ctr"/>
              <a:lstStyle/>
              <a:p>
                <a:endParaRPr lang="en-US"/>
              </a:p>
            </p:txBody>
          </p:sp>
          <p:sp>
            <p:nvSpPr>
              <p:cNvPr id="15309" name="Freeform 208"/>
              <p:cNvSpPr>
                <a:spLocks noChangeArrowheads="1"/>
              </p:cNvSpPr>
              <p:nvPr/>
            </p:nvSpPr>
            <p:spPr bwMode="auto">
              <a:xfrm>
                <a:off x="12595" y="1381"/>
                <a:ext cx="260" cy="309"/>
              </a:xfrm>
              <a:custGeom>
                <a:avLst/>
                <a:gdLst>
                  <a:gd name="T0" fmla="*/ 136 w 261"/>
                  <a:gd name="T1" fmla="*/ 0 h 310"/>
                  <a:gd name="T2" fmla="*/ 151 w 261"/>
                  <a:gd name="T3" fmla="*/ 1 h 310"/>
                  <a:gd name="T4" fmla="*/ 159 w 261"/>
                  <a:gd name="T5" fmla="*/ 6 h 310"/>
                  <a:gd name="T6" fmla="*/ 169 w 261"/>
                  <a:gd name="T7" fmla="*/ 14 h 310"/>
                  <a:gd name="T8" fmla="*/ 174 w 261"/>
                  <a:gd name="T9" fmla="*/ 28 h 310"/>
                  <a:gd name="T10" fmla="*/ 171 w 261"/>
                  <a:gd name="T11" fmla="*/ 42 h 310"/>
                  <a:gd name="T12" fmla="*/ 165 w 261"/>
                  <a:gd name="T13" fmla="*/ 51 h 310"/>
                  <a:gd name="T14" fmla="*/ 155 w 261"/>
                  <a:gd name="T15" fmla="*/ 56 h 310"/>
                  <a:gd name="T16" fmla="*/ 148 w 261"/>
                  <a:gd name="T17" fmla="*/ 60 h 310"/>
                  <a:gd name="T18" fmla="*/ 143 w 261"/>
                  <a:gd name="T19" fmla="*/ 70 h 310"/>
                  <a:gd name="T20" fmla="*/ 151 w 261"/>
                  <a:gd name="T21" fmla="*/ 76 h 310"/>
                  <a:gd name="T22" fmla="*/ 165 w 261"/>
                  <a:gd name="T23" fmla="*/ 81 h 310"/>
                  <a:gd name="T24" fmla="*/ 181 w 261"/>
                  <a:gd name="T25" fmla="*/ 86 h 310"/>
                  <a:gd name="T26" fmla="*/ 200 w 261"/>
                  <a:gd name="T27" fmla="*/ 88 h 310"/>
                  <a:gd name="T28" fmla="*/ 218 w 261"/>
                  <a:gd name="T29" fmla="*/ 95 h 310"/>
                  <a:gd name="T30" fmla="*/ 234 w 261"/>
                  <a:gd name="T31" fmla="*/ 100 h 310"/>
                  <a:gd name="T32" fmla="*/ 245 w 261"/>
                  <a:gd name="T33" fmla="*/ 106 h 310"/>
                  <a:gd name="T34" fmla="*/ 256 w 261"/>
                  <a:gd name="T35" fmla="*/ 114 h 310"/>
                  <a:gd name="T36" fmla="*/ 256 w 261"/>
                  <a:gd name="T37" fmla="*/ 122 h 310"/>
                  <a:gd name="T38" fmla="*/ 248 w 261"/>
                  <a:gd name="T39" fmla="*/ 126 h 310"/>
                  <a:gd name="T40" fmla="*/ 241 w 261"/>
                  <a:gd name="T41" fmla="*/ 126 h 310"/>
                  <a:gd name="T42" fmla="*/ 232 w 261"/>
                  <a:gd name="T43" fmla="*/ 123 h 310"/>
                  <a:gd name="T44" fmla="*/ 223 w 261"/>
                  <a:gd name="T45" fmla="*/ 121 h 310"/>
                  <a:gd name="T46" fmla="*/ 207 w 261"/>
                  <a:gd name="T47" fmla="*/ 114 h 310"/>
                  <a:gd name="T48" fmla="*/ 185 w 261"/>
                  <a:gd name="T49" fmla="*/ 108 h 310"/>
                  <a:gd name="T50" fmla="*/ 165 w 261"/>
                  <a:gd name="T51" fmla="*/ 105 h 310"/>
                  <a:gd name="T52" fmla="*/ 151 w 261"/>
                  <a:gd name="T53" fmla="*/ 118 h 310"/>
                  <a:gd name="T54" fmla="*/ 148 w 261"/>
                  <a:gd name="T55" fmla="*/ 136 h 310"/>
                  <a:gd name="T56" fmla="*/ 151 w 261"/>
                  <a:gd name="T57" fmla="*/ 159 h 310"/>
                  <a:gd name="T58" fmla="*/ 158 w 261"/>
                  <a:gd name="T59" fmla="*/ 197 h 310"/>
                  <a:gd name="T60" fmla="*/ 165 w 261"/>
                  <a:gd name="T61" fmla="*/ 245 h 310"/>
                  <a:gd name="T62" fmla="*/ 174 w 261"/>
                  <a:gd name="T63" fmla="*/ 279 h 310"/>
                  <a:gd name="T64" fmla="*/ 174 w 261"/>
                  <a:gd name="T65" fmla="*/ 287 h 310"/>
                  <a:gd name="T66" fmla="*/ 165 w 261"/>
                  <a:gd name="T67" fmla="*/ 294 h 310"/>
                  <a:gd name="T68" fmla="*/ 145 w 261"/>
                  <a:gd name="T69" fmla="*/ 301 h 310"/>
                  <a:gd name="T70" fmla="*/ 121 w 261"/>
                  <a:gd name="T71" fmla="*/ 306 h 310"/>
                  <a:gd name="T72" fmla="*/ 88 w 261"/>
                  <a:gd name="T73" fmla="*/ 303 h 310"/>
                  <a:gd name="T74" fmla="*/ 65 w 261"/>
                  <a:gd name="T75" fmla="*/ 298 h 310"/>
                  <a:gd name="T76" fmla="*/ 51 w 261"/>
                  <a:gd name="T77" fmla="*/ 294 h 310"/>
                  <a:gd name="T78" fmla="*/ 41 w 261"/>
                  <a:gd name="T79" fmla="*/ 286 h 310"/>
                  <a:gd name="T80" fmla="*/ 39 w 261"/>
                  <a:gd name="T81" fmla="*/ 274 h 310"/>
                  <a:gd name="T82" fmla="*/ 53 w 261"/>
                  <a:gd name="T83" fmla="*/ 237 h 310"/>
                  <a:gd name="T84" fmla="*/ 76 w 261"/>
                  <a:gd name="T85" fmla="*/ 188 h 310"/>
                  <a:gd name="T86" fmla="*/ 92 w 261"/>
                  <a:gd name="T87" fmla="*/ 155 h 310"/>
                  <a:gd name="T88" fmla="*/ 102 w 261"/>
                  <a:gd name="T89" fmla="*/ 103 h 310"/>
                  <a:gd name="T90" fmla="*/ 20 w 261"/>
                  <a:gd name="T91" fmla="*/ 132 h 310"/>
                  <a:gd name="T92" fmla="*/ 4 w 261"/>
                  <a:gd name="T93" fmla="*/ 131 h 310"/>
                  <a:gd name="T94" fmla="*/ 0 w 261"/>
                  <a:gd name="T95" fmla="*/ 127 h 310"/>
                  <a:gd name="T96" fmla="*/ 2 w 261"/>
                  <a:gd name="T97" fmla="*/ 121 h 310"/>
                  <a:gd name="T98" fmla="*/ 8 w 261"/>
                  <a:gd name="T99" fmla="*/ 114 h 310"/>
                  <a:gd name="T100" fmla="*/ 23 w 261"/>
                  <a:gd name="T101" fmla="*/ 108 h 310"/>
                  <a:gd name="T102" fmla="*/ 41 w 261"/>
                  <a:gd name="T103" fmla="*/ 100 h 310"/>
                  <a:gd name="T104" fmla="*/ 63 w 261"/>
                  <a:gd name="T105" fmla="*/ 95 h 310"/>
                  <a:gd name="T106" fmla="*/ 81 w 261"/>
                  <a:gd name="T107" fmla="*/ 86 h 310"/>
                  <a:gd name="T108" fmla="*/ 98 w 261"/>
                  <a:gd name="T109" fmla="*/ 78 h 310"/>
                  <a:gd name="T110" fmla="*/ 109 w 261"/>
                  <a:gd name="T111" fmla="*/ 68 h 310"/>
                  <a:gd name="T112" fmla="*/ 111 w 261"/>
                  <a:gd name="T113" fmla="*/ 60 h 310"/>
                  <a:gd name="T114" fmla="*/ 105 w 261"/>
                  <a:gd name="T115" fmla="*/ 50 h 310"/>
                  <a:gd name="T116" fmla="*/ 95 w 261"/>
                  <a:gd name="T117" fmla="*/ 35 h 310"/>
                  <a:gd name="T118" fmla="*/ 98 w 261"/>
                  <a:gd name="T119" fmla="*/ 18 h 310"/>
                  <a:gd name="T120" fmla="*/ 102 w 261"/>
                  <a:gd name="T121" fmla="*/ 10 h 310"/>
                  <a:gd name="T122" fmla="*/ 113 w 261"/>
                  <a:gd name="T123" fmla="*/ 3 h 310"/>
                  <a:gd name="T124" fmla="*/ 125 w 261"/>
                  <a:gd name="T125" fmla="*/ 0 h 31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61"/>
                  <a:gd name="T190" fmla="*/ 0 h 310"/>
                  <a:gd name="T191" fmla="*/ 261 w 261"/>
                  <a:gd name="T192" fmla="*/ 310 h 31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61" h="310">
                    <a:moveTo>
                      <a:pt x="133" y="0"/>
                    </a:moveTo>
                    <a:lnTo>
                      <a:pt x="139" y="0"/>
                    </a:lnTo>
                    <a:lnTo>
                      <a:pt x="146" y="0"/>
                    </a:lnTo>
                    <a:lnTo>
                      <a:pt x="154" y="1"/>
                    </a:lnTo>
                    <a:lnTo>
                      <a:pt x="158" y="3"/>
                    </a:lnTo>
                    <a:lnTo>
                      <a:pt x="162" y="6"/>
                    </a:lnTo>
                    <a:lnTo>
                      <a:pt x="168" y="9"/>
                    </a:lnTo>
                    <a:lnTo>
                      <a:pt x="172" y="14"/>
                    </a:lnTo>
                    <a:lnTo>
                      <a:pt x="174" y="18"/>
                    </a:lnTo>
                    <a:lnTo>
                      <a:pt x="177" y="28"/>
                    </a:lnTo>
                    <a:lnTo>
                      <a:pt x="177" y="38"/>
                    </a:lnTo>
                    <a:lnTo>
                      <a:pt x="174" y="42"/>
                    </a:lnTo>
                    <a:lnTo>
                      <a:pt x="172" y="47"/>
                    </a:lnTo>
                    <a:lnTo>
                      <a:pt x="168" y="51"/>
                    </a:lnTo>
                    <a:lnTo>
                      <a:pt x="162" y="55"/>
                    </a:lnTo>
                    <a:lnTo>
                      <a:pt x="158" y="56"/>
                    </a:lnTo>
                    <a:lnTo>
                      <a:pt x="154" y="58"/>
                    </a:lnTo>
                    <a:lnTo>
                      <a:pt x="151" y="60"/>
                    </a:lnTo>
                    <a:lnTo>
                      <a:pt x="146" y="65"/>
                    </a:lnTo>
                    <a:lnTo>
                      <a:pt x="146" y="70"/>
                    </a:lnTo>
                    <a:lnTo>
                      <a:pt x="148" y="72"/>
                    </a:lnTo>
                    <a:lnTo>
                      <a:pt x="154" y="76"/>
                    </a:lnTo>
                    <a:lnTo>
                      <a:pt x="161" y="78"/>
                    </a:lnTo>
                    <a:lnTo>
                      <a:pt x="168" y="81"/>
                    </a:lnTo>
                    <a:lnTo>
                      <a:pt x="174" y="82"/>
                    </a:lnTo>
                    <a:lnTo>
                      <a:pt x="184" y="86"/>
                    </a:lnTo>
                    <a:lnTo>
                      <a:pt x="193" y="87"/>
                    </a:lnTo>
                    <a:lnTo>
                      <a:pt x="203" y="88"/>
                    </a:lnTo>
                    <a:lnTo>
                      <a:pt x="211" y="91"/>
                    </a:lnTo>
                    <a:lnTo>
                      <a:pt x="221" y="95"/>
                    </a:lnTo>
                    <a:lnTo>
                      <a:pt x="230" y="96"/>
                    </a:lnTo>
                    <a:lnTo>
                      <a:pt x="237" y="100"/>
                    </a:lnTo>
                    <a:lnTo>
                      <a:pt x="244" y="103"/>
                    </a:lnTo>
                    <a:lnTo>
                      <a:pt x="248" y="106"/>
                    </a:lnTo>
                    <a:lnTo>
                      <a:pt x="254" y="110"/>
                    </a:lnTo>
                    <a:lnTo>
                      <a:pt x="259" y="114"/>
                    </a:lnTo>
                    <a:lnTo>
                      <a:pt x="260" y="119"/>
                    </a:lnTo>
                    <a:lnTo>
                      <a:pt x="259" y="122"/>
                    </a:lnTo>
                    <a:lnTo>
                      <a:pt x="256" y="123"/>
                    </a:lnTo>
                    <a:lnTo>
                      <a:pt x="251" y="126"/>
                    </a:lnTo>
                    <a:lnTo>
                      <a:pt x="248" y="127"/>
                    </a:lnTo>
                    <a:lnTo>
                      <a:pt x="244" y="126"/>
                    </a:lnTo>
                    <a:lnTo>
                      <a:pt x="240" y="126"/>
                    </a:lnTo>
                    <a:lnTo>
                      <a:pt x="235" y="123"/>
                    </a:lnTo>
                    <a:lnTo>
                      <a:pt x="230" y="123"/>
                    </a:lnTo>
                    <a:lnTo>
                      <a:pt x="226" y="121"/>
                    </a:lnTo>
                    <a:lnTo>
                      <a:pt x="216" y="118"/>
                    </a:lnTo>
                    <a:lnTo>
                      <a:pt x="210" y="114"/>
                    </a:lnTo>
                    <a:lnTo>
                      <a:pt x="198" y="112"/>
                    </a:lnTo>
                    <a:lnTo>
                      <a:pt x="188" y="108"/>
                    </a:lnTo>
                    <a:lnTo>
                      <a:pt x="179" y="106"/>
                    </a:lnTo>
                    <a:lnTo>
                      <a:pt x="168" y="105"/>
                    </a:lnTo>
                    <a:lnTo>
                      <a:pt x="155" y="104"/>
                    </a:lnTo>
                    <a:lnTo>
                      <a:pt x="154" y="118"/>
                    </a:lnTo>
                    <a:lnTo>
                      <a:pt x="151" y="127"/>
                    </a:lnTo>
                    <a:lnTo>
                      <a:pt x="151" y="136"/>
                    </a:lnTo>
                    <a:lnTo>
                      <a:pt x="154" y="153"/>
                    </a:lnTo>
                    <a:lnTo>
                      <a:pt x="154" y="162"/>
                    </a:lnTo>
                    <a:lnTo>
                      <a:pt x="155" y="177"/>
                    </a:lnTo>
                    <a:lnTo>
                      <a:pt x="161" y="200"/>
                    </a:lnTo>
                    <a:lnTo>
                      <a:pt x="165" y="223"/>
                    </a:lnTo>
                    <a:lnTo>
                      <a:pt x="168" y="248"/>
                    </a:lnTo>
                    <a:lnTo>
                      <a:pt x="172" y="267"/>
                    </a:lnTo>
                    <a:lnTo>
                      <a:pt x="177" y="282"/>
                    </a:lnTo>
                    <a:lnTo>
                      <a:pt x="179" y="289"/>
                    </a:lnTo>
                    <a:lnTo>
                      <a:pt x="177" y="290"/>
                    </a:lnTo>
                    <a:lnTo>
                      <a:pt x="172" y="294"/>
                    </a:lnTo>
                    <a:lnTo>
                      <a:pt x="168" y="297"/>
                    </a:lnTo>
                    <a:lnTo>
                      <a:pt x="158" y="299"/>
                    </a:lnTo>
                    <a:lnTo>
                      <a:pt x="148" y="304"/>
                    </a:lnTo>
                    <a:lnTo>
                      <a:pt x="137" y="306"/>
                    </a:lnTo>
                    <a:lnTo>
                      <a:pt x="121" y="309"/>
                    </a:lnTo>
                    <a:lnTo>
                      <a:pt x="102" y="307"/>
                    </a:lnTo>
                    <a:lnTo>
                      <a:pt x="88" y="306"/>
                    </a:lnTo>
                    <a:lnTo>
                      <a:pt x="74" y="303"/>
                    </a:lnTo>
                    <a:lnTo>
                      <a:pt x="65" y="301"/>
                    </a:lnTo>
                    <a:lnTo>
                      <a:pt x="57" y="298"/>
                    </a:lnTo>
                    <a:lnTo>
                      <a:pt x="51" y="297"/>
                    </a:lnTo>
                    <a:lnTo>
                      <a:pt x="43" y="294"/>
                    </a:lnTo>
                    <a:lnTo>
                      <a:pt x="41" y="289"/>
                    </a:lnTo>
                    <a:lnTo>
                      <a:pt x="37" y="285"/>
                    </a:lnTo>
                    <a:lnTo>
                      <a:pt x="39" y="277"/>
                    </a:lnTo>
                    <a:lnTo>
                      <a:pt x="43" y="262"/>
                    </a:lnTo>
                    <a:lnTo>
                      <a:pt x="53" y="240"/>
                    </a:lnTo>
                    <a:lnTo>
                      <a:pt x="65" y="215"/>
                    </a:lnTo>
                    <a:lnTo>
                      <a:pt x="76" y="191"/>
                    </a:lnTo>
                    <a:lnTo>
                      <a:pt x="86" y="171"/>
                    </a:lnTo>
                    <a:lnTo>
                      <a:pt x="92" y="155"/>
                    </a:lnTo>
                    <a:lnTo>
                      <a:pt x="95" y="152"/>
                    </a:lnTo>
                    <a:lnTo>
                      <a:pt x="102" y="103"/>
                    </a:lnTo>
                    <a:lnTo>
                      <a:pt x="32" y="132"/>
                    </a:lnTo>
                    <a:lnTo>
                      <a:pt x="20" y="132"/>
                    </a:lnTo>
                    <a:lnTo>
                      <a:pt x="12" y="132"/>
                    </a:lnTo>
                    <a:lnTo>
                      <a:pt x="4" y="131"/>
                    </a:lnTo>
                    <a:lnTo>
                      <a:pt x="0" y="130"/>
                    </a:lnTo>
                    <a:lnTo>
                      <a:pt x="0" y="127"/>
                    </a:lnTo>
                    <a:lnTo>
                      <a:pt x="0" y="123"/>
                    </a:lnTo>
                    <a:lnTo>
                      <a:pt x="2" y="121"/>
                    </a:lnTo>
                    <a:lnTo>
                      <a:pt x="4" y="115"/>
                    </a:lnTo>
                    <a:lnTo>
                      <a:pt x="8" y="114"/>
                    </a:lnTo>
                    <a:lnTo>
                      <a:pt x="16" y="112"/>
                    </a:lnTo>
                    <a:lnTo>
                      <a:pt x="23" y="108"/>
                    </a:lnTo>
                    <a:lnTo>
                      <a:pt x="32" y="105"/>
                    </a:lnTo>
                    <a:lnTo>
                      <a:pt x="41" y="100"/>
                    </a:lnTo>
                    <a:lnTo>
                      <a:pt x="51" y="97"/>
                    </a:lnTo>
                    <a:lnTo>
                      <a:pt x="63" y="95"/>
                    </a:lnTo>
                    <a:lnTo>
                      <a:pt x="72" y="90"/>
                    </a:lnTo>
                    <a:lnTo>
                      <a:pt x="81" y="86"/>
                    </a:lnTo>
                    <a:lnTo>
                      <a:pt x="90" y="82"/>
                    </a:lnTo>
                    <a:lnTo>
                      <a:pt x="98" y="78"/>
                    </a:lnTo>
                    <a:lnTo>
                      <a:pt x="105" y="73"/>
                    </a:lnTo>
                    <a:lnTo>
                      <a:pt x="109" y="68"/>
                    </a:lnTo>
                    <a:lnTo>
                      <a:pt x="111" y="65"/>
                    </a:lnTo>
                    <a:lnTo>
                      <a:pt x="111" y="60"/>
                    </a:lnTo>
                    <a:lnTo>
                      <a:pt x="109" y="56"/>
                    </a:lnTo>
                    <a:lnTo>
                      <a:pt x="105" y="50"/>
                    </a:lnTo>
                    <a:lnTo>
                      <a:pt x="100" y="42"/>
                    </a:lnTo>
                    <a:lnTo>
                      <a:pt x="95" y="35"/>
                    </a:lnTo>
                    <a:lnTo>
                      <a:pt x="95" y="24"/>
                    </a:lnTo>
                    <a:lnTo>
                      <a:pt x="98" y="18"/>
                    </a:lnTo>
                    <a:lnTo>
                      <a:pt x="100" y="14"/>
                    </a:lnTo>
                    <a:lnTo>
                      <a:pt x="102" y="10"/>
                    </a:lnTo>
                    <a:lnTo>
                      <a:pt x="106" y="6"/>
                    </a:lnTo>
                    <a:lnTo>
                      <a:pt x="113" y="3"/>
                    </a:lnTo>
                    <a:lnTo>
                      <a:pt x="118" y="1"/>
                    </a:lnTo>
                    <a:lnTo>
                      <a:pt x="125" y="0"/>
                    </a:lnTo>
                    <a:lnTo>
                      <a:pt x="133" y="0"/>
                    </a:lnTo>
                  </a:path>
                </a:pathLst>
              </a:custGeom>
              <a:solidFill>
                <a:srgbClr val="000000"/>
              </a:solidFill>
              <a:ln w="9525">
                <a:noFill/>
                <a:round/>
                <a:headEnd/>
                <a:tailEnd/>
              </a:ln>
            </p:spPr>
            <p:txBody>
              <a:bodyPr wrap="none" anchor="ctr"/>
              <a:lstStyle/>
              <a:p>
                <a:endParaRPr lang="en-US"/>
              </a:p>
            </p:txBody>
          </p:sp>
          <p:sp>
            <p:nvSpPr>
              <p:cNvPr id="15310" name="Freeform 209"/>
              <p:cNvSpPr>
                <a:spLocks noChangeArrowheads="1"/>
              </p:cNvSpPr>
              <p:nvPr/>
            </p:nvSpPr>
            <p:spPr bwMode="auto">
              <a:xfrm>
                <a:off x="12716" y="1527"/>
                <a:ext cx="49" cy="160"/>
              </a:xfrm>
              <a:custGeom>
                <a:avLst/>
                <a:gdLst>
                  <a:gd name="T0" fmla="*/ 25 w 50"/>
                  <a:gd name="T1" fmla="*/ 0 h 161"/>
                  <a:gd name="T2" fmla="*/ 16 w 50"/>
                  <a:gd name="T3" fmla="*/ 9 h 161"/>
                  <a:gd name="T4" fmla="*/ 0 w 50"/>
                  <a:gd name="T5" fmla="*/ 157 h 161"/>
                  <a:gd name="T6" fmla="*/ 46 w 50"/>
                  <a:gd name="T7" fmla="*/ 137 h 161"/>
                  <a:gd name="T8" fmla="*/ 25 w 50"/>
                  <a:gd name="T9" fmla="*/ 0 h 161"/>
                  <a:gd name="T10" fmla="*/ 0 60000 65536"/>
                  <a:gd name="T11" fmla="*/ 0 60000 65536"/>
                  <a:gd name="T12" fmla="*/ 0 60000 65536"/>
                  <a:gd name="T13" fmla="*/ 0 60000 65536"/>
                  <a:gd name="T14" fmla="*/ 0 60000 65536"/>
                  <a:gd name="T15" fmla="*/ 0 w 50"/>
                  <a:gd name="T16" fmla="*/ 0 h 161"/>
                  <a:gd name="T17" fmla="*/ 50 w 50"/>
                  <a:gd name="T18" fmla="*/ 161 h 161"/>
                </a:gdLst>
                <a:ahLst/>
                <a:cxnLst>
                  <a:cxn ang="T10">
                    <a:pos x="T0" y="T1"/>
                  </a:cxn>
                  <a:cxn ang="T11">
                    <a:pos x="T2" y="T3"/>
                  </a:cxn>
                  <a:cxn ang="T12">
                    <a:pos x="T4" y="T5"/>
                  </a:cxn>
                  <a:cxn ang="T13">
                    <a:pos x="T6" y="T7"/>
                  </a:cxn>
                  <a:cxn ang="T14">
                    <a:pos x="T8" y="T9"/>
                  </a:cxn>
                </a:cxnLst>
                <a:rect l="T15" t="T16" r="T17" b="T18"/>
                <a:pathLst>
                  <a:path w="50" h="161">
                    <a:moveTo>
                      <a:pt x="25" y="0"/>
                    </a:moveTo>
                    <a:lnTo>
                      <a:pt x="16" y="9"/>
                    </a:lnTo>
                    <a:lnTo>
                      <a:pt x="0" y="160"/>
                    </a:lnTo>
                    <a:lnTo>
                      <a:pt x="49" y="140"/>
                    </a:lnTo>
                    <a:lnTo>
                      <a:pt x="25" y="0"/>
                    </a:lnTo>
                  </a:path>
                </a:pathLst>
              </a:custGeom>
              <a:solidFill>
                <a:srgbClr val="823838"/>
              </a:solidFill>
              <a:ln w="9525">
                <a:noFill/>
                <a:round/>
                <a:headEnd/>
                <a:tailEnd/>
              </a:ln>
            </p:spPr>
            <p:txBody>
              <a:bodyPr wrap="none" anchor="ctr"/>
              <a:lstStyle/>
              <a:p>
                <a:endParaRPr lang="en-US"/>
              </a:p>
            </p:txBody>
          </p:sp>
          <p:sp>
            <p:nvSpPr>
              <p:cNvPr id="15311" name="Freeform 210"/>
              <p:cNvSpPr>
                <a:spLocks noChangeArrowheads="1"/>
              </p:cNvSpPr>
              <p:nvPr/>
            </p:nvSpPr>
            <p:spPr bwMode="auto">
              <a:xfrm>
                <a:off x="12648" y="1527"/>
                <a:ext cx="64" cy="143"/>
              </a:xfrm>
              <a:custGeom>
                <a:avLst/>
                <a:gdLst>
                  <a:gd name="T0" fmla="*/ 50 w 65"/>
                  <a:gd name="T1" fmla="*/ 0 h 144"/>
                  <a:gd name="T2" fmla="*/ 0 w 65"/>
                  <a:gd name="T3" fmla="*/ 140 h 144"/>
                  <a:gd name="T4" fmla="*/ 61 w 65"/>
                  <a:gd name="T5" fmla="*/ 99 h 144"/>
                  <a:gd name="T6" fmla="*/ 53 w 65"/>
                  <a:gd name="T7" fmla="*/ 32 h 144"/>
                  <a:gd name="T8" fmla="*/ 50 w 65"/>
                  <a:gd name="T9" fmla="*/ 0 h 144"/>
                  <a:gd name="T10" fmla="*/ 0 60000 65536"/>
                  <a:gd name="T11" fmla="*/ 0 60000 65536"/>
                  <a:gd name="T12" fmla="*/ 0 60000 65536"/>
                  <a:gd name="T13" fmla="*/ 0 60000 65536"/>
                  <a:gd name="T14" fmla="*/ 0 60000 65536"/>
                  <a:gd name="T15" fmla="*/ 0 w 65"/>
                  <a:gd name="T16" fmla="*/ 0 h 144"/>
                  <a:gd name="T17" fmla="*/ 65 w 65"/>
                  <a:gd name="T18" fmla="*/ 144 h 144"/>
                </a:gdLst>
                <a:ahLst/>
                <a:cxnLst>
                  <a:cxn ang="T10">
                    <a:pos x="T0" y="T1"/>
                  </a:cxn>
                  <a:cxn ang="T11">
                    <a:pos x="T2" y="T3"/>
                  </a:cxn>
                  <a:cxn ang="T12">
                    <a:pos x="T4" y="T5"/>
                  </a:cxn>
                  <a:cxn ang="T13">
                    <a:pos x="T6" y="T7"/>
                  </a:cxn>
                  <a:cxn ang="T14">
                    <a:pos x="T8" y="T9"/>
                  </a:cxn>
                </a:cxnLst>
                <a:rect l="T15" t="T16" r="T17" b="T18"/>
                <a:pathLst>
                  <a:path w="65" h="144">
                    <a:moveTo>
                      <a:pt x="53" y="0"/>
                    </a:moveTo>
                    <a:lnTo>
                      <a:pt x="0" y="143"/>
                    </a:lnTo>
                    <a:lnTo>
                      <a:pt x="64" y="102"/>
                    </a:lnTo>
                    <a:lnTo>
                      <a:pt x="56" y="32"/>
                    </a:lnTo>
                    <a:lnTo>
                      <a:pt x="53" y="0"/>
                    </a:lnTo>
                  </a:path>
                </a:pathLst>
              </a:custGeom>
              <a:solidFill>
                <a:srgbClr val="823838"/>
              </a:solidFill>
              <a:ln w="9525">
                <a:noFill/>
                <a:round/>
                <a:headEnd/>
                <a:tailEnd/>
              </a:ln>
            </p:spPr>
            <p:txBody>
              <a:bodyPr wrap="none" anchor="ctr"/>
              <a:lstStyle/>
              <a:p>
                <a:endParaRPr lang="en-US"/>
              </a:p>
            </p:txBody>
          </p:sp>
          <p:sp>
            <p:nvSpPr>
              <p:cNvPr id="15312" name="Freeform 211"/>
              <p:cNvSpPr>
                <a:spLocks noChangeArrowheads="1"/>
              </p:cNvSpPr>
              <p:nvPr/>
            </p:nvSpPr>
            <p:spPr bwMode="auto">
              <a:xfrm>
                <a:off x="12701" y="1486"/>
                <a:ext cx="45" cy="10"/>
              </a:xfrm>
              <a:custGeom>
                <a:avLst/>
                <a:gdLst>
                  <a:gd name="T0" fmla="*/ 42 w 46"/>
                  <a:gd name="T1" fmla="*/ 3 h 11"/>
                  <a:gd name="T2" fmla="*/ 42 w 46"/>
                  <a:gd name="T3" fmla="*/ 5 h 11"/>
                  <a:gd name="T4" fmla="*/ 42 w 46"/>
                  <a:gd name="T5" fmla="*/ 5 h 11"/>
                  <a:gd name="T6" fmla="*/ 39 w 46"/>
                  <a:gd name="T7" fmla="*/ 5 h 11"/>
                  <a:gd name="T8" fmla="*/ 39 w 46"/>
                  <a:gd name="T9" fmla="*/ 6 h 11"/>
                  <a:gd name="T10" fmla="*/ 35 w 46"/>
                  <a:gd name="T11" fmla="*/ 6 h 11"/>
                  <a:gd name="T12" fmla="*/ 30 w 46"/>
                  <a:gd name="T13" fmla="*/ 7 h 11"/>
                  <a:gd name="T14" fmla="*/ 28 w 46"/>
                  <a:gd name="T15" fmla="*/ 7 h 11"/>
                  <a:gd name="T16" fmla="*/ 23 w 46"/>
                  <a:gd name="T17" fmla="*/ 7 h 11"/>
                  <a:gd name="T18" fmla="*/ 19 w 46"/>
                  <a:gd name="T19" fmla="*/ 7 h 11"/>
                  <a:gd name="T20" fmla="*/ 7 w 46"/>
                  <a:gd name="T21" fmla="*/ 6 h 11"/>
                  <a:gd name="T22" fmla="*/ 3 w 46"/>
                  <a:gd name="T23" fmla="*/ 5 h 11"/>
                  <a:gd name="T24" fmla="*/ 0 w 46"/>
                  <a:gd name="T25" fmla="*/ 5 h 11"/>
                  <a:gd name="T26" fmla="*/ 0 w 46"/>
                  <a:gd name="T27" fmla="*/ 5 h 11"/>
                  <a:gd name="T28" fmla="*/ 0 w 46"/>
                  <a:gd name="T29" fmla="*/ 0 h 11"/>
                  <a:gd name="T30" fmla="*/ 0 w 46"/>
                  <a:gd name="T31" fmla="*/ 0 h 11"/>
                  <a:gd name="T32" fmla="*/ 5 w 46"/>
                  <a:gd name="T33" fmla="*/ 3 h 11"/>
                  <a:gd name="T34" fmla="*/ 12 w 46"/>
                  <a:gd name="T35" fmla="*/ 5 h 11"/>
                  <a:gd name="T36" fmla="*/ 19 w 46"/>
                  <a:gd name="T37" fmla="*/ 5 h 11"/>
                  <a:gd name="T38" fmla="*/ 23 w 46"/>
                  <a:gd name="T39" fmla="*/ 5 h 11"/>
                  <a:gd name="T40" fmla="*/ 28 w 46"/>
                  <a:gd name="T41" fmla="*/ 5 h 11"/>
                  <a:gd name="T42" fmla="*/ 30 w 46"/>
                  <a:gd name="T43" fmla="*/ 5 h 11"/>
                  <a:gd name="T44" fmla="*/ 35 w 46"/>
                  <a:gd name="T45" fmla="*/ 5 h 11"/>
                  <a:gd name="T46" fmla="*/ 39 w 46"/>
                  <a:gd name="T47" fmla="*/ 3 h 11"/>
                  <a:gd name="T48" fmla="*/ 42 w 46"/>
                  <a:gd name="T49" fmla="*/ 3 h 1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
                  <a:gd name="T76" fmla="*/ 0 h 11"/>
                  <a:gd name="T77" fmla="*/ 46 w 46"/>
                  <a:gd name="T78" fmla="*/ 11 h 11"/>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 h="11">
                    <a:moveTo>
                      <a:pt x="45" y="3"/>
                    </a:moveTo>
                    <a:lnTo>
                      <a:pt x="45" y="8"/>
                    </a:lnTo>
                    <a:lnTo>
                      <a:pt x="42" y="8"/>
                    </a:lnTo>
                    <a:lnTo>
                      <a:pt x="42" y="9"/>
                    </a:lnTo>
                    <a:lnTo>
                      <a:pt x="38" y="9"/>
                    </a:lnTo>
                    <a:lnTo>
                      <a:pt x="33" y="10"/>
                    </a:lnTo>
                    <a:lnTo>
                      <a:pt x="31" y="10"/>
                    </a:lnTo>
                    <a:lnTo>
                      <a:pt x="23" y="10"/>
                    </a:lnTo>
                    <a:lnTo>
                      <a:pt x="19" y="10"/>
                    </a:lnTo>
                    <a:lnTo>
                      <a:pt x="7" y="9"/>
                    </a:lnTo>
                    <a:lnTo>
                      <a:pt x="3" y="8"/>
                    </a:lnTo>
                    <a:lnTo>
                      <a:pt x="0" y="7"/>
                    </a:lnTo>
                    <a:lnTo>
                      <a:pt x="0" y="5"/>
                    </a:lnTo>
                    <a:lnTo>
                      <a:pt x="0" y="0"/>
                    </a:lnTo>
                    <a:lnTo>
                      <a:pt x="5" y="3"/>
                    </a:lnTo>
                    <a:lnTo>
                      <a:pt x="12" y="7"/>
                    </a:lnTo>
                    <a:lnTo>
                      <a:pt x="19" y="8"/>
                    </a:lnTo>
                    <a:lnTo>
                      <a:pt x="23" y="8"/>
                    </a:lnTo>
                    <a:lnTo>
                      <a:pt x="31" y="7"/>
                    </a:lnTo>
                    <a:lnTo>
                      <a:pt x="33" y="7"/>
                    </a:lnTo>
                    <a:lnTo>
                      <a:pt x="38" y="5"/>
                    </a:lnTo>
                    <a:lnTo>
                      <a:pt x="42" y="3"/>
                    </a:lnTo>
                    <a:lnTo>
                      <a:pt x="45" y="3"/>
                    </a:lnTo>
                  </a:path>
                </a:pathLst>
              </a:custGeom>
              <a:solidFill>
                <a:srgbClr val="823838"/>
              </a:solidFill>
              <a:ln w="9525">
                <a:noFill/>
                <a:round/>
                <a:headEnd/>
                <a:tailEnd/>
              </a:ln>
            </p:spPr>
            <p:txBody>
              <a:bodyPr wrap="none" anchor="ctr"/>
              <a:lstStyle/>
              <a:p>
                <a:endParaRPr lang="en-US"/>
              </a:p>
            </p:txBody>
          </p:sp>
          <p:sp>
            <p:nvSpPr>
              <p:cNvPr id="15313" name="Freeform 212"/>
              <p:cNvSpPr>
                <a:spLocks noChangeArrowheads="1"/>
              </p:cNvSpPr>
              <p:nvPr/>
            </p:nvSpPr>
            <p:spPr bwMode="auto">
              <a:xfrm>
                <a:off x="12701" y="1494"/>
                <a:ext cx="45" cy="10"/>
              </a:xfrm>
              <a:custGeom>
                <a:avLst/>
                <a:gdLst>
                  <a:gd name="T0" fmla="*/ 42 w 46"/>
                  <a:gd name="T1" fmla="*/ 1 h 11"/>
                  <a:gd name="T2" fmla="*/ 42 w 46"/>
                  <a:gd name="T3" fmla="*/ 5 h 11"/>
                  <a:gd name="T4" fmla="*/ 42 w 46"/>
                  <a:gd name="T5" fmla="*/ 5 h 11"/>
                  <a:gd name="T6" fmla="*/ 39 w 46"/>
                  <a:gd name="T7" fmla="*/ 5 h 11"/>
                  <a:gd name="T8" fmla="*/ 37 w 46"/>
                  <a:gd name="T9" fmla="*/ 5 h 11"/>
                  <a:gd name="T10" fmla="*/ 35 w 46"/>
                  <a:gd name="T11" fmla="*/ 6 h 11"/>
                  <a:gd name="T12" fmla="*/ 30 w 46"/>
                  <a:gd name="T13" fmla="*/ 7 h 11"/>
                  <a:gd name="T14" fmla="*/ 26 w 46"/>
                  <a:gd name="T15" fmla="*/ 7 h 11"/>
                  <a:gd name="T16" fmla="*/ 23 w 46"/>
                  <a:gd name="T17" fmla="*/ 7 h 11"/>
                  <a:gd name="T18" fmla="*/ 17 w 46"/>
                  <a:gd name="T19" fmla="*/ 7 h 11"/>
                  <a:gd name="T20" fmla="*/ 7 w 46"/>
                  <a:gd name="T21" fmla="*/ 6 h 11"/>
                  <a:gd name="T22" fmla="*/ 3 w 46"/>
                  <a:gd name="T23" fmla="*/ 5 h 11"/>
                  <a:gd name="T24" fmla="*/ 0 w 46"/>
                  <a:gd name="T25" fmla="*/ 5 h 11"/>
                  <a:gd name="T26" fmla="*/ 0 w 46"/>
                  <a:gd name="T27" fmla="*/ 5 h 11"/>
                  <a:gd name="T28" fmla="*/ 0 w 46"/>
                  <a:gd name="T29" fmla="*/ 0 h 11"/>
                  <a:gd name="T30" fmla="*/ 0 w 46"/>
                  <a:gd name="T31" fmla="*/ 0 h 11"/>
                  <a:gd name="T32" fmla="*/ 5 w 46"/>
                  <a:gd name="T33" fmla="*/ 2 h 11"/>
                  <a:gd name="T34" fmla="*/ 12 w 46"/>
                  <a:gd name="T35" fmla="*/ 5 h 11"/>
                  <a:gd name="T36" fmla="*/ 19 w 46"/>
                  <a:gd name="T37" fmla="*/ 5 h 11"/>
                  <a:gd name="T38" fmla="*/ 23 w 46"/>
                  <a:gd name="T39" fmla="*/ 5 h 11"/>
                  <a:gd name="T40" fmla="*/ 26 w 46"/>
                  <a:gd name="T41" fmla="*/ 5 h 11"/>
                  <a:gd name="T42" fmla="*/ 30 w 46"/>
                  <a:gd name="T43" fmla="*/ 5 h 11"/>
                  <a:gd name="T44" fmla="*/ 35 w 46"/>
                  <a:gd name="T45" fmla="*/ 5 h 11"/>
                  <a:gd name="T46" fmla="*/ 37 w 46"/>
                  <a:gd name="T47" fmla="*/ 2 h 11"/>
                  <a:gd name="T48" fmla="*/ 42 w 46"/>
                  <a:gd name="T49" fmla="*/ 2 h 11"/>
                  <a:gd name="T50" fmla="*/ 42 w 46"/>
                  <a:gd name="T51" fmla="*/ 1 h 1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6"/>
                  <a:gd name="T79" fmla="*/ 0 h 11"/>
                  <a:gd name="T80" fmla="*/ 46 w 46"/>
                  <a:gd name="T81" fmla="*/ 11 h 1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6" h="11">
                    <a:moveTo>
                      <a:pt x="45" y="1"/>
                    </a:moveTo>
                    <a:lnTo>
                      <a:pt x="45" y="6"/>
                    </a:lnTo>
                    <a:lnTo>
                      <a:pt x="42" y="8"/>
                    </a:lnTo>
                    <a:lnTo>
                      <a:pt x="40" y="8"/>
                    </a:lnTo>
                    <a:lnTo>
                      <a:pt x="38" y="9"/>
                    </a:lnTo>
                    <a:lnTo>
                      <a:pt x="33" y="10"/>
                    </a:lnTo>
                    <a:lnTo>
                      <a:pt x="29" y="10"/>
                    </a:lnTo>
                    <a:lnTo>
                      <a:pt x="23" y="10"/>
                    </a:lnTo>
                    <a:lnTo>
                      <a:pt x="17" y="10"/>
                    </a:lnTo>
                    <a:lnTo>
                      <a:pt x="7" y="9"/>
                    </a:lnTo>
                    <a:lnTo>
                      <a:pt x="3" y="8"/>
                    </a:lnTo>
                    <a:lnTo>
                      <a:pt x="0" y="6"/>
                    </a:lnTo>
                    <a:lnTo>
                      <a:pt x="0" y="5"/>
                    </a:lnTo>
                    <a:lnTo>
                      <a:pt x="0" y="0"/>
                    </a:lnTo>
                    <a:lnTo>
                      <a:pt x="5" y="2"/>
                    </a:lnTo>
                    <a:lnTo>
                      <a:pt x="12" y="6"/>
                    </a:lnTo>
                    <a:lnTo>
                      <a:pt x="19" y="8"/>
                    </a:lnTo>
                    <a:lnTo>
                      <a:pt x="23" y="8"/>
                    </a:lnTo>
                    <a:lnTo>
                      <a:pt x="29" y="6"/>
                    </a:lnTo>
                    <a:lnTo>
                      <a:pt x="33" y="6"/>
                    </a:lnTo>
                    <a:lnTo>
                      <a:pt x="38" y="5"/>
                    </a:lnTo>
                    <a:lnTo>
                      <a:pt x="40" y="2"/>
                    </a:lnTo>
                    <a:lnTo>
                      <a:pt x="45" y="2"/>
                    </a:lnTo>
                    <a:lnTo>
                      <a:pt x="45" y="1"/>
                    </a:lnTo>
                  </a:path>
                </a:pathLst>
              </a:custGeom>
              <a:solidFill>
                <a:srgbClr val="823838"/>
              </a:solidFill>
              <a:ln w="9525">
                <a:noFill/>
                <a:round/>
                <a:headEnd/>
                <a:tailEnd/>
              </a:ln>
            </p:spPr>
            <p:txBody>
              <a:bodyPr wrap="none" anchor="ctr"/>
              <a:lstStyle/>
              <a:p>
                <a:endParaRPr lang="en-US"/>
              </a:p>
            </p:txBody>
          </p:sp>
          <p:sp>
            <p:nvSpPr>
              <p:cNvPr id="15314" name="Freeform 213"/>
              <p:cNvSpPr>
                <a:spLocks noChangeArrowheads="1"/>
              </p:cNvSpPr>
              <p:nvPr/>
            </p:nvSpPr>
            <p:spPr bwMode="auto">
              <a:xfrm>
                <a:off x="12701" y="1502"/>
                <a:ext cx="45" cy="10"/>
              </a:xfrm>
              <a:custGeom>
                <a:avLst/>
                <a:gdLst>
                  <a:gd name="T0" fmla="*/ 42 w 46"/>
                  <a:gd name="T1" fmla="*/ 1 h 11"/>
                  <a:gd name="T2" fmla="*/ 42 w 46"/>
                  <a:gd name="T3" fmla="*/ 5 h 11"/>
                  <a:gd name="T4" fmla="*/ 42 w 46"/>
                  <a:gd name="T5" fmla="*/ 5 h 11"/>
                  <a:gd name="T6" fmla="*/ 39 w 46"/>
                  <a:gd name="T7" fmla="*/ 5 h 11"/>
                  <a:gd name="T8" fmla="*/ 37 w 46"/>
                  <a:gd name="T9" fmla="*/ 6 h 11"/>
                  <a:gd name="T10" fmla="*/ 35 w 46"/>
                  <a:gd name="T11" fmla="*/ 6 h 11"/>
                  <a:gd name="T12" fmla="*/ 30 w 46"/>
                  <a:gd name="T13" fmla="*/ 7 h 11"/>
                  <a:gd name="T14" fmla="*/ 26 w 46"/>
                  <a:gd name="T15" fmla="*/ 7 h 11"/>
                  <a:gd name="T16" fmla="*/ 23 w 46"/>
                  <a:gd name="T17" fmla="*/ 7 h 11"/>
                  <a:gd name="T18" fmla="*/ 17 w 46"/>
                  <a:gd name="T19" fmla="*/ 7 h 11"/>
                  <a:gd name="T20" fmla="*/ 7 w 46"/>
                  <a:gd name="T21" fmla="*/ 6 h 11"/>
                  <a:gd name="T22" fmla="*/ 3 w 46"/>
                  <a:gd name="T23" fmla="*/ 5 h 11"/>
                  <a:gd name="T24" fmla="*/ 0 w 46"/>
                  <a:gd name="T25" fmla="*/ 5 h 11"/>
                  <a:gd name="T26" fmla="*/ 0 w 46"/>
                  <a:gd name="T27" fmla="*/ 5 h 11"/>
                  <a:gd name="T28" fmla="*/ 0 w 46"/>
                  <a:gd name="T29" fmla="*/ 0 h 11"/>
                  <a:gd name="T30" fmla="*/ 0 w 46"/>
                  <a:gd name="T31" fmla="*/ 0 h 11"/>
                  <a:gd name="T32" fmla="*/ 5 w 46"/>
                  <a:gd name="T33" fmla="*/ 2 h 11"/>
                  <a:gd name="T34" fmla="*/ 12 w 46"/>
                  <a:gd name="T35" fmla="*/ 5 h 11"/>
                  <a:gd name="T36" fmla="*/ 19 w 46"/>
                  <a:gd name="T37" fmla="*/ 5 h 11"/>
                  <a:gd name="T38" fmla="*/ 23 w 46"/>
                  <a:gd name="T39" fmla="*/ 5 h 11"/>
                  <a:gd name="T40" fmla="*/ 26 w 46"/>
                  <a:gd name="T41" fmla="*/ 5 h 11"/>
                  <a:gd name="T42" fmla="*/ 30 w 46"/>
                  <a:gd name="T43" fmla="*/ 5 h 11"/>
                  <a:gd name="T44" fmla="*/ 35 w 46"/>
                  <a:gd name="T45" fmla="*/ 5 h 11"/>
                  <a:gd name="T46" fmla="*/ 37 w 46"/>
                  <a:gd name="T47" fmla="*/ 2 h 11"/>
                  <a:gd name="T48" fmla="*/ 39 w 46"/>
                  <a:gd name="T49" fmla="*/ 2 h 11"/>
                  <a:gd name="T50" fmla="*/ 42 w 46"/>
                  <a:gd name="T51" fmla="*/ 1 h 1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6"/>
                  <a:gd name="T79" fmla="*/ 0 h 11"/>
                  <a:gd name="T80" fmla="*/ 46 w 46"/>
                  <a:gd name="T81" fmla="*/ 11 h 1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6" h="11">
                    <a:moveTo>
                      <a:pt x="45" y="1"/>
                    </a:moveTo>
                    <a:lnTo>
                      <a:pt x="45" y="7"/>
                    </a:lnTo>
                    <a:lnTo>
                      <a:pt x="42" y="7"/>
                    </a:lnTo>
                    <a:lnTo>
                      <a:pt x="40" y="9"/>
                    </a:lnTo>
                    <a:lnTo>
                      <a:pt x="38" y="9"/>
                    </a:lnTo>
                    <a:lnTo>
                      <a:pt x="33" y="10"/>
                    </a:lnTo>
                    <a:lnTo>
                      <a:pt x="29" y="10"/>
                    </a:lnTo>
                    <a:lnTo>
                      <a:pt x="23" y="10"/>
                    </a:lnTo>
                    <a:lnTo>
                      <a:pt x="17" y="10"/>
                    </a:lnTo>
                    <a:lnTo>
                      <a:pt x="7" y="9"/>
                    </a:lnTo>
                    <a:lnTo>
                      <a:pt x="3" y="7"/>
                    </a:lnTo>
                    <a:lnTo>
                      <a:pt x="0" y="6"/>
                    </a:lnTo>
                    <a:lnTo>
                      <a:pt x="0" y="5"/>
                    </a:lnTo>
                    <a:lnTo>
                      <a:pt x="0" y="0"/>
                    </a:lnTo>
                    <a:lnTo>
                      <a:pt x="5" y="2"/>
                    </a:lnTo>
                    <a:lnTo>
                      <a:pt x="12" y="6"/>
                    </a:lnTo>
                    <a:lnTo>
                      <a:pt x="19" y="7"/>
                    </a:lnTo>
                    <a:lnTo>
                      <a:pt x="23" y="7"/>
                    </a:lnTo>
                    <a:lnTo>
                      <a:pt x="29" y="6"/>
                    </a:lnTo>
                    <a:lnTo>
                      <a:pt x="33" y="6"/>
                    </a:lnTo>
                    <a:lnTo>
                      <a:pt x="38" y="5"/>
                    </a:lnTo>
                    <a:lnTo>
                      <a:pt x="40" y="2"/>
                    </a:lnTo>
                    <a:lnTo>
                      <a:pt x="42" y="2"/>
                    </a:lnTo>
                    <a:lnTo>
                      <a:pt x="45" y="1"/>
                    </a:lnTo>
                  </a:path>
                </a:pathLst>
              </a:custGeom>
              <a:solidFill>
                <a:srgbClr val="823838"/>
              </a:solidFill>
              <a:ln w="9525">
                <a:noFill/>
                <a:round/>
                <a:headEnd/>
                <a:tailEnd/>
              </a:ln>
            </p:spPr>
            <p:txBody>
              <a:bodyPr wrap="none" anchor="ctr"/>
              <a:lstStyle/>
              <a:p>
                <a:endParaRPr lang="en-US"/>
              </a:p>
            </p:txBody>
          </p:sp>
          <p:sp>
            <p:nvSpPr>
              <p:cNvPr id="15315" name="Freeform 214"/>
              <p:cNvSpPr>
                <a:spLocks noChangeArrowheads="1"/>
              </p:cNvSpPr>
              <p:nvPr/>
            </p:nvSpPr>
            <p:spPr bwMode="auto">
              <a:xfrm>
                <a:off x="12701" y="1480"/>
                <a:ext cx="49" cy="11"/>
              </a:xfrm>
              <a:custGeom>
                <a:avLst/>
                <a:gdLst>
                  <a:gd name="T0" fmla="*/ 46 w 50"/>
                  <a:gd name="T1" fmla="*/ 1 h 12"/>
                  <a:gd name="T2" fmla="*/ 45 w 50"/>
                  <a:gd name="T3" fmla="*/ 6 h 12"/>
                  <a:gd name="T4" fmla="*/ 45 w 50"/>
                  <a:gd name="T5" fmla="*/ 6 h 12"/>
                  <a:gd name="T6" fmla="*/ 42 w 50"/>
                  <a:gd name="T7" fmla="*/ 6 h 12"/>
                  <a:gd name="T8" fmla="*/ 39 w 50"/>
                  <a:gd name="T9" fmla="*/ 6 h 12"/>
                  <a:gd name="T10" fmla="*/ 37 w 50"/>
                  <a:gd name="T11" fmla="*/ 6 h 12"/>
                  <a:gd name="T12" fmla="*/ 33 w 50"/>
                  <a:gd name="T13" fmla="*/ 8 h 12"/>
                  <a:gd name="T14" fmla="*/ 28 w 50"/>
                  <a:gd name="T15" fmla="*/ 8 h 12"/>
                  <a:gd name="T16" fmla="*/ 25 w 50"/>
                  <a:gd name="T17" fmla="*/ 8 h 12"/>
                  <a:gd name="T18" fmla="*/ 19 w 50"/>
                  <a:gd name="T19" fmla="*/ 8 h 12"/>
                  <a:gd name="T20" fmla="*/ 11 w 50"/>
                  <a:gd name="T21" fmla="*/ 6 h 12"/>
                  <a:gd name="T22" fmla="*/ 3 w 50"/>
                  <a:gd name="T23" fmla="*/ 6 h 12"/>
                  <a:gd name="T24" fmla="*/ 0 w 50"/>
                  <a:gd name="T25" fmla="*/ 6 h 12"/>
                  <a:gd name="T26" fmla="*/ 0 w 50"/>
                  <a:gd name="T27" fmla="*/ 5 h 12"/>
                  <a:gd name="T28" fmla="*/ 0 w 50"/>
                  <a:gd name="T29" fmla="*/ 0 h 12"/>
                  <a:gd name="T30" fmla="*/ 3 w 50"/>
                  <a:gd name="T31" fmla="*/ 0 h 12"/>
                  <a:gd name="T32" fmla="*/ 7 w 50"/>
                  <a:gd name="T33" fmla="*/ 4 h 12"/>
                  <a:gd name="T34" fmla="*/ 12 w 50"/>
                  <a:gd name="T35" fmla="*/ 6 h 12"/>
                  <a:gd name="T36" fmla="*/ 22 w 50"/>
                  <a:gd name="T37" fmla="*/ 6 h 12"/>
                  <a:gd name="T38" fmla="*/ 25 w 50"/>
                  <a:gd name="T39" fmla="*/ 6 h 12"/>
                  <a:gd name="T40" fmla="*/ 28 w 50"/>
                  <a:gd name="T41" fmla="*/ 6 h 12"/>
                  <a:gd name="T42" fmla="*/ 33 w 50"/>
                  <a:gd name="T43" fmla="*/ 6 h 12"/>
                  <a:gd name="T44" fmla="*/ 37 w 50"/>
                  <a:gd name="T45" fmla="*/ 5 h 12"/>
                  <a:gd name="T46" fmla="*/ 39 w 50"/>
                  <a:gd name="T47" fmla="*/ 4 h 12"/>
                  <a:gd name="T48" fmla="*/ 45 w 50"/>
                  <a:gd name="T49" fmla="*/ 4 h 12"/>
                  <a:gd name="T50" fmla="*/ 45 w 50"/>
                  <a:gd name="T51" fmla="*/ 1 h 12"/>
                  <a:gd name="T52" fmla="*/ 46 w 50"/>
                  <a:gd name="T53" fmla="*/ 1 h 1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0"/>
                  <a:gd name="T82" fmla="*/ 0 h 12"/>
                  <a:gd name="T83" fmla="*/ 50 w 50"/>
                  <a:gd name="T84" fmla="*/ 12 h 1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0" h="12">
                    <a:moveTo>
                      <a:pt x="49" y="1"/>
                    </a:moveTo>
                    <a:lnTo>
                      <a:pt x="48" y="7"/>
                    </a:lnTo>
                    <a:lnTo>
                      <a:pt x="45" y="7"/>
                    </a:lnTo>
                    <a:lnTo>
                      <a:pt x="42" y="7"/>
                    </a:lnTo>
                    <a:lnTo>
                      <a:pt x="40" y="9"/>
                    </a:lnTo>
                    <a:lnTo>
                      <a:pt x="36" y="11"/>
                    </a:lnTo>
                    <a:lnTo>
                      <a:pt x="31" y="11"/>
                    </a:lnTo>
                    <a:lnTo>
                      <a:pt x="27" y="11"/>
                    </a:lnTo>
                    <a:lnTo>
                      <a:pt x="19" y="11"/>
                    </a:lnTo>
                    <a:lnTo>
                      <a:pt x="11" y="9"/>
                    </a:lnTo>
                    <a:lnTo>
                      <a:pt x="3" y="7"/>
                    </a:lnTo>
                    <a:lnTo>
                      <a:pt x="0" y="6"/>
                    </a:lnTo>
                    <a:lnTo>
                      <a:pt x="0" y="5"/>
                    </a:lnTo>
                    <a:lnTo>
                      <a:pt x="0" y="0"/>
                    </a:lnTo>
                    <a:lnTo>
                      <a:pt x="3" y="0"/>
                    </a:lnTo>
                    <a:lnTo>
                      <a:pt x="7" y="4"/>
                    </a:lnTo>
                    <a:lnTo>
                      <a:pt x="12" y="6"/>
                    </a:lnTo>
                    <a:lnTo>
                      <a:pt x="22" y="7"/>
                    </a:lnTo>
                    <a:lnTo>
                      <a:pt x="27" y="7"/>
                    </a:lnTo>
                    <a:lnTo>
                      <a:pt x="31" y="7"/>
                    </a:lnTo>
                    <a:lnTo>
                      <a:pt x="36" y="6"/>
                    </a:lnTo>
                    <a:lnTo>
                      <a:pt x="40" y="5"/>
                    </a:lnTo>
                    <a:lnTo>
                      <a:pt x="42" y="4"/>
                    </a:lnTo>
                    <a:lnTo>
                      <a:pt x="48" y="4"/>
                    </a:lnTo>
                    <a:lnTo>
                      <a:pt x="48" y="1"/>
                    </a:lnTo>
                    <a:lnTo>
                      <a:pt x="49" y="1"/>
                    </a:lnTo>
                  </a:path>
                </a:pathLst>
              </a:custGeom>
              <a:solidFill>
                <a:srgbClr val="823838"/>
              </a:solidFill>
              <a:ln w="9525">
                <a:noFill/>
                <a:round/>
                <a:headEnd/>
                <a:tailEnd/>
              </a:ln>
            </p:spPr>
            <p:txBody>
              <a:bodyPr wrap="none" anchor="ctr"/>
              <a:lstStyle/>
              <a:p>
                <a:endParaRPr lang="en-US"/>
              </a:p>
            </p:txBody>
          </p:sp>
          <p:sp>
            <p:nvSpPr>
              <p:cNvPr id="15316" name="Freeform 215"/>
              <p:cNvSpPr>
                <a:spLocks noChangeArrowheads="1"/>
              </p:cNvSpPr>
              <p:nvPr/>
            </p:nvSpPr>
            <p:spPr bwMode="auto">
              <a:xfrm>
                <a:off x="12704" y="1475"/>
                <a:ext cx="46" cy="10"/>
              </a:xfrm>
              <a:custGeom>
                <a:avLst/>
                <a:gdLst>
                  <a:gd name="T0" fmla="*/ 43 w 47"/>
                  <a:gd name="T1" fmla="*/ 1 h 11"/>
                  <a:gd name="T2" fmla="*/ 43 w 47"/>
                  <a:gd name="T3" fmla="*/ 5 h 11"/>
                  <a:gd name="T4" fmla="*/ 43 w 47"/>
                  <a:gd name="T5" fmla="*/ 5 h 11"/>
                  <a:gd name="T6" fmla="*/ 42 w 47"/>
                  <a:gd name="T7" fmla="*/ 5 h 11"/>
                  <a:gd name="T8" fmla="*/ 39 w 47"/>
                  <a:gd name="T9" fmla="*/ 6 h 11"/>
                  <a:gd name="T10" fmla="*/ 36 w 47"/>
                  <a:gd name="T11" fmla="*/ 6 h 11"/>
                  <a:gd name="T12" fmla="*/ 32 w 47"/>
                  <a:gd name="T13" fmla="*/ 7 h 11"/>
                  <a:gd name="T14" fmla="*/ 27 w 47"/>
                  <a:gd name="T15" fmla="*/ 7 h 11"/>
                  <a:gd name="T16" fmla="*/ 23 w 47"/>
                  <a:gd name="T17" fmla="*/ 7 h 11"/>
                  <a:gd name="T18" fmla="*/ 19 w 47"/>
                  <a:gd name="T19" fmla="*/ 7 h 11"/>
                  <a:gd name="T20" fmla="*/ 9 w 47"/>
                  <a:gd name="T21" fmla="*/ 6 h 11"/>
                  <a:gd name="T22" fmla="*/ 2 w 47"/>
                  <a:gd name="T23" fmla="*/ 5 h 11"/>
                  <a:gd name="T24" fmla="*/ 0 w 47"/>
                  <a:gd name="T25" fmla="*/ 5 h 11"/>
                  <a:gd name="T26" fmla="*/ 0 w 47"/>
                  <a:gd name="T27" fmla="*/ 3 h 11"/>
                  <a:gd name="T28" fmla="*/ 0 w 47"/>
                  <a:gd name="T29" fmla="*/ 0 h 11"/>
                  <a:gd name="T30" fmla="*/ 2 w 47"/>
                  <a:gd name="T31" fmla="*/ 0 h 11"/>
                  <a:gd name="T32" fmla="*/ 4 w 47"/>
                  <a:gd name="T33" fmla="*/ 2 h 11"/>
                  <a:gd name="T34" fmla="*/ 12 w 47"/>
                  <a:gd name="T35" fmla="*/ 5 h 11"/>
                  <a:gd name="T36" fmla="*/ 20 w 47"/>
                  <a:gd name="T37" fmla="*/ 5 h 11"/>
                  <a:gd name="T38" fmla="*/ 23 w 47"/>
                  <a:gd name="T39" fmla="*/ 5 h 11"/>
                  <a:gd name="T40" fmla="*/ 27 w 47"/>
                  <a:gd name="T41" fmla="*/ 5 h 11"/>
                  <a:gd name="T42" fmla="*/ 32 w 47"/>
                  <a:gd name="T43" fmla="*/ 5 h 11"/>
                  <a:gd name="T44" fmla="*/ 36 w 47"/>
                  <a:gd name="T45" fmla="*/ 3 h 11"/>
                  <a:gd name="T46" fmla="*/ 39 w 47"/>
                  <a:gd name="T47" fmla="*/ 2 h 11"/>
                  <a:gd name="T48" fmla="*/ 43 w 47"/>
                  <a:gd name="T49" fmla="*/ 2 h 11"/>
                  <a:gd name="T50" fmla="*/ 43 w 47"/>
                  <a:gd name="T51" fmla="*/ 1 h 1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7"/>
                  <a:gd name="T79" fmla="*/ 0 h 11"/>
                  <a:gd name="T80" fmla="*/ 47 w 47"/>
                  <a:gd name="T81" fmla="*/ 11 h 1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7" h="11">
                    <a:moveTo>
                      <a:pt x="46" y="1"/>
                    </a:moveTo>
                    <a:lnTo>
                      <a:pt x="46" y="5"/>
                    </a:lnTo>
                    <a:lnTo>
                      <a:pt x="46" y="6"/>
                    </a:lnTo>
                    <a:lnTo>
                      <a:pt x="45" y="6"/>
                    </a:lnTo>
                    <a:lnTo>
                      <a:pt x="42" y="9"/>
                    </a:lnTo>
                    <a:lnTo>
                      <a:pt x="39" y="9"/>
                    </a:lnTo>
                    <a:lnTo>
                      <a:pt x="35" y="10"/>
                    </a:lnTo>
                    <a:lnTo>
                      <a:pt x="30" y="10"/>
                    </a:lnTo>
                    <a:lnTo>
                      <a:pt x="26" y="10"/>
                    </a:lnTo>
                    <a:lnTo>
                      <a:pt x="19" y="10"/>
                    </a:lnTo>
                    <a:lnTo>
                      <a:pt x="9" y="9"/>
                    </a:lnTo>
                    <a:lnTo>
                      <a:pt x="2" y="6"/>
                    </a:lnTo>
                    <a:lnTo>
                      <a:pt x="0" y="5"/>
                    </a:lnTo>
                    <a:lnTo>
                      <a:pt x="0" y="3"/>
                    </a:lnTo>
                    <a:lnTo>
                      <a:pt x="0" y="0"/>
                    </a:lnTo>
                    <a:lnTo>
                      <a:pt x="2" y="0"/>
                    </a:lnTo>
                    <a:lnTo>
                      <a:pt x="4" y="2"/>
                    </a:lnTo>
                    <a:lnTo>
                      <a:pt x="12" y="5"/>
                    </a:lnTo>
                    <a:lnTo>
                      <a:pt x="20" y="6"/>
                    </a:lnTo>
                    <a:lnTo>
                      <a:pt x="26" y="6"/>
                    </a:lnTo>
                    <a:lnTo>
                      <a:pt x="30" y="5"/>
                    </a:lnTo>
                    <a:lnTo>
                      <a:pt x="35" y="5"/>
                    </a:lnTo>
                    <a:lnTo>
                      <a:pt x="39" y="3"/>
                    </a:lnTo>
                    <a:lnTo>
                      <a:pt x="42" y="2"/>
                    </a:lnTo>
                    <a:lnTo>
                      <a:pt x="46" y="2"/>
                    </a:lnTo>
                    <a:lnTo>
                      <a:pt x="46" y="1"/>
                    </a:lnTo>
                  </a:path>
                </a:pathLst>
              </a:custGeom>
              <a:solidFill>
                <a:srgbClr val="823838"/>
              </a:solidFill>
              <a:ln w="9525">
                <a:noFill/>
                <a:round/>
                <a:headEnd/>
                <a:tailEnd/>
              </a:ln>
            </p:spPr>
            <p:txBody>
              <a:bodyPr wrap="none" anchor="ctr"/>
              <a:lstStyle/>
              <a:p>
                <a:endParaRPr lang="en-US"/>
              </a:p>
            </p:txBody>
          </p:sp>
          <p:sp>
            <p:nvSpPr>
              <p:cNvPr id="15317" name="Freeform 216"/>
              <p:cNvSpPr>
                <a:spLocks noChangeArrowheads="1"/>
              </p:cNvSpPr>
              <p:nvPr/>
            </p:nvSpPr>
            <p:spPr bwMode="auto">
              <a:xfrm>
                <a:off x="12704" y="1467"/>
                <a:ext cx="46" cy="11"/>
              </a:xfrm>
              <a:custGeom>
                <a:avLst/>
                <a:gdLst>
                  <a:gd name="T0" fmla="*/ 43 w 47"/>
                  <a:gd name="T1" fmla="*/ 2 h 12"/>
                  <a:gd name="T2" fmla="*/ 43 w 47"/>
                  <a:gd name="T3" fmla="*/ 6 h 12"/>
                  <a:gd name="T4" fmla="*/ 43 w 47"/>
                  <a:gd name="T5" fmla="*/ 6 h 12"/>
                  <a:gd name="T6" fmla="*/ 42 w 47"/>
                  <a:gd name="T7" fmla="*/ 6 h 12"/>
                  <a:gd name="T8" fmla="*/ 39 w 47"/>
                  <a:gd name="T9" fmla="*/ 6 h 12"/>
                  <a:gd name="T10" fmla="*/ 36 w 47"/>
                  <a:gd name="T11" fmla="*/ 7 h 12"/>
                  <a:gd name="T12" fmla="*/ 32 w 47"/>
                  <a:gd name="T13" fmla="*/ 8 h 12"/>
                  <a:gd name="T14" fmla="*/ 27 w 47"/>
                  <a:gd name="T15" fmla="*/ 8 h 12"/>
                  <a:gd name="T16" fmla="*/ 23 w 47"/>
                  <a:gd name="T17" fmla="*/ 8 h 12"/>
                  <a:gd name="T18" fmla="*/ 19 w 47"/>
                  <a:gd name="T19" fmla="*/ 8 h 12"/>
                  <a:gd name="T20" fmla="*/ 8 w 47"/>
                  <a:gd name="T21" fmla="*/ 7 h 12"/>
                  <a:gd name="T22" fmla="*/ 2 w 47"/>
                  <a:gd name="T23" fmla="*/ 6 h 12"/>
                  <a:gd name="T24" fmla="*/ 0 w 47"/>
                  <a:gd name="T25" fmla="*/ 5 h 12"/>
                  <a:gd name="T26" fmla="*/ 0 w 47"/>
                  <a:gd name="T27" fmla="*/ 5 h 12"/>
                  <a:gd name="T28" fmla="*/ 0 w 47"/>
                  <a:gd name="T29" fmla="*/ 0 h 12"/>
                  <a:gd name="T30" fmla="*/ 2 w 47"/>
                  <a:gd name="T31" fmla="*/ 0 h 12"/>
                  <a:gd name="T32" fmla="*/ 4 w 47"/>
                  <a:gd name="T33" fmla="*/ 2 h 12"/>
                  <a:gd name="T34" fmla="*/ 12 w 47"/>
                  <a:gd name="T35" fmla="*/ 6 h 12"/>
                  <a:gd name="T36" fmla="*/ 20 w 47"/>
                  <a:gd name="T37" fmla="*/ 6 h 12"/>
                  <a:gd name="T38" fmla="*/ 23 w 47"/>
                  <a:gd name="T39" fmla="*/ 6 h 12"/>
                  <a:gd name="T40" fmla="*/ 27 w 47"/>
                  <a:gd name="T41" fmla="*/ 6 h 12"/>
                  <a:gd name="T42" fmla="*/ 32 w 47"/>
                  <a:gd name="T43" fmla="*/ 6 h 12"/>
                  <a:gd name="T44" fmla="*/ 34 w 47"/>
                  <a:gd name="T45" fmla="*/ 4 h 12"/>
                  <a:gd name="T46" fmla="*/ 39 w 47"/>
                  <a:gd name="T47" fmla="*/ 4 h 12"/>
                  <a:gd name="T48" fmla="*/ 42 w 47"/>
                  <a:gd name="T49" fmla="*/ 2 h 12"/>
                  <a:gd name="T50" fmla="*/ 43 w 47"/>
                  <a:gd name="T51" fmla="*/ 2 h 1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7"/>
                  <a:gd name="T79" fmla="*/ 0 h 12"/>
                  <a:gd name="T80" fmla="*/ 47 w 47"/>
                  <a:gd name="T81" fmla="*/ 12 h 1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7" h="12">
                    <a:moveTo>
                      <a:pt x="46" y="2"/>
                    </a:moveTo>
                    <a:lnTo>
                      <a:pt x="46" y="8"/>
                    </a:lnTo>
                    <a:lnTo>
                      <a:pt x="45" y="9"/>
                    </a:lnTo>
                    <a:lnTo>
                      <a:pt x="42" y="9"/>
                    </a:lnTo>
                    <a:lnTo>
                      <a:pt x="39" y="10"/>
                    </a:lnTo>
                    <a:lnTo>
                      <a:pt x="35" y="11"/>
                    </a:lnTo>
                    <a:lnTo>
                      <a:pt x="30" y="11"/>
                    </a:lnTo>
                    <a:lnTo>
                      <a:pt x="26" y="11"/>
                    </a:lnTo>
                    <a:lnTo>
                      <a:pt x="19" y="11"/>
                    </a:lnTo>
                    <a:lnTo>
                      <a:pt x="8" y="10"/>
                    </a:lnTo>
                    <a:lnTo>
                      <a:pt x="2" y="9"/>
                    </a:lnTo>
                    <a:lnTo>
                      <a:pt x="0" y="5"/>
                    </a:lnTo>
                    <a:lnTo>
                      <a:pt x="0" y="0"/>
                    </a:lnTo>
                    <a:lnTo>
                      <a:pt x="2" y="0"/>
                    </a:lnTo>
                    <a:lnTo>
                      <a:pt x="4" y="2"/>
                    </a:lnTo>
                    <a:lnTo>
                      <a:pt x="12" y="8"/>
                    </a:lnTo>
                    <a:lnTo>
                      <a:pt x="20" y="9"/>
                    </a:lnTo>
                    <a:lnTo>
                      <a:pt x="26" y="9"/>
                    </a:lnTo>
                    <a:lnTo>
                      <a:pt x="30" y="8"/>
                    </a:lnTo>
                    <a:lnTo>
                      <a:pt x="35" y="8"/>
                    </a:lnTo>
                    <a:lnTo>
                      <a:pt x="37" y="4"/>
                    </a:lnTo>
                    <a:lnTo>
                      <a:pt x="42" y="4"/>
                    </a:lnTo>
                    <a:lnTo>
                      <a:pt x="45" y="2"/>
                    </a:lnTo>
                    <a:lnTo>
                      <a:pt x="46" y="2"/>
                    </a:lnTo>
                  </a:path>
                </a:pathLst>
              </a:custGeom>
              <a:solidFill>
                <a:srgbClr val="823838"/>
              </a:solidFill>
              <a:ln w="9525">
                <a:noFill/>
                <a:round/>
                <a:headEnd/>
                <a:tailEnd/>
              </a:ln>
            </p:spPr>
            <p:txBody>
              <a:bodyPr wrap="none" anchor="ctr"/>
              <a:lstStyle/>
              <a:p>
                <a:endParaRPr lang="en-US"/>
              </a:p>
            </p:txBody>
          </p:sp>
          <p:sp>
            <p:nvSpPr>
              <p:cNvPr id="15318" name="Freeform 217"/>
              <p:cNvSpPr>
                <a:spLocks noChangeArrowheads="1"/>
              </p:cNvSpPr>
              <p:nvPr/>
            </p:nvSpPr>
            <p:spPr bwMode="auto">
              <a:xfrm>
                <a:off x="12706" y="1459"/>
                <a:ext cx="44" cy="12"/>
              </a:xfrm>
              <a:custGeom>
                <a:avLst/>
                <a:gdLst>
                  <a:gd name="T0" fmla="*/ 41 w 45"/>
                  <a:gd name="T1" fmla="*/ 3 h 13"/>
                  <a:gd name="T2" fmla="*/ 41 w 45"/>
                  <a:gd name="T3" fmla="*/ 6 h 13"/>
                  <a:gd name="T4" fmla="*/ 41 w 45"/>
                  <a:gd name="T5" fmla="*/ 6 h 13"/>
                  <a:gd name="T6" fmla="*/ 40 w 45"/>
                  <a:gd name="T7" fmla="*/ 6 h 13"/>
                  <a:gd name="T8" fmla="*/ 37 w 45"/>
                  <a:gd name="T9" fmla="*/ 6 h 13"/>
                  <a:gd name="T10" fmla="*/ 34 w 45"/>
                  <a:gd name="T11" fmla="*/ 7 h 13"/>
                  <a:gd name="T12" fmla="*/ 30 w 45"/>
                  <a:gd name="T13" fmla="*/ 9 h 13"/>
                  <a:gd name="T14" fmla="*/ 25 w 45"/>
                  <a:gd name="T15" fmla="*/ 9 h 13"/>
                  <a:gd name="T16" fmla="*/ 22 w 45"/>
                  <a:gd name="T17" fmla="*/ 9 h 13"/>
                  <a:gd name="T18" fmla="*/ 17 w 45"/>
                  <a:gd name="T19" fmla="*/ 9 h 13"/>
                  <a:gd name="T20" fmla="*/ 7 w 45"/>
                  <a:gd name="T21" fmla="*/ 7 h 13"/>
                  <a:gd name="T22" fmla="*/ 2 w 45"/>
                  <a:gd name="T23" fmla="*/ 6 h 13"/>
                  <a:gd name="T24" fmla="*/ 0 w 45"/>
                  <a:gd name="T25" fmla="*/ 6 h 13"/>
                  <a:gd name="T26" fmla="*/ 0 w 45"/>
                  <a:gd name="T27" fmla="*/ 6 h 13"/>
                  <a:gd name="T28" fmla="*/ 0 w 45"/>
                  <a:gd name="T29" fmla="*/ 0 h 13"/>
                  <a:gd name="T30" fmla="*/ 0 w 45"/>
                  <a:gd name="T31" fmla="*/ 0 h 13"/>
                  <a:gd name="T32" fmla="*/ 6 w 45"/>
                  <a:gd name="T33" fmla="*/ 3 h 13"/>
                  <a:gd name="T34" fmla="*/ 12 w 45"/>
                  <a:gd name="T35" fmla="*/ 6 h 13"/>
                  <a:gd name="T36" fmla="*/ 18 w 45"/>
                  <a:gd name="T37" fmla="*/ 6 h 13"/>
                  <a:gd name="T38" fmla="*/ 22 w 45"/>
                  <a:gd name="T39" fmla="*/ 6 h 13"/>
                  <a:gd name="T40" fmla="*/ 25 w 45"/>
                  <a:gd name="T41" fmla="*/ 6 h 13"/>
                  <a:gd name="T42" fmla="*/ 30 w 45"/>
                  <a:gd name="T43" fmla="*/ 6 h 13"/>
                  <a:gd name="T44" fmla="*/ 34 w 45"/>
                  <a:gd name="T45" fmla="*/ 4 h 13"/>
                  <a:gd name="T46" fmla="*/ 37 w 45"/>
                  <a:gd name="T47" fmla="*/ 3 h 13"/>
                  <a:gd name="T48" fmla="*/ 41 w 45"/>
                  <a:gd name="T49" fmla="*/ 3 h 1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5"/>
                  <a:gd name="T76" fmla="*/ 0 h 13"/>
                  <a:gd name="T77" fmla="*/ 45 w 45"/>
                  <a:gd name="T78" fmla="*/ 13 h 1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5" h="13">
                    <a:moveTo>
                      <a:pt x="44" y="3"/>
                    </a:moveTo>
                    <a:lnTo>
                      <a:pt x="44" y="8"/>
                    </a:lnTo>
                    <a:lnTo>
                      <a:pt x="43" y="9"/>
                    </a:lnTo>
                    <a:lnTo>
                      <a:pt x="40" y="9"/>
                    </a:lnTo>
                    <a:lnTo>
                      <a:pt x="37" y="10"/>
                    </a:lnTo>
                    <a:lnTo>
                      <a:pt x="33" y="12"/>
                    </a:lnTo>
                    <a:lnTo>
                      <a:pt x="28" y="12"/>
                    </a:lnTo>
                    <a:lnTo>
                      <a:pt x="24" y="12"/>
                    </a:lnTo>
                    <a:lnTo>
                      <a:pt x="17" y="12"/>
                    </a:lnTo>
                    <a:lnTo>
                      <a:pt x="7" y="10"/>
                    </a:lnTo>
                    <a:lnTo>
                      <a:pt x="2" y="8"/>
                    </a:lnTo>
                    <a:lnTo>
                      <a:pt x="0" y="8"/>
                    </a:lnTo>
                    <a:lnTo>
                      <a:pt x="0" y="6"/>
                    </a:lnTo>
                    <a:lnTo>
                      <a:pt x="0" y="0"/>
                    </a:lnTo>
                    <a:lnTo>
                      <a:pt x="6" y="3"/>
                    </a:lnTo>
                    <a:lnTo>
                      <a:pt x="12" y="8"/>
                    </a:lnTo>
                    <a:lnTo>
                      <a:pt x="18" y="8"/>
                    </a:lnTo>
                    <a:lnTo>
                      <a:pt x="24" y="8"/>
                    </a:lnTo>
                    <a:lnTo>
                      <a:pt x="28" y="8"/>
                    </a:lnTo>
                    <a:lnTo>
                      <a:pt x="33" y="8"/>
                    </a:lnTo>
                    <a:lnTo>
                      <a:pt x="37" y="4"/>
                    </a:lnTo>
                    <a:lnTo>
                      <a:pt x="40" y="3"/>
                    </a:lnTo>
                    <a:lnTo>
                      <a:pt x="44" y="3"/>
                    </a:lnTo>
                  </a:path>
                </a:pathLst>
              </a:custGeom>
              <a:solidFill>
                <a:srgbClr val="823838"/>
              </a:solidFill>
              <a:ln w="9525">
                <a:noFill/>
                <a:round/>
                <a:headEnd/>
                <a:tailEnd/>
              </a:ln>
            </p:spPr>
            <p:txBody>
              <a:bodyPr wrap="none" anchor="ctr"/>
              <a:lstStyle/>
              <a:p>
                <a:endParaRPr lang="en-US"/>
              </a:p>
            </p:txBody>
          </p:sp>
          <p:sp>
            <p:nvSpPr>
              <p:cNvPr id="15319" name="Freeform 218"/>
              <p:cNvSpPr>
                <a:spLocks noChangeArrowheads="1"/>
              </p:cNvSpPr>
              <p:nvPr/>
            </p:nvSpPr>
            <p:spPr bwMode="auto">
              <a:xfrm>
                <a:off x="12811" y="1478"/>
                <a:ext cx="16" cy="22"/>
              </a:xfrm>
              <a:custGeom>
                <a:avLst/>
                <a:gdLst>
                  <a:gd name="T0" fmla="*/ 8 w 17"/>
                  <a:gd name="T1" fmla="*/ 0 h 23"/>
                  <a:gd name="T2" fmla="*/ 0 w 17"/>
                  <a:gd name="T3" fmla="*/ 15 h 23"/>
                  <a:gd name="T4" fmla="*/ 5 w 17"/>
                  <a:gd name="T5" fmla="*/ 19 h 23"/>
                  <a:gd name="T6" fmla="*/ 13 w 17"/>
                  <a:gd name="T7" fmla="*/ 0 h 23"/>
                  <a:gd name="T8" fmla="*/ 8 w 17"/>
                  <a:gd name="T9" fmla="*/ 0 h 23"/>
                  <a:gd name="T10" fmla="*/ 0 60000 65536"/>
                  <a:gd name="T11" fmla="*/ 0 60000 65536"/>
                  <a:gd name="T12" fmla="*/ 0 60000 65536"/>
                  <a:gd name="T13" fmla="*/ 0 60000 65536"/>
                  <a:gd name="T14" fmla="*/ 0 60000 65536"/>
                  <a:gd name="T15" fmla="*/ 0 w 17"/>
                  <a:gd name="T16" fmla="*/ 0 h 23"/>
                  <a:gd name="T17" fmla="*/ 17 w 17"/>
                  <a:gd name="T18" fmla="*/ 23 h 23"/>
                </a:gdLst>
                <a:ahLst/>
                <a:cxnLst>
                  <a:cxn ang="T10">
                    <a:pos x="T0" y="T1"/>
                  </a:cxn>
                  <a:cxn ang="T11">
                    <a:pos x="T2" y="T3"/>
                  </a:cxn>
                  <a:cxn ang="T12">
                    <a:pos x="T4" y="T5"/>
                  </a:cxn>
                  <a:cxn ang="T13">
                    <a:pos x="T6" y="T7"/>
                  </a:cxn>
                  <a:cxn ang="T14">
                    <a:pos x="T8" y="T9"/>
                  </a:cxn>
                </a:cxnLst>
                <a:rect l="T15" t="T16" r="T17" b="T18"/>
                <a:pathLst>
                  <a:path w="17" h="23">
                    <a:moveTo>
                      <a:pt x="10" y="0"/>
                    </a:moveTo>
                    <a:lnTo>
                      <a:pt x="0" y="18"/>
                    </a:lnTo>
                    <a:lnTo>
                      <a:pt x="5" y="22"/>
                    </a:lnTo>
                    <a:lnTo>
                      <a:pt x="16" y="0"/>
                    </a:lnTo>
                    <a:lnTo>
                      <a:pt x="10" y="0"/>
                    </a:lnTo>
                  </a:path>
                </a:pathLst>
              </a:custGeom>
              <a:solidFill>
                <a:srgbClr val="823838"/>
              </a:solidFill>
              <a:ln w="9525">
                <a:noFill/>
                <a:round/>
                <a:headEnd/>
                <a:tailEnd/>
              </a:ln>
            </p:spPr>
            <p:txBody>
              <a:bodyPr wrap="none" anchor="ctr"/>
              <a:lstStyle/>
              <a:p>
                <a:endParaRPr lang="en-US"/>
              </a:p>
            </p:txBody>
          </p:sp>
          <p:sp>
            <p:nvSpPr>
              <p:cNvPr id="15320" name="Freeform 219"/>
              <p:cNvSpPr>
                <a:spLocks noChangeArrowheads="1"/>
              </p:cNvSpPr>
              <p:nvPr/>
            </p:nvSpPr>
            <p:spPr bwMode="auto">
              <a:xfrm>
                <a:off x="12805" y="1476"/>
                <a:ext cx="11" cy="20"/>
              </a:xfrm>
              <a:custGeom>
                <a:avLst/>
                <a:gdLst>
                  <a:gd name="T0" fmla="*/ 6 w 12"/>
                  <a:gd name="T1" fmla="*/ 0 h 21"/>
                  <a:gd name="T2" fmla="*/ 0 w 12"/>
                  <a:gd name="T3" fmla="*/ 16 h 21"/>
                  <a:gd name="T4" fmla="*/ 1 w 12"/>
                  <a:gd name="T5" fmla="*/ 17 h 21"/>
                  <a:gd name="T6" fmla="*/ 8 w 12"/>
                  <a:gd name="T7" fmla="*/ 1 h 21"/>
                  <a:gd name="T8" fmla="*/ 6 w 12"/>
                  <a:gd name="T9" fmla="*/ 0 h 21"/>
                  <a:gd name="T10" fmla="*/ 0 60000 65536"/>
                  <a:gd name="T11" fmla="*/ 0 60000 65536"/>
                  <a:gd name="T12" fmla="*/ 0 60000 65536"/>
                  <a:gd name="T13" fmla="*/ 0 60000 65536"/>
                  <a:gd name="T14" fmla="*/ 0 60000 65536"/>
                  <a:gd name="T15" fmla="*/ 0 w 12"/>
                  <a:gd name="T16" fmla="*/ 0 h 21"/>
                  <a:gd name="T17" fmla="*/ 12 w 12"/>
                  <a:gd name="T18" fmla="*/ 21 h 21"/>
                </a:gdLst>
                <a:ahLst/>
                <a:cxnLst>
                  <a:cxn ang="T10">
                    <a:pos x="T0" y="T1"/>
                  </a:cxn>
                  <a:cxn ang="T11">
                    <a:pos x="T2" y="T3"/>
                  </a:cxn>
                  <a:cxn ang="T12">
                    <a:pos x="T4" y="T5"/>
                  </a:cxn>
                  <a:cxn ang="T13">
                    <a:pos x="T6" y="T7"/>
                  </a:cxn>
                  <a:cxn ang="T14">
                    <a:pos x="T8" y="T9"/>
                  </a:cxn>
                </a:cxnLst>
                <a:rect l="T15" t="T16" r="T17" b="T18"/>
                <a:pathLst>
                  <a:path w="12" h="21">
                    <a:moveTo>
                      <a:pt x="6" y="0"/>
                    </a:moveTo>
                    <a:lnTo>
                      <a:pt x="0" y="19"/>
                    </a:lnTo>
                    <a:lnTo>
                      <a:pt x="1" y="20"/>
                    </a:lnTo>
                    <a:lnTo>
                      <a:pt x="11" y="1"/>
                    </a:lnTo>
                    <a:lnTo>
                      <a:pt x="6" y="0"/>
                    </a:lnTo>
                  </a:path>
                </a:pathLst>
              </a:custGeom>
              <a:solidFill>
                <a:srgbClr val="823838"/>
              </a:solidFill>
              <a:ln w="9525">
                <a:noFill/>
                <a:round/>
                <a:headEnd/>
                <a:tailEnd/>
              </a:ln>
            </p:spPr>
            <p:txBody>
              <a:bodyPr wrap="none" anchor="ctr"/>
              <a:lstStyle/>
              <a:p>
                <a:endParaRPr lang="en-US"/>
              </a:p>
            </p:txBody>
          </p:sp>
          <p:sp>
            <p:nvSpPr>
              <p:cNvPr id="15321" name="Freeform 220"/>
              <p:cNvSpPr>
                <a:spLocks noChangeArrowheads="1"/>
              </p:cNvSpPr>
              <p:nvPr/>
            </p:nvSpPr>
            <p:spPr bwMode="auto">
              <a:xfrm>
                <a:off x="12794" y="1472"/>
                <a:ext cx="15" cy="22"/>
              </a:xfrm>
              <a:custGeom>
                <a:avLst/>
                <a:gdLst>
                  <a:gd name="T0" fmla="*/ 8 w 16"/>
                  <a:gd name="T1" fmla="*/ 0 h 23"/>
                  <a:gd name="T2" fmla="*/ 0 w 16"/>
                  <a:gd name="T3" fmla="*/ 18 h 23"/>
                  <a:gd name="T4" fmla="*/ 6 w 16"/>
                  <a:gd name="T5" fmla="*/ 19 h 23"/>
                  <a:gd name="T6" fmla="*/ 12 w 16"/>
                  <a:gd name="T7" fmla="*/ 0 h 23"/>
                  <a:gd name="T8" fmla="*/ 8 w 16"/>
                  <a:gd name="T9" fmla="*/ 0 h 23"/>
                  <a:gd name="T10" fmla="*/ 0 60000 65536"/>
                  <a:gd name="T11" fmla="*/ 0 60000 65536"/>
                  <a:gd name="T12" fmla="*/ 0 60000 65536"/>
                  <a:gd name="T13" fmla="*/ 0 60000 65536"/>
                  <a:gd name="T14" fmla="*/ 0 60000 65536"/>
                  <a:gd name="T15" fmla="*/ 0 w 16"/>
                  <a:gd name="T16" fmla="*/ 0 h 23"/>
                  <a:gd name="T17" fmla="*/ 16 w 16"/>
                  <a:gd name="T18" fmla="*/ 23 h 23"/>
                </a:gdLst>
                <a:ahLst/>
                <a:cxnLst>
                  <a:cxn ang="T10">
                    <a:pos x="T0" y="T1"/>
                  </a:cxn>
                  <a:cxn ang="T11">
                    <a:pos x="T2" y="T3"/>
                  </a:cxn>
                  <a:cxn ang="T12">
                    <a:pos x="T4" y="T5"/>
                  </a:cxn>
                  <a:cxn ang="T13">
                    <a:pos x="T6" y="T7"/>
                  </a:cxn>
                  <a:cxn ang="T14">
                    <a:pos x="T8" y="T9"/>
                  </a:cxn>
                </a:cxnLst>
                <a:rect l="T15" t="T16" r="T17" b="T18"/>
                <a:pathLst>
                  <a:path w="16" h="23">
                    <a:moveTo>
                      <a:pt x="11" y="0"/>
                    </a:moveTo>
                    <a:lnTo>
                      <a:pt x="0" y="21"/>
                    </a:lnTo>
                    <a:lnTo>
                      <a:pt x="6" y="22"/>
                    </a:lnTo>
                    <a:lnTo>
                      <a:pt x="15" y="0"/>
                    </a:lnTo>
                    <a:lnTo>
                      <a:pt x="11" y="0"/>
                    </a:lnTo>
                  </a:path>
                </a:pathLst>
              </a:custGeom>
              <a:solidFill>
                <a:srgbClr val="823838"/>
              </a:solidFill>
              <a:ln w="9525">
                <a:noFill/>
                <a:round/>
                <a:headEnd/>
                <a:tailEnd/>
              </a:ln>
            </p:spPr>
            <p:txBody>
              <a:bodyPr wrap="none" anchor="ctr"/>
              <a:lstStyle/>
              <a:p>
                <a:endParaRPr lang="en-US"/>
              </a:p>
            </p:txBody>
          </p:sp>
          <p:sp>
            <p:nvSpPr>
              <p:cNvPr id="15322" name="Freeform 221"/>
              <p:cNvSpPr>
                <a:spLocks noChangeArrowheads="1"/>
              </p:cNvSpPr>
              <p:nvPr/>
            </p:nvSpPr>
            <p:spPr bwMode="auto">
              <a:xfrm>
                <a:off x="12786" y="1469"/>
                <a:ext cx="14" cy="22"/>
              </a:xfrm>
              <a:custGeom>
                <a:avLst/>
                <a:gdLst>
                  <a:gd name="T0" fmla="*/ 7 w 15"/>
                  <a:gd name="T1" fmla="*/ 0 h 23"/>
                  <a:gd name="T2" fmla="*/ 0 w 15"/>
                  <a:gd name="T3" fmla="*/ 17 h 23"/>
                  <a:gd name="T4" fmla="*/ 4 w 15"/>
                  <a:gd name="T5" fmla="*/ 19 h 23"/>
                  <a:gd name="T6" fmla="*/ 11 w 15"/>
                  <a:gd name="T7" fmla="*/ 0 h 23"/>
                  <a:gd name="T8" fmla="*/ 7 w 15"/>
                  <a:gd name="T9" fmla="*/ 0 h 23"/>
                  <a:gd name="T10" fmla="*/ 0 60000 65536"/>
                  <a:gd name="T11" fmla="*/ 0 60000 65536"/>
                  <a:gd name="T12" fmla="*/ 0 60000 65536"/>
                  <a:gd name="T13" fmla="*/ 0 60000 65536"/>
                  <a:gd name="T14" fmla="*/ 0 60000 65536"/>
                  <a:gd name="T15" fmla="*/ 0 w 15"/>
                  <a:gd name="T16" fmla="*/ 0 h 23"/>
                  <a:gd name="T17" fmla="*/ 15 w 15"/>
                  <a:gd name="T18" fmla="*/ 23 h 23"/>
                </a:gdLst>
                <a:ahLst/>
                <a:cxnLst>
                  <a:cxn ang="T10">
                    <a:pos x="T0" y="T1"/>
                  </a:cxn>
                  <a:cxn ang="T11">
                    <a:pos x="T2" y="T3"/>
                  </a:cxn>
                  <a:cxn ang="T12">
                    <a:pos x="T4" y="T5"/>
                  </a:cxn>
                  <a:cxn ang="T13">
                    <a:pos x="T6" y="T7"/>
                  </a:cxn>
                  <a:cxn ang="T14">
                    <a:pos x="T8" y="T9"/>
                  </a:cxn>
                </a:cxnLst>
                <a:rect l="T15" t="T16" r="T17" b="T18"/>
                <a:pathLst>
                  <a:path w="15" h="23">
                    <a:moveTo>
                      <a:pt x="8" y="0"/>
                    </a:moveTo>
                    <a:lnTo>
                      <a:pt x="0" y="20"/>
                    </a:lnTo>
                    <a:lnTo>
                      <a:pt x="4" y="22"/>
                    </a:lnTo>
                    <a:lnTo>
                      <a:pt x="14" y="0"/>
                    </a:lnTo>
                    <a:lnTo>
                      <a:pt x="8" y="0"/>
                    </a:lnTo>
                  </a:path>
                </a:pathLst>
              </a:custGeom>
              <a:solidFill>
                <a:srgbClr val="823838"/>
              </a:solidFill>
              <a:ln w="9525">
                <a:noFill/>
                <a:round/>
                <a:headEnd/>
                <a:tailEnd/>
              </a:ln>
            </p:spPr>
            <p:txBody>
              <a:bodyPr wrap="none" anchor="ctr"/>
              <a:lstStyle/>
              <a:p>
                <a:endParaRPr lang="en-US"/>
              </a:p>
            </p:txBody>
          </p:sp>
          <p:sp>
            <p:nvSpPr>
              <p:cNvPr id="15323" name="Freeform 222"/>
              <p:cNvSpPr>
                <a:spLocks noChangeArrowheads="1"/>
              </p:cNvSpPr>
              <p:nvPr/>
            </p:nvSpPr>
            <p:spPr bwMode="auto">
              <a:xfrm>
                <a:off x="12779" y="1467"/>
                <a:ext cx="11" cy="20"/>
              </a:xfrm>
              <a:custGeom>
                <a:avLst/>
                <a:gdLst>
                  <a:gd name="T0" fmla="*/ 6 w 12"/>
                  <a:gd name="T1" fmla="*/ 0 h 21"/>
                  <a:gd name="T2" fmla="*/ 0 w 12"/>
                  <a:gd name="T3" fmla="*/ 16 h 21"/>
                  <a:gd name="T4" fmla="*/ 2 w 12"/>
                  <a:gd name="T5" fmla="*/ 17 h 21"/>
                  <a:gd name="T6" fmla="*/ 8 w 12"/>
                  <a:gd name="T7" fmla="*/ 1 h 21"/>
                  <a:gd name="T8" fmla="*/ 6 w 12"/>
                  <a:gd name="T9" fmla="*/ 0 h 21"/>
                  <a:gd name="T10" fmla="*/ 0 60000 65536"/>
                  <a:gd name="T11" fmla="*/ 0 60000 65536"/>
                  <a:gd name="T12" fmla="*/ 0 60000 65536"/>
                  <a:gd name="T13" fmla="*/ 0 60000 65536"/>
                  <a:gd name="T14" fmla="*/ 0 60000 65536"/>
                  <a:gd name="T15" fmla="*/ 0 w 12"/>
                  <a:gd name="T16" fmla="*/ 0 h 21"/>
                  <a:gd name="T17" fmla="*/ 12 w 12"/>
                  <a:gd name="T18" fmla="*/ 21 h 21"/>
                </a:gdLst>
                <a:ahLst/>
                <a:cxnLst>
                  <a:cxn ang="T10">
                    <a:pos x="T0" y="T1"/>
                  </a:cxn>
                  <a:cxn ang="T11">
                    <a:pos x="T2" y="T3"/>
                  </a:cxn>
                  <a:cxn ang="T12">
                    <a:pos x="T4" y="T5"/>
                  </a:cxn>
                  <a:cxn ang="T13">
                    <a:pos x="T6" y="T7"/>
                  </a:cxn>
                  <a:cxn ang="T14">
                    <a:pos x="T8" y="T9"/>
                  </a:cxn>
                </a:cxnLst>
                <a:rect l="T15" t="T16" r="T17" b="T18"/>
                <a:pathLst>
                  <a:path w="12" h="21">
                    <a:moveTo>
                      <a:pt x="7" y="0"/>
                    </a:moveTo>
                    <a:lnTo>
                      <a:pt x="0" y="19"/>
                    </a:lnTo>
                    <a:lnTo>
                      <a:pt x="2" y="20"/>
                    </a:lnTo>
                    <a:lnTo>
                      <a:pt x="11" y="1"/>
                    </a:lnTo>
                    <a:lnTo>
                      <a:pt x="7" y="0"/>
                    </a:lnTo>
                  </a:path>
                </a:pathLst>
              </a:custGeom>
              <a:solidFill>
                <a:srgbClr val="823838"/>
              </a:solidFill>
              <a:ln w="9525">
                <a:noFill/>
                <a:round/>
                <a:headEnd/>
                <a:tailEnd/>
              </a:ln>
            </p:spPr>
            <p:txBody>
              <a:bodyPr wrap="none" anchor="ctr"/>
              <a:lstStyle/>
              <a:p>
                <a:endParaRPr lang="en-US"/>
              </a:p>
            </p:txBody>
          </p:sp>
          <p:sp>
            <p:nvSpPr>
              <p:cNvPr id="15324" name="Freeform 223"/>
              <p:cNvSpPr>
                <a:spLocks noChangeArrowheads="1"/>
              </p:cNvSpPr>
              <p:nvPr/>
            </p:nvSpPr>
            <p:spPr bwMode="auto">
              <a:xfrm>
                <a:off x="12627" y="1485"/>
                <a:ext cx="17" cy="22"/>
              </a:xfrm>
              <a:custGeom>
                <a:avLst/>
                <a:gdLst>
                  <a:gd name="T0" fmla="*/ 0 w 18"/>
                  <a:gd name="T1" fmla="*/ 0 h 23"/>
                  <a:gd name="T2" fmla="*/ 9 w 18"/>
                  <a:gd name="T3" fmla="*/ 19 h 23"/>
                  <a:gd name="T4" fmla="*/ 14 w 18"/>
                  <a:gd name="T5" fmla="*/ 16 h 23"/>
                  <a:gd name="T6" fmla="*/ 5 w 18"/>
                  <a:gd name="T7" fmla="*/ 0 h 23"/>
                  <a:gd name="T8" fmla="*/ 0 w 18"/>
                  <a:gd name="T9" fmla="*/ 0 h 23"/>
                  <a:gd name="T10" fmla="*/ 0 60000 65536"/>
                  <a:gd name="T11" fmla="*/ 0 60000 65536"/>
                  <a:gd name="T12" fmla="*/ 0 60000 65536"/>
                  <a:gd name="T13" fmla="*/ 0 60000 65536"/>
                  <a:gd name="T14" fmla="*/ 0 60000 65536"/>
                  <a:gd name="T15" fmla="*/ 0 w 18"/>
                  <a:gd name="T16" fmla="*/ 0 h 23"/>
                  <a:gd name="T17" fmla="*/ 18 w 18"/>
                  <a:gd name="T18" fmla="*/ 23 h 23"/>
                </a:gdLst>
                <a:ahLst/>
                <a:cxnLst>
                  <a:cxn ang="T10">
                    <a:pos x="T0" y="T1"/>
                  </a:cxn>
                  <a:cxn ang="T11">
                    <a:pos x="T2" y="T3"/>
                  </a:cxn>
                  <a:cxn ang="T12">
                    <a:pos x="T4" y="T5"/>
                  </a:cxn>
                  <a:cxn ang="T13">
                    <a:pos x="T6" y="T7"/>
                  </a:cxn>
                  <a:cxn ang="T14">
                    <a:pos x="T8" y="T9"/>
                  </a:cxn>
                </a:cxnLst>
                <a:rect l="T15" t="T16" r="T17" b="T18"/>
                <a:pathLst>
                  <a:path w="18" h="23">
                    <a:moveTo>
                      <a:pt x="0" y="0"/>
                    </a:moveTo>
                    <a:lnTo>
                      <a:pt x="11" y="22"/>
                    </a:lnTo>
                    <a:lnTo>
                      <a:pt x="17" y="19"/>
                    </a:lnTo>
                    <a:lnTo>
                      <a:pt x="5" y="0"/>
                    </a:lnTo>
                    <a:lnTo>
                      <a:pt x="0" y="0"/>
                    </a:lnTo>
                  </a:path>
                </a:pathLst>
              </a:custGeom>
              <a:solidFill>
                <a:srgbClr val="823838"/>
              </a:solidFill>
              <a:ln w="9525">
                <a:noFill/>
                <a:round/>
                <a:headEnd/>
                <a:tailEnd/>
              </a:ln>
            </p:spPr>
            <p:txBody>
              <a:bodyPr wrap="none" anchor="ctr"/>
              <a:lstStyle/>
              <a:p>
                <a:endParaRPr lang="en-US"/>
              </a:p>
            </p:txBody>
          </p:sp>
          <p:sp>
            <p:nvSpPr>
              <p:cNvPr id="15325" name="Freeform 224"/>
              <p:cNvSpPr>
                <a:spLocks noChangeArrowheads="1"/>
              </p:cNvSpPr>
              <p:nvPr/>
            </p:nvSpPr>
            <p:spPr bwMode="auto">
              <a:xfrm>
                <a:off x="12837" y="1384"/>
                <a:ext cx="247" cy="310"/>
              </a:xfrm>
              <a:custGeom>
                <a:avLst/>
                <a:gdLst>
                  <a:gd name="T0" fmla="*/ 149 w 248"/>
                  <a:gd name="T1" fmla="*/ 0 h 311"/>
                  <a:gd name="T2" fmla="*/ 167 w 248"/>
                  <a:gd name="T3" fmla="*/ 5 h 311"/>
                  <a:gd name="T4" fmla="*/ 178 w 248"/>
                  <a:gd name="T5" fmla="*/ 23 h 311"/>
                  <a:gd name="T6" fmla="*/ 176 w 248"/>
                  <a:gd name="T7" fmla="*/ 41 h 311"/>
                  <a:gd name="T8" fmla="*/ 164 w 248"/>
                  <a:gd name="T9" fmla="*/ 53 h 311"/>
                  <a:gd name="T10" fmla="*/ 156 w 248"/>
                  <a:gd name="T11" fmla="*/ 57 h 311"/>
                  <a:gd name="T12" fmla="*/ 158 w 248"/>
                  <a:gd name="T13" fmla="*/ 67 h 311"/>
                  <a:gd name="T14" fmla="*/ 190 w 248"/>
                  <a:gd name="T15" fmla="*/ 88 h 311"/>
                  <a:gd name="T16" fmla="*/ 234 w 248"/>
                  <a:gd name="T17" fmla="*/ 120 h 311"/>
                  <a:gd name="T18" fmla="*/ 244 w 248"/>
                  <a:gd name="T19" fmla="*/ 149 h 311"/>
                  <a:gd name="T20" fmla="*/ 232 w 248"/>
                  <a:gd name="T21" fmla="*/ 149 h 311"/>
                  <a:gd name="T22" fmla="*/ 214 w 248"/>
                  <a:gd name="T23" fmla="*/ 136 h 311"/>
                  <a:gd name="T24" fmla="*/ 186 w 248"/>
                  <a:gd name="T25" fmla="*/ 112 h 311"/>
                  <a:gd name="T26" fmla="*/ 160 w 248"/>
                  <a:gd name="T27" fmla="*/ 120 h 311"/>
                  <a:gd name="T28" fmla="*/ 162 w 248"/>
                  <a:gd name="T29" fmla="*/ 168 h 311"/>
                  <a:gd name="T30" fmla="*/ 170 w 248"/>
                  <a:gd name="T31" fmla="*/ 258 h 311"/>
                  <a:gd name="T32" fmla="*/ 189 w 248"/>
                  <a:gd name="T33" fmla="*/ 284 h 311"/>
                  <a:gd name="T34" fmla="*/ 207 w 248"/>
                  <a:gd name="T35" fmla="*/ 295 h 311"/>
                  <a:gd name="T36" fmla="*/ 219 w 248"/>
                  <a:gd name="T37" fmla="*/ 307 h 311"/>
                  <a:gd name="T38" fmla="*/ 134 w 248"/>
                  <a:gd name="T39" fmla="*/ 234 h 311"/>
                  <a:gd name="T40" fmla="*/ 117 w 248"/>
                  <a:gd name="T41" fmla="*/ 193 h 311"/>
                  <a:gd name="T42" fmla="*/ 100 w 248"/>
                  <a:gd name="T43" fmla="*/ 244 h 311"/>
                  <a:gd name="T44" fmla="*/ 87 w 248"/>
                  <a:gd name="T45" fmla="*/ 289 h 311"/>
                  <a:gd name="T46" fmla="*/ 66 w 248"/>
                  <a:gd name="T47" fmla="*/ 297 h 311"/>
                  <a:gd name="T48" fmla="*/ 23 w 248"/>
                  <a:gd name="T49" fmla="*/ 301 h 311"/>
                  <a:gd name="T50" fmla="*/ 0 w 248"/>
                  <a:gd name="T51" fmla="*/ 301 h 311"/>
                  <a:gd name="T52" fmla="*/ 12 w 248"/>
                  <a:gd name="T53" fmla="*/ 291 h 311"/>
                  <a:gd name="T54" fmla="*/ 39 w 248"/>
                  <a:gd name="T55" fmla="*/ 279 h 311"/>
                  <a:gd name="T56" fmla="*/ 87 w 248"/>
                  <a:gd name="T57" fmla="*/ 168 h 311"/>
                  <a:gd name="T58" fmla="*/ 58 w 248"/>
                  <a:gd name="T59" fmla="*/ 118 h 311"/>
                  <a:gd name="T60" fmla="*/ 31 w 248"/>
                  <a:gd name="T61" fmla="*/ 127 h 311"/>
                  <a:gd name="T62" fmla="*/ 6 w 248"/>
                  <a:gd name="T63" fmla="*/ 125 h 311"/>
                  <a:gd name="T64" fmla="*/ 9 w 248"/>
                  <a:gd name="T65" fmla="*/ 110 h 311"/>
                  <a:gd name="T66" fmla="*/ 31 w 248"/>
                  <a:gd name="T67" fmla="*/ 96 h 311"/>
                  <a:gd name="T68" fmla="*/ 61 w 248"/>
                  <a:gd name="T69" fmla="*/ 84 h 311"/>
                  <a:gd name="T70" fmla="*/ 91 w 248"/>
                  <a:gd name="T71" fmla="*/ 75 h 311"/>
                  <a:gd name="T72" fmla="*/ 114 w 248"/>
                  <a:gd name="T73" fmla="*/ 67 h 311"/>
                  <a:gd name="T74" fmla="*/ 124 w 248"/>
                  <a:gd name="T75" fmla="*/ 60 h 311"/>
                  <a:gd name="T76" fmla="*/ 124 w 248"/>
                  <a:gd name="T77" fmla="*/ 53 h 311"/>
                  <a:gd name="T78" fmla="*/ 107 w 248"/>
                  <a:gd name="T79" fmla="*/ 47 h 311"/>
                  <a:gd name="T80" fmla="*/ 99 w 248"/>
                  <a:gd name="T81" fmla="*/ 30 h 311"/>
                  <a:gd name="T82" fmla="*/ 105 w 248"/>
                  <a:gd name="T83" fmla="*/ 12 h 311"/>
                  <a:gd name="T84" fmla="*/ 117 w 248"/>
                  <a:gd name="T85" fmla="*/ 3 h 311"/>
                  <a:gd name="T86" fmla="*/ 127 w 248"/>
                  <a:gd name="T87" fmla="*/ 0 h 31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48"/>
                  <a:gd name="T133" fmla="*/ 0 h 311"/>
                  <a:gd name="T134" fmla="*/ 248 w 248"/>
                  <a:gd name="T135" fmla="*/ 311 h 31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48" h="311">
                    <a:moveTo>
                      <a:pt x="137" y="0"/>
                    </a:moveTo>
                    <a:lnTo>
                      <a:pt x="144" y="0"/>
                    </a:lnTo>
                    <a:lnTo>
                      <a:pt x="152" y="0"/>
                    </a:lnTo>
                    <a:lnTo>
                      <a:pt x="159" y="0"/>
                    </a:lnTo>
                    <a:lnTo>
                      <a:pt x="163" y="1"/>
                    </a:lnTo>
                    <a:lnTo>
                      <a:pt x="170" y="5"/>
                    </a:lnTo>
                    <a:lnTo>
                      <a:pt x="175" y="8"/>
                    </a:lnTo>
                    <a:lnTo>
                      <a:pt x="179" y="15"/>
                    </a:lnTo>
                    <a:lnTo>
                      <a:pt x="181" y="23"/>
                    </a:lnTo>
                    <a:lnTo>
                      <a:pt x="181" y="30"/>
                    </a:lnTo>
                    <a:lnTo>
                      <a:pt x="181" y="36"/>
                    </a:lnTo>
                    <a:lnTo>
                      <a:pt x="179" y="41"/>
                    </a:lnTo>
                    <a:lnTo>
                      <a:pt x="177" y="45"/>
                    </a:lnTo>
                    <a:lnTo>
                      <a:pt x="173" y="48"/>
                    </a:lnTo>
                    <a:lnTo>
                      <a:pt x="167" y="53"/>
                    </a:lnTo>
                    <a:lnTo>
                      <a:pt x="163" y="55"/>
                    </a:lnTo>
                    <a:lnTo>
                      <a:pt x="159" y="55"/>
                    </a:lnTo>
                    <a:lnTo>
                      <a:pt x="159" y="57"/>
                    </a:lnTo>
                    <a:lnTo>
                      <a:pt x="159" y="61"/>
                    </a:lnTo>
                    <a:lnTo>
                      <a:pt x="159" y="64"/>
                    </a:lnTo>
                    <a:lnTo>
                      <a:pt x="161" y="67"/>
                    </a:lnTo>
                    <a:lnTo>
                      <a:pt x="167" y="72"/>
                    </a:lnTo>
                    <a:lnTo>
                      <a:pt x="179" y="79"/>
                    </a:lnTo>
                    <a:lnTo>
                      <a:pt x="193" y="88"/>
                    </a:lnTo>
                    <a:lnTo>
                      <a:pt x="210" y="97"/>
                    </a:lnTo>
                    <a:lnTo>
                      <a:pt x="224" y="110"/>
                    </a:lnTo>
                    <a:lnTo>
                      <a:pt x="237" y="120"/>
                    </a:lnTo>
                    <a:lnTo>
                      <a:pt x="245" y="132"/>
                    </a:lnTo>
                    <a:lnTo>
                      <a:pt x="247" y="142"/>
                    </a:lnTo>
                    <a:lnTo>
                      <a:pt x="247" y="149"/>
                    </a:lnTo>
                    <a:lnTo>
                      <a:pt x="245" y="150"/>
                    </a:lnTo>
                    <a:lnTo>
                      <a:pt x="241" y="150"/>
                    </a:lnTo>
                    <a:lnTo>
                      <a:pt x="235" y="149"/>
                    </a:lnTo>
                    <a:lnTo>
                      <a:pt x="230" y="147"/>
                    </a:lnTo>
                    <a:lnTo>
                      <a:pt x="224" y="142"/>
                    </a:lnTo>
                    <a:lnTo>
                      <a:pt x="217" y="136"/>
                    </a:lnTo>
                    <a:lnTo>
                      <a:pt x="208" y="128"/>
                    </a:lnTo>
                    <a:lnTo>
                      <a:pt x="198" y="120"/>
                    </a:lnTo>
                    <a:lnTo>
                      <a:pt x="189" y="112"/>
                    </a:lnTo>
                    <a:lnTo>
                      <a:pt x="177" y="107"/>
                    </a:lnTo>
                    <a:lnTo>
                      <a:pt x="165" y="102"/>
                    </a:lnTo>
                    <a:lnTo>
                      <a:pt x="163" y="120"/>
                    </a:lnTo>
                    <a:lnTo>
                      <a:pt x="165" y="136"/>
                    </a:lnTo>
                    <a:lnTo>
                      <a:pt x="167" y="151"/>
                    </a:lnTo>
                    <a:lnTo>
                      <a:pt x="165" y="171"/>
                    </a:lnTo>
                    <a:lnTo>
                      <a:pt x="167" y="192"/>
                    </a:lnTo>
                    <a:lnTo>
                      <a:pt x="170" y="228"/>
                    </a:lnTo>
                    <a:lnTo>
                      <a:pt x="173" y="261"/>
                    </a:lnTo>
                    <a:lnTo>
                      <a:pt x="175" y="282"/>
                    </a:lnTo>
                    <a:lnTo>
                      <a:pt x="181" y="285"/>
                    </a:lnTo>
                    <a:lnTo>
                      <a:pt x="192" y="287"/>
                    </a:lnTo>
                    <a:lnTo>
                      <a:pt x="198" y="292"/>
                    </a:lnTo>
                    <a:lnTo>
                      <a:pt x="202" y="295"/>
                    </a:lnTo>
                    <a:lnTo>
                      <a:pt x="210" y="298"/>
                    </a:lnTo>
                    <a:lnTo>
                      <a:pt x="214" y="303"/>
                    </a:lnTo>
                    <a:lnTo>
                      <a:pt x="218" y="306"/>
                    </a:lnTo>
                    <a:lnTo>
                      <a:pt x="222" y="310"/>
                    </a:lnTo>
                    <a:lnTo>
                      <a:pt x="142" y="303"/>
                    </a:lnTo>
                    <a:lnTo>
                      <a:pt x="137" y="272"/>
                    </a:lnTo>
                    <a:lnTo>
                      <a:pt x="137" y="237"/>
                    </a:lnTo>
                    <a:lnTo>
                      <a:pt x="132" y="203"/>
                    </a:lnTo>
                    <a:lnTo>
                      <a:pt x="124" y="182"/>
                    </a:lnTo>
                    <a:lnTo>
                      <a:pt x="117" y="196"/>
                    </a:lnTo>
                    <a:lnTo>
                      <a:pt x="110" y="211"/>
                    </a:lnTo>
                    <a:lnTo>
                      <a:pt x="105" y="229"/>
                    </a:lnTo>
                    <a:lnTo>
                      <a:pt x="100" y="247"/>
                    </a:lnTo>
                    <a:lnTo>
                      <a:pt x="95" y="264"/>
                    </a:lnTo>
                    <a:lnTo>
                      <a:pt x="91" y="279"/>
                    </a:lnTo>
                    <a:lnTo>
                      <a:pt x="87" y="292"/>
                    </a:lnTo>
                    <a:lnTo>
                      <a:pt x="82" y="298"/>
                    </a:lnTo>
                    <a:lnTo>
                      <a:pt x="74" y="300"/>
                    </a:lnTo>
                    <a:lnTo>
                      <a:pt x="66" y="300"/>
                    </a:lnTo>
                    <a:lnTo>
                      <a:pt x="51" y="301"/>
                    </a:lnTo>
                    <a:lnTo>
                      <a:pt x="37" y="303"/>
                    </a:lnTo>
                    <a:lnTo>
                      <a:pt x="23" y="304"/>
                    </a:lnTo>
                    <a:lnTo>
                      <a:pt x="12" y="304"/>
                    </a:lnTo>
                    <a:lnTo>
                      <a:pt x="2" y="304"/>
                    </a:lnTo>
                    <a:lnTo>
                      <a:pt x="0" y="304"/>
                    </a:lnTo>
                    <a:lnTo>
                      <a:pt x="0" y="301"/>
                    </a:lnTo>
                    <a:lnTo>
                      <a:pt x="5" y="298"/>
                    </a:lnTo>
                    <a:lnTo>
                      <a:pt x="12" y="294"/>
                    </a:lnTo>
                    <a:lnTo>
                      <a:pt x="21" y="288"/>
                    </a:lnTo>
                    <a:lnTo>
                      <a:pt x="31" y="285"/>
                    </a:lnTo>
                    <a:lnTo>
                      <a:pt x="39" y="282"/>
                    </a:lnTo>
                    <a:lnTo>
                      <a:pt x="47" y="278"/>
                    </a:lnTo>
                    <a:lnTo>
                      <a:pt x="54" y="278"/>
                    </a:lnTo>
                    <a:lnTo>
                      <a:pt x="87" y="171"/>
                    </a:lnTo>
                    <a:lnTo>
                      <a:pt x="105" y="100"/>
                    </a:lnTo>
                    <a:lnTo>
                      <a:pt x="68" y="112"/>
                    </a:lnTo>
                    <a:lnTo>
                      <a:pt x="58" y="118"/>
                    </a:lnTo>
                    <a:lnTo>
                      <a:pt x="50" y="120"/>
                    </a:lnTo>
                    <a:lnTo>
                      <a:pt x="39" y="124"/>
                    </a:lnTo>
                    <a:lnTo>
                      <a:pt x="31" y="127"/>
                    </a:lnTo>
                    <a:lnTo>
                      <a:pt x="21" y="127"/>
                    </a:lnTo>
                    <a:lnTo>
                      <a:pt x="14" y="127"/>
                    </a:lnTo>
                    <a:lnTo>
                      <a:pt x="6" y="125"/>
                    </a:lnTo>
                    <a:lnTo>
                      <a:pt x="2" y="120"/>
                    </a:lnTo>
                    <a:lnTo>
                      <a:pt x="5" y="116"/>
                    </a:lnTo>
                    <a:lnTo>
                      <a:pt x="9" y="110"/>
                    </a:lnTo>
                    <a:lnTo>
                      <a:pt x="14" y="105"/>
                    </a:lnTo>
                    <a:lnTo>
                      <a:pt x="21" y="101"/>
                    </a:lnTo>
                    <a:lnTo>
                      <a:pt x="31" y="96"/>
                    </a:lnTo>
                    <a:lnTo>
                      <a:pt x="39" y="92"/>
                    </a:lnTo>
                    <a:lnTo>
                      <a:pt x="50" y="88"/>
                    </a:lnTo>
                    <a:lnTo>
                      <a:pt x="61" y="84"/>
                    </a:lnTo>
                    <a:lnTo>
                      <a:pt x="72" y="81"/>
                    </a:lnTo>
                    <a:lnTo>
                      <a:pt x="82" y="78"/>
                    </a:lnTo>
                    <a:lnTo>
                      <a:pt x="91" y="75"/>
                    </a:lnTo>
                    <a:lnTo>
                      <a:pt x="100" y="72"/>
                    </a:lnTo>
                    <a:lnTo>
                      <a:pt x="110" y="69"/>
                    </a:lnTo>
                    <a:lnTo>
                      <a:pt x="114" y="67"/>
                    </a:lnTo>
                    <a:lnTo>
                      <a:pt x="119" y="65"/>
                    </a:lnTo>
                    <a:lnTo>
                      <a:pt x="124" y="62"/>
                    </a:lnTo>
                    <a:lnTo>
                      <a:pt x="124" y="60"/>
                    </a:lnTo>
                    <a:lnTo>
                      <a:pt x="124" y="57"/>
                    </a:lnTo>
                    <a:lnTo>
                      <a:pt x="124" y="55"/>
                    </a:lnTo>
                    <a:lnTo>
                      <a:pt x="124" y="53"/>
                    </a:lnTo>
                    <a:lnTo>
                      <a:pt x="117" y="53"/>
                    </a:lnTo>
                    <a:lnTo>
                      <a:pt x="111" y="51"/>
                    </a:lnTo>
                    <a:lnTo>
                      <a:pt x="107" y="47"/>
                    </a:lnTo>
                    <a:lnTo>
                      <a:pt x="103" y="43"/>
                    </a:lnTo>
                    <a:lnTo>
                      <a:pt x="100" y="36"/>
                    </a:lnTo>
                    <a:lnTo>
                      <a:pt x="99" y="30"/>
                    </a:lnTo>
                    <a:lnTo>
                      <a:pt x="100" y="24"/>
                    </a:lnTo>
                    <a:lnTo>
                      <a:pt x="103" y="16"/>
                    </a:lnTo>
                    <a:lnTo>
                      <a:pt x="105" y="12"/>
                    </a:lnTo>
                    <a:lnTo>
                      <a:pt x="110" y="8"/>
                    </a:lnTo>
                    <a:lnTo>
                      <a:pt x="111" y="6"/>
                    </a:lnTo>
                    <a:lnTo>
                      <a:pt x="117" y="3"/>
                    </a:lnTo>
                    <a:lnTo>
                      <a:pt x="121" y="1"/>
                    </a:lnTo>
                    <a:lnTo>
                      <a:pt x="126" y="0"/>
                    </a:lnTo>
                    <a:lnTo>
                      <a:pt x="130" y="0"/>
                    </a:lnTo>
                    <a:lnTo>
                      <a:pt x="137" y="0"/>
                    </a:lnTo>
                  </a:path>
                </a:pathLst>
              </a:custGeom>
              <a:solidFill>
                <a:srgbClr val="000000"/>
              </a:solidFill>
              <a:ln w="9525">
                <a:noFill/>
                <a:round/>
                <a:headEnd/>
                <a:tailEnd/>
              </a:ln>
            </p:spPr>
            <p:txBody>
              <a:bodyPr wrap="none" anchor="ctr"/>
              <a:lstStyle/>
              <a:p>
                <a:endParaRPr lang="en-US"/>
              </a:p>
            </p:txBody>
          </p:sp>
          <p:sp>
            <p:nvSpPr>
              <p:cNvPr id="15326" name="Freeform 225"/>
              <p:cNvSpPr>
                <a:spLocks noChangeArrowheads="1"/>
              </p:cNvSpPr>
              <p:nvPr/>
            </p:nvSpPr>
            <p:spPr bwMode="auto">
              <a:xfrm>
                <a:off x="12909" y="1611"/>
                <a:ext cx="31" cy="9"/>
              </a:xfrm>
              <a:custGeom>
                <a:avLst/>
                <a:gdLst>
                  <a:gd name="T0" fmla="*/ 0 w 32"/>
                  <a:gd name="T1" fmla="*/ 3 h 10"/>
                  <a:gd name="T2" fmla="*/ 24 w 32"/>
                  <a:gd name="T3" fmla="*/ 6 h 10"/>
                  <a:gd name="T4" fmla="*/ 28 w 32"/>
                  <a:gd name="T5" fmla="*/ 2 h 10"/>
                  <a:gd name="T6" fmla="*/ 0 w 32"/>
                  <a:gd name="T7" fmla="*/ 0 h 10"/>
                  <a:gd name="T8" fmla="*/ 0 w 32"/>
                  <a:gd name="T9" fmla="*/ 3 h 10"/>
                  <a:gd name="T10" fmla="*/ 0 60000 65536"/>
                  <a:gd name="T11" fmla="*/ 0 60000 65536"/>
                  <a:gd name="T12" fmla="*/ 0 60000 65536"/>
                  <a:gd name="T13" fmla="*/ 0 60000 65536"/>
                  <a:gd name="T14" fmla="*/ 0 60000 65536"/>
                  <a:gd name="T15" fmla="*/ 0 w 32"/>
                  <a:gd name="T16" fmla="*/ 0 h 10"/>
                  <a:gd name="T17" fmla="*/ 32 w 32"/>
                  <a:gd name="T18" fmla="*/ 10 h 10"/>
                </a:gdLst>
                <a:ahLst/>
                <a:cxnLst>
                  <a:cxn ang="T10">
                    <a:pos x="T0" y="T1"/>
                  </a:cxn>
                  <a:cxn ang="T11">
                    <a:pos x="T2" y="T3"/>
                  </a:cxn>
                  <a:cxn ang="T12">
                    <a:pos x="T4" y="T5"/>
                  </a:cxn>
                  <a:cxn ang="T13">
                    <a:pos x="T6" y="T7"/>
                  </a:cxn>
                  <a:cxn ang="T14">
                    <a:pos x="T8" y="T9"/>
                  </a:cxn>
                </a:cxnLst>
                <a:rect l="T15" t="T16" r="T17" b="T18"/>
                <a:pathLst>
                  <a:path w="32" h="10">
                    <a:moveTo>
                      <a:pt x="0" y="3"/>
                    </a:moveTo>
                    <a:lnTo>
                      <a:pt x="27" y="9"/>
                    </a:lnTo>
                    <a:lnTo>
                      <a:pt x="31" y="2"/>
                    </a:lnTo>
                    <a:lnTo>
                      <a:pt x="0" y="0"/>
                    </a:lnTo>
                    <a:lnTo>
                      <a:pt x="0" y="3"/>
                    </a:lnTo>
                  </a:path>
                </a:pathLst>
              </a:custGeom>
              <a:solidFill>
                <a:srgbClr val="823838"/>
              </a:solidFill>
              <a:ln w="9525">
                <a:noFill/>
                <a:round/>
                <a:headEnd/>
                <a:tailEnd/>
              </a:ln>
            </p:spPr>
            <p:txBody>
              <a:bodyPr wrap="none" anchor="ctr"/>
              <a:lstStyle/>
              <a:p>
                <a:endParaRPr lang="en-US"/>
              </a:p>
            </p:txBody>
          </p:sp>
          <p:sp>
            <p:nvSpPr>
              <p:cNvPr id="15327" name="Freeform 226"/>
              <p:cNvSpPr>
                <a:spLocks noChangeArrowheads="1"/>
              </p:cNvSpPr>
              <p:nvPr/>
            </p:nvSpPr>
            <p:spPr bwMode="auto">
              <a:xfrm>
                <a:off x="12907" y="1618"/>
                <a:ext cx="30" cy="8"/>
              </a:xfrm>
              <a:custGeom>
                <a:avLst/>
                <a:gdLst>
                  <a:gd name="T0" fmla="*/ 0 w 31"/>
                  <a:gd name="T1" fmla="*/ 4 h 9"/>
                  <a:gd name="T2" fmla="*/ 22 w 31"/>
                  <a:gd name="T3" fmla="*/ 5 h 9"/>
                  <a:gd name="T4" fmla="*/ 27 w 31"/>
                  <a:gd name="T5" fmla="*/ 3 h 9"/>
                  <a:gd name="T6" fmla="*/ 0 w 31"/>
                  <a:gd name="T7" fmla="*/ 0 h 9"/>
                  <a:gd name="T8" fmla="*/ 0 w 31"/>
                  <a:gd name="T9" fmla="*/ 4 h 9"/>
                  <a:gd name="T10" fmla="*/ 0 60000 65536"/>
                  <a:gd name="T11" fmla="*/ 0 60000 65536"/>
                  <a:gd name="T12" fmla="*/ 0 60000 65536"/>
                  <a:gd name="T13" fmla="*/ 0 60000 65536"/>
                  <a:gd name="T14" fmla="*/ 0 60000 65536"/>
                  <a:gd name="T15" fmla="*/ 0 w 31"/>
                  <a:gd name="T16" fmla="*/ 0 h 9"/>
                  <a:gd name="T17" fmla="*/ 31 w 31"/>
                  <a:gd name="T18" fmla="*/ 9 h 9"/>
                </a:gdLst>
                <a:ahLst/>
                <a:cxnLst>
                  <a:cxn ang="T10">
                    <a:pos x="T0" y="T1"/>
                  </a:cxn>
                  <a:cxn ang="T11">
                    <a:pos x="T2" y="T3"/>
                  </a:cxn>
                  <a:cxn ang="T12">
                    <a:pos x="T4" y="T5"/>
                  </a:cxn>
                  <a:cxn ang="T13">
                    <a:pos x="T6" y="T7"/>
                  </a:cxn>
                  <a:cxn ang="T14">
                    <a:pos x="T8" y="T9"/>
                  </a:cxn>
                </a:cxnLst>
                <a:rect l="T15" t="T16" r="T17" b="T18"/>
                <a:pathLst>
                  <a:path w="31" h="9">
                    <a:moveTo>
                      <a:pt x="0" y="4"/>
                    </a:moveTo>
                    <a:lnTo>
                      <a:pt x="25" y="8"/>
                    </a:lnTo>
                    <a:lnTo>
                      <a:pt x="30" y="3"/>
                    </a:lnTo>
                    <a:lnTo>
                      <a:pt x="0" y="0"/>
                    </a:lnTo>
                    <a:lnTo>
                      <a:pt x="0" y="4"/>
                    </a:lnTo>
                  </a:path>
                </a:pathLst>
              </a:custGeom>
              <a:solidFill>
                <a:srgbClr val="823838"/>
              </a:solidFill>
              <a:ln w="9525">
                <a:noFill/>
                <a:round/>
                <a:headEnd/>
                <a:tailEnd/>
              </a:ln>
            </p:spPr>
            <p:txBody>
              <a:bodyPr wrap="none" anchor="ctr"/>
              <a:lstStyle/>
              <a:p>
                <a:endParaRPr lang="en-US"/>
              </a:p>
            </p:txBody>
          </p:sp>
          <p:sp>
            <p:nvSpPr>
              <p:cNvPr id="15328" name="Freeform 227"/>
              <p:cNvSpPr>
                <a:spLocks noChangeArrowheads="1"/>
              </p:cNvSpPr>
              <p:nvPr/>
            </p:nvSpPr>
            <p:spPr bwMode="auto">
              <a:xfrm>
                <a:off x="12907" y="1623"/>
                <a:ext cx="25" cy="11"/>
              </a:xfrm>
              <a:custGeom>
                <a:avLst/>
                <a:gdLst>
                  <a:gd name="T0" fmla="*/ 0 w 26"/>
                  <a:gd name="T1" fmla="*/ 6 h 12"/>
                  <a:gd name="T2" fmla="*/ 20 w 26"/>
                  <a:gd name="T3" fmla="*/ 8 h 12"/>
                  <a:gd name="T4" fmla="*/ 22 w 26"/>
                  <a:gd name="T5" fmla="*/ 4 h 12"/>
                  <a:gd name="T6" fmla="*/ 0 w 26"/>
                  <a:gd name="T7" fmla="*/ 0 h 12"/>
                  <a:gd name="T8" fmla="*/ 0 w 26"/>
                  <a:gd name="T9" fmla="*/ 6 h 12"/>
                  <a:gd name="T10" fmla="*/ 0 60000 65536"/>
                  <a:gd name="T11" fmla="*/ 0 60000 65536"/>
                  <a:gd name="T12" fmla="*/ 0 60000 65536"/>
                  <a:gd name="T13" fmla="*/ 0 60000 65536"/>
                  <a:gd name="T14" fmla="*/ 0 60000 65536"/>
                  <a:gd name="T15" fmla="*/ 0 w 26"/>
                  <a:gd name="T16" fmla="*/ 0 h 12"/>
                  <a:gd name="T17" fmla="*/ 26 w 26"/>
                  <a:gd name="T18" fmla="*/ 12 h 12"/>
                </a:gdLst>
                <a:ahLst/>
                <a:cxnLst>
                  <a:cxn ang="T10">
                    <a:pos x="T0" y="T1"/>
                  </a:cxn>
                  <a:cxn ang="T11">
                    <a:pos x="T2" y="T3"/>
                  </a:cxn>
                  <a:cxn ang="T12">
                    <a:pos x="T4" y="T5"/>
                  </a:cxn>
                  <a:cxn ang="T13">
                    <a:pos x="T6" y="T7"/>
                  </a:cxn>
                  <a:cxn ang="T14">
                    <a:pos x="T8" y="T9"/>
                  </a:cxn>
                </a:cxnLst>
                <a:rect l="T15" t="T16" r="T17" b="T18"/>
                <a:pathLst>
                  <a:path w="26" h="12">
                    <a:moveTo>
                      <a:pt x="0" y="6"/>
                    </a:moveTo>
                    <a:lnTo>
                      <a:pt x="23" y="11"/>
                    </a:lnTo>
                    <a:lnTo>
                      <a:pt x="25" y="4"/>
                    </a:lnTo>
                    <a:lnTo>
                      <a:pt x="0" y="0"/>
                    </a:lnTo>
                    <a:lnTo>
                      <a:pt x="0" y="6"/>
                    </a:lnTo>
                  </a:path>
                </a:pathLst>
              </a:custGeom>
              <a:solidFill>
                <a:srgbClr val="823838"/>
              </a:solidFill>
              <a:ln w="9525">
                <a:noFill/>
                <a:round/>
                <a:headEnd/>
                <a:tailEnd/>
              </a:ln>
            </p:spPr>
            <p:txBody>
              <a:bodyPr wrap="none" anchor="ctr"/>
              <a:lstStyle/>
              <a:p>
                <a:endParaRPr lang="en-US"/>
              </a:p>
            </p:txBody>
          </p:sp>
          <p:sp>
            <p:nvSpPr>
              <p:cNvPr id="15329" name="Freeform 228"/>
              <p:cNvSpPr>
                <a:spLocks noChangeArrowheads="1"/>
              </p:cNvSpPr>
              <p:nvPr/>
            </p:nvSpPr>
            <p:spPr bwMode="auto">
              <a:xfrm>
                <a:off x="12905" y="1631"/>
                <a:ext cx="25" cy="8"/>
              </a:xfrm>
              <a:custGeom>
                <a:avLst/>
                <a:gdLst>
                  <a:gd name="T0" fmla="*/ 0 w 26"/>
                  <a:gd name="T1" fmla="*/ 4 h 9"/>
                  <a:gd name="T2" fmla="*/ 22 w 26"/>
                  <a:gd name="T3" fmla="*/ 5 h 9"/>
                  <a:gd name="T4" fmla="*/ 22 w 26"/>
                  <a:gd name="T5" fmla="*/ 4 h 9"/>
                  <a:gd name="T6" fmla="*/ 0 w 26"/>
                  <a:gd name="T7" fmla="*/ 0 h 9"/>
                  <a:gd name="T8" fmla="*/ 0 w 26"/>
                  <a:gd name="T9" fmla="*/ 4 h 9"/>
                  <a:gd name="T10" fmla="*/ 0 60000 65536"/>
                  <a:gd name="T11" fmla="*/ 0 60000 65536"/>
                  <a:gd name="T12" fmla="*/ 0 60000 65536"/>
                  <a:gd name="T13" fmla="*/ 0 60000 65536"/>
                  <a:gd name="T14" fmla="*/ 0 60000 65536"/>
                  <a:gd name="T15" fmla="*/ 0 w 26"/>
                  <a:gd name="T16" fmla="*/ 0 h 9"/>
                  <a:gd name="T17" fmla="*/ 26 w 26"/>
                  <a:gd name="T18" fmla="*/ 9 h 9"/>
                </a:gdLst>
                <a:ahLst/>
                <a:cxnLst>
                  <a:cxn ang="T10">
                    <a:pos x="T0" y="T1"/>
                  </a:cxn>
                  <a:cxn ang="T11">
                    <a:pos x="T2" y="T3"/>
                  </a:cxn>
                  <a:cxn ang="T12">
                    <a:pos x="T4" y="T5"/>
                  </a:cxn>
                  <a:cxn ang="T13">
                    <a:pos x="T6" y="T7"/>
                  </a:cxn>
                  <a:cxn ang="T14">
                    <a:pos x="T8" y="T9"/>
                  </a:cxn>
                </a:cxnLst>
                <a:rect l="T15" t="T16" r="T17" b="T18"/>
                <a:pathLst>
                  <a:path w="26" h="9">
                    <a:moveTo>
                      <a:pt x="0" y="5"/>
                    </a:moveTo>
                    <a:lnTo>
                      <a:pt x="25" y="8"/>
                    </a:lnTo>
                    <a:lnTo>
                      <a:pt x="25" y="4"/>
                    </a:lnTo>
                    <a:lnTo>
                      <a:pt x="0" y="0"/>
                    </a:lnTo>
                    <a:lnTo>
                      <a:pt x="0" y="5"/>
                    </a:lnTo>
                  </a:path>
                </a:pathLst>
              </a:custGeom>
              <a:solidFill>
                <a:srgbClr val="823838"/>
              </a:solidFill>
              <a:ln w="9525">
                <a:noFill/>
                <a:round/>
                <a:headEnd/>
                <a:tailEnd/>
              </a:ln>
            </p:spPr>
            <p:txBody>
              <a:bodyPr wrap="none" anchor="ctr"/>
              <a:lstStyle/>
              <a:p>
                <a:endParaRPr lang="en-US"/>
              </a:p>
            </p:txBody>
          </p:sp>
          <p:sp>
            <p:nvSpPr>
              <p:cNvPr id="15330" name="Freeform 229"/>
              <p:cNvSpPr>
                <a:spLocks noChangeArrowheads="1"/>
              </p:cNvSpPr>
              <p:nvPr/>
            </p:nvSpPr>
            <p:spPr bwMode="auto">
              <a:xfrm>
                <a:off x="12899" y="1639"/>
                <a:ext cx="31" cy="8"/>
              </a:xfrm>
              <a:custGeom>
                <a:avLst/>
                <a:gdLst>
                  <a:gd name="T0" fmla="*/ 0 w 32"/>
                  <a:gd name="T1" fmla="*/ 4 h 9"/>
                  <a:gd name="T2" fmla="*/ 23 w 32"/>
                  <a:gd name="T3" fmla="*/ 5 h 9"/>
                  <a:gd name="T4" fmla="*/ 28 w 32"/>
                  <a:gd name="T5" fmla="*/ 4 h 9"/>
                  <a:gd name="T6" fmla="*/ 0 w 32"/>
                  <a:gd name="T7" fmla="*/ 0 h 9"/>
                  <a:gd name="T8" fmla="*/ 0 w 32"/>
                  <a:gd name="T9" fmla="*/ 4 h 9"/>
                  <a:gd name="T10" fmla="*/ 0 60000 65536"/>
                  <a:gd name="T11" fmla="*/ 0 60000 65536"/>
                  <a:gd name="T12" fmla="*/ 0 60000 65536"/>
                  <a:gd name="T13" fmla="*/ 0 60000 65536"/>
                  <a:gd name="T14" fmla="*/ 0 60000 65536"/>
                  <a:gd name="T15" fmla="*/ 0 w 32"/>
                  <a:gd name="T16" fmla="*/ 0 h 9"/>
                  <a:gd name="T17" fmla="*/ 32 w 32"/>
                  <a:gd name="T18" fmla="*/ 9 h 9"/>
                </a:gdLst>
                <a:ahLst/>
                <a:cxnLst>
                  <a:cxn ang="T10">
                    <a:pos x="T0" y="T1"/>
                  </a:cxn>
                  <a:cxn ang="T11">
                    <a:pos x="T2" y="T3"/>
                  </a:cxn>
                  <a:cxn ang="T12">
                    <a:pos x="T4" y="T5"/>
                  </a:cxn>
                  <a:cxn ang="T13">
                    <a:pos x="T6" y="T7"/>
                  </a:cxn>
                  <a:cxn ang="T14">
                    <a:pos x="T8" y="T9"/>
                  </a:cxn>
                </a:cxnLst>
                <a:rect l="T15" t="T16" r="T17" b="T18"/>
                <a:pathLst>
                  <a:path w="32" h="9">
                    <a:moveTo>
                      <a:pt x="0" y="4"/>
                    </a:moveTo>
                    <a:lnTo>
                      <a:pt x="26" y="8"/>
                    </a:lnTo>
                    <a:lnTo>
                      <a:pt x="31" y="4"/>
                    </a:lnTo>
                    <a:lnTo>
                      <a:pt x="0" y="0"/>
                    </a:lnTo>
                    <a:lnTo>
                      <a:pt x="0" y="4"/>
                    </a:lnTo>
                  </a:path>
                </a:pathLst>
              </a:custGeom>
              <a:solidFill>
                <a:srgbClr val="823838"/>
              </a:solidFill>
              <a:ln w="9525">
                <a:noFill/>
                <a:round/>
                <a:headEnd/>
                <a:tailEnd/>
              </a:ln>
            </p:spPr>
            <p:txBody>
              <a:bodyPr wrap="none" anchor="ctr"/>
              <a:lstStyle/>
              <a:p>
                <a:endParaRPr lang="en-US"/>
              </a:p>
            </p:txBody>
          </p:sp>
          <p:sp>
            <p:nvSpPr>
              <p:cNvPr id="15331" name="Freeform 230"/>
              <p:cNvSpPr>
                <a:spLocks noChangeArrowheads="1"/>
              </p:cNvSpPr>
              <p:nvPr/>
            </p:nvSpPr>
            <p:spPr bwMode="auto">
              <a:xfrm>
                <a:off x="12898" y="1645"/>
                <a:ext cx="30" cy="9"/>
              </a:xfrm>
              <a:custGeom>
                <a:avLst/>
                <a:gdLst>
                  <a:gd name="T0" fmla="*/ 0 w 31"/>
                  <a:gd name="T1" fmla="*/ 5 h 10"/>
                  <a:gd name="T2" fmla="*/ 24 w 31"/>
                  <a:gd name="T3" fmla="*/ 6 h 10"/>
                  <a:gd name="T4" fmla="*/ 27 w 31"/>
                  <a:gd name="T5" fmla="*/ 3 h 10"/>
                  <a:gd name="T6" fmla="*/ 0 w 31"/>
                  <a:gd name="T7" fmla="*/ 0 h 10"/>
                  <a:gd name="T8" fmla="*/ 0 w 31"/>
                  <a:gd name="T9" fmla="*/ 5 h 10"/>
                  <a:gd name="T10" fmla="*/ 0 60000 65536"/>
                  <a:gd name="T11" fmla="*/ 0 60000 65536"/>
                  <a:gd name="T12" fmla="*/ 0 60000 65536"/>
                  <a:gd name="T13" fmla="*/ 0 60000 65536"/>
                  <a:gd name="T14" fmla="*/ 0 60000 65536"/>
                  <a:gd name="T15" fmla="*/ 0 w 31"/>
                  <a:gd name="T16" fmla="*/ 0 h 10"/>
                  <a:gd name="T17" fmla="*/ 31 w 31"/>
                  <a:gd name="T18" fmla="*/ 10 h 10"/>
                </a:gdLst>
                <a:ahLst/>
                <a:cxnLst>
                  <a:cxn ang="T10">
                    <a:pos x="T0" y="T1"/>
                  </a:cxn>
                  <a:cxn ang="T11">
                    <a:pos x="T2" y="T3"/>
                  </a:cxn>
                  <a:cxn ang="T12">
                    <a:pos x="T4" y="T5"/>
                  </a:cxn>
                  <a:cxn ang="T13">
                    <a:pos x="T6" y="T7"/>
                  </a:cxn>
                  <a:cxn ang="T14">
                    <a:pos x="T8" y="T9"/>
                  </a:cxn>
                </a:cxnLst>
                <a:rect l="T15" t="T16" r="T17" b="T18"/>
                <a:pathLst>
                  <a:path w="31" h="10">
                    <a:moveTo>
                      <a:pt x="0" y="6"/>
                    </a:moveTo>
                    <a:lnTo>
                      <a:pt x="27" y="9"/>
                    </a:lnTo>
                    <a:lnTo>
                      <a:pt x="30" y="3"/>
                    </a:lnTo>
                    <a:lnTo>
                      <a:pt x="0" y="0"/>
                    </a:lnTo>
                    <a:lnTo>
                      <a:pt x="0" y="6"/>
                    </a:lnTo>
                  </a:path>
                </a:pathLst>
              </a:custGeom>
              <a:solidFill>
                <a:srgbClr val="823838"/>
              </a:solidFill>
              <a:ln w="9525">
                <a:noFill/>
                <a:round/>
                <a:headEnd/>
                <a:tailEnd/>
              </a:ln>
            </p:spPr>
            <p:txBody>
              <a:bodyPr wrap="none" anchor="ctr"/>
              <a:lstStyle/>
              <a:p>
                <a:endParaRPr lang="en-US"/>
              </a:p>
            </p:txBody>
          </p:sp>
          <p:sp>
            <p:nvSpPr>
              <p:cNvPr id="15332" name="Freeform 231"/>
              <p:cNvSpPr>
                <a:spLocks noChangeArrowheads="1"/>
              </p:cNvSpPr>
              <p:nvPr/>
            </p:nvSpPr>
            <p:spPr bwMode="auto">
              <a:xfrm>
                <a:off x="12898" y="1653"/>
                <a:ext cx="26" cy="8"/>
              </a:xfrm>
              <a:custGeom>
                <a:avLst/>
                <a:gdLst>
                  <a:gd name="T0" fmla="*/ 0 w 27"/>
                  <a:gd name="T1" fmla="*/ 3 h 9"/>
                  <a:gd name="T2" fmla="*/ 23 w 27"/>
                  <a:gd name="T3" fmla="*/ 5 h 9"/>
                  <a:gd name="T4" fmla="*/ 23 w 27"/>
                  <a:gd name="T5" fmla="*/ 3 h 9"/>
                  <a:gd name="T6" fmla="*/ 0 w 27"/>
                  <a:gd name="T7" fmla="*/ 0 h 9"/>
                  <a:gd name="T8" fmla="*/ 0 w 27"/>
                  <a:gd name="T9" fmla="*/ 3 h 9"/>
                  <a:gd name="T10" fmla="*/ 0 60000 65536"/>
                  <a:gd name="T11" fmla="*/ 0 60000 65536"/>
                  <a:gd name="T12" fmla="*/ 0 60000 65536"/>
                  <a:gd name="T13" fmla="*/ 0 60000 65536"/>
                  <a:gd name="T14" fmla="*/ 0 60000 65536"/>
                  <a:gd name="T15" fmla="*/ 0 w 27"/>
                  <a:gd name="T16" fmla="*/ 0 h 9"/>
                  <a:gd name="T17" fmla="*/ 27 w 27"/>
                  <a:gd name="T18" fmla="*/ 9 h 9"/>
                </a:gdLst>
                <a:ahLst/>
                <a:cxnLst>
                  <a:cxn ang="T10">
                    <a:pos x="T0" y="T1"/>
                  </a:cxn>
                  <a:cxn ang="T11">
                    <a:pos x="T2" y="T3"/>
                  </a:cxn>
                  <a:cxn ang="T12">
                    <a:pos x="T4" y="T5"/>
                  </a:cxn>
                  <a:cxn ang="T13">
                    <a:pos x="T6" y="T7"/>
                  </a:cxn>
                  <a:cxn ang="T14">
                    <a:pos x="T8" y="T9"/>
                  </a:cxn>
                </a:cxnLst>
                <a:rect l="T15" t="T16" r="T17" b="T18"/>
                <a:pathLst>
                  <a:path w="27" h="9">
                    <a:moveTo>
                      <a:pt x="0" y="3"/>
                    </a:moveTo>
                    <a:lnTo>
                      <a:pt x="26" y="8"/>
                    </a:lnTo>
                    <a:lnTo>
                      <a:pt x="26" y="3"/>
                    </a:lnTo>
                    <a:lnTo>
                      <a:pt x="0" y="0"/>
                    </a:lnTo>
                    <a:lnTo>
                      <a:pt x="0" y="3"/>
                    </a:lnTo>
                  </a:path>
                </a:pathLst>
              </a:custGeom>
              <a:solidFill>
                <a:srgbClr val="823838"/>
              </a:solidFill>
              <a:ln w="9525">
                <a:noFill/>
                <a:round/>
                <a:headEnd/>
                <a:tailEnd/>
              </a:ln>
            </p:spPr>
            <p:txBody>
              <a:bodyPr wrap="none" anchor="ctr"/>
              <a:lstStyle/>
              <a:p>
                <a:endParaRPr lang="en-US"/>
              </a:p>
            </p:txBody>
          </p:sp>
          <p:sp>
            <p:nvSpPr>
              <p:cNvPr id="15333" name="Freeform 232"/>
              <p:cNvSpPr>
                <a:spLocks noChangeArrowheads="1"/>
              </p:cNvSpPr>
              <p:nvPr/>
            </p:nvSpPr>
            <p:spPr bwMode="auto">
              <a:xfrm>
                <a:off x="12895" y="1660"/>
                <a:ext cx="26" cy="9"/>
              </a:xfrm>
              <a:custGeom>
                <a:avLst/>
                <a:gdLst>
                  <a:gd name="T0" fmla="*/ 0 w 27"/>
                  <a:gd name="T1" fmla="*/ 3 h 10"/>
                  <a:gd name="T2" fmla="*/ 23 w 27"/>
                  <a:gd name="T3" fmla="*/ 6 h 10"/>
                  <a:gd name="T4" fmla="*/ 23 w 27"/>
                  <a:gd name="T5" fmla="*/ 2 h 10"/>
                  <a:gd name="T6" fmla="*/ 0 w 27"/>
                  <a:gd name="T7" fmla="*/ 0 h 10"/>
                  <a:gd name="T8" fmla="*/ 0 w 27"/>
                  <a:gd name="T9" fmla="*/ 3 h 10"/>
                  <a:gd name="T10" fmla="*/ 0 60000 65536"/>
                  <a:gd name="T11" fmla="*/ 0 60000 65536"/>
                  <a:gd name="T12" fmla="*/ 0 60000 65536"/>
                  <a:gd name="T13" fmla="*/ 0 60000 65536"/>
                  <a:gd name="T14" fmla="*/ 0 60000 65536"/>
                  <a:gd name="T15" fmla="*/ 0 w 27"/>
                  <a:gd name="T16" fmla="*/ 0 h 10"/>
                  <a:gd name="T17" fmla="*/ 27 w 27"/>
                  <a:gd name="T18" fmla="*/ 10 h 10"/>
                </a:gdLst>
                <a:ahLst/>
                <a:cxnLst>
                  <a:cxn ang="T10">
                    <a:pos x="T0" y="T1"/>
                  </a:cxn>
                  <a:cxn ang="T11">
                    <a:pos x="T2" y="T3"/>
                  </a:cxn>
                  <a:cxn ang="T12">
                    <a:pos x="T4" y="T5"/>
                  </a:cxn>
                  <a:cxn ang="T13">
                    <a:pos x="T6" y="T7"/>
                  </a:cxn>
                  <a:cxn ang="T14">
                    <a:pos x="T8" y="T9"/>
                  </a:cxn>
                </a:cxnLst>
                <a:rect l="T15" t="T16" r="T17" b="T18"/>
                <a:pathLst>
                  <a:path w="27" h="10">
                    <a:moveTo>
                      <a:pt x="0" y="3"/>
                    </a:moveTo>
                    <a:lnTo>
                      <a:pt x="26" y="9"/>
                    </a:lnTo>
                    <a:lnTo>
                      <a:pt x="26" y="2"/>
                    </a:lnTo>
                    <a:lnTo>
                      <a:pt x="0" y="0"/>
                    </a:lnTo>
                    <a:lnTo>
                      <a:pt x="0" y="3"/>
                    </a:lnTo>
                  </a:path>
                </a:pathLst>
              </a:custGeom>
              <a:solidFill>
                <a:srgbClr val="823838"/>
              </a:solidFill>
              <a:ln w="9525">
                <a:noFill/>
                <a:round/>
                <a:headEnd/>
                <a:tailEnd/>
              </a:ln>
            </p:spPr>
            <p:txBody>
              <a:bodyPr wrap="none" anchor="ctr"/>
              <a:lstStyle/>
              <a:p>
                <a:endParaRPr lang="en-US"/>
              </a:p>
            </p:txBody>
          </p:sp>
          <p:sp>
            <p:nvSpPr>
              <p:cNvPr id="15334" name="Freeform 233"/>
              <p:cNvSpPr>
                <a:spLocks noChangeArrowheads="1"/>
              </p:cNvSpPr>
              <p:nvPr/>
            </p:nvSpPr>
            <p:spPr bwMode="auto">
              <a:xfrm>
                <a:off x="12928" y="1555"/>
                <a:ext cx="26" cy="8"/>
              </a:xfrm>
              <a:custGeom>
                <a:avLst/>
                <a:gdLst>
                  <a:gd name="T0" fmla="*/ 0 w 27"/>
                  <a:gd name="T1" fmla="*/ 4 h 9"/>
                  <a:gd name="T2" fmla="*/ 23 w 27"/>
                  <a:gd name="T3" fmla="*/ 5 h 9"/>
                  <a:gd name="T4" fmla="*/ 23 w 27"/>
                  <a:gd name="T5" fmla="*/ 3 h 9"/>
                  <a:gd name="T6" fmla="*/ 0 w 27"/>
                  <a:gd name="T7" fmla="*/ 0 h 9"/>
                  <a:gd name="T8" fmla="*/ 0 w 27"/>
                  <a:gd name="T9" fmla="*/ 4 h 9"/>
                  <a:gd name="T10" fmla="*/ 0 60000 65536"/>
                  <a:gd name="T11" fmla="*/ 0 60000 65536"/>
                  <a:gd name="T12" fmla="*/ 0 60000 65536"/>
                  <a:gd name="T13" fmla="*/ 0 60000 65536"/>
                  <a:gd name="T14" fmla="*/ 0 60000 65536"/>
                  <a:gd name="T15" fmla="*/ 0 w 27"/>
                  <a:gd name="T16" fmla="*/ 0 h 9"/>
                  <a:gd name="T17" fmla="*/ 27 w 27"/>
                  <a:gd name="T18" fmla="*/ 9 h 9"/>
                </a:gdLst>
                <a:ahLst/>
                <a:cxnLst>
                  <a:cxn ang="T10">
                    <a:pos x="T0" y="T1"/>
                  </a:cxn>
                  <a:cxn ang="T11">
                    <a:pos x="T2" y="T3"/>
                  </a:cxn>
                  <a:cxn ang="T12">
                    <a:pos x="T4" y="T5"/>
                  </a:cxn>
                  <a:cxn ang="T13">
                    <a:pos x="T6" y="T7"/>
                  </a:cxn>
                  <a:cxn ang="T14">
                    <a:pos x="T8" y="T9"/>
                  </a:cxn>
                </a:cxnLst>
                <a:rect l="T15" t="T16" r="T17" b="T18"/>
                <a:pathLst>
                  <a:path w="27" h="9">
                    <a:moveTo>
                      <a:pt x="0" y="4"/>
                    </a:moveTo>
                    <a:lnTo>
                      <a:pt x="26" y="8"/>
                    </a:lnTo>
                    <a:lnTo>
                      <a:pt x="26" y="3"/>
                    </a:lnTo>
                    <a:lnTo>
                      <a:pt x="0" y="0"/>
                    </a:lnTo>
                    <a:lnTo>
                      <a:pt x="0" y="4"/>
                    </a:lnTo>
                  </a:path>
                </a:pathLst>
              </a:custGeom>
              <a:solidFill>
                <a:srgbClr val="823838"/>
              </a:solidFill>
              <a:ln w="9525">
                <a:noFill/>
                <a:round/>
                <a:headEnd/>
                <a:tailEnd/>
              </a:ln>
            </p:spPr>
            <p:txBody>
              <a:bodyPr wrap="none" anchor="ctr"/>
              <a:lstStyle/>
              <a:p>
                <a:endParaRPr lang="en-US"/>
              </a:p>
            </p:txBody>
          </p:sp>
          <p:sp>
            <p:nvSpPr>
              <p:cNvPr id="15335" name="Freeform 234"/>
              <p:cNvSpPr>
                <a:spLocks noChangeArrowheads="1"/>
              </p:cNvSpPr>
              <p:nvPr/>
            </p:nvSpPr>
            <p:spPr bwMode="auto">
              <a:xfrm>
                <a:off x="12925" y="1563"/>
                <a:ext cx="26" cy="8"/>
              </a:xfrm>
              <a:custGeom>
                <a:avLst/>
                <a:gdLst>
                  <a:gd name="T0" fmla="*/ 0 w 27"/>
                  <a:gd name="T1" fmla="*/ 3 h 9"/>
                  <a:gd name="T2" fmla="*/ 23 w 27"/>
                  <a:gd name="T3" fmla="*/ 5 h 9"/>
                  <a:gd name="T4" fmla="*/ 23 w 27"/>
                  <a:gd name="T5" fmla="*/ 3 h 9"/>
                  <a:gd name="T6" fmla="*/ 0 w 27"/>
                  <a:gd name="T7" fmla="*/ 0 h 9"/>
                  <a:gd name="T8" fmla="*/ 0 w 27"/>
                  <a:gd name="T9" fmla="*/ 3 h 9"/>
                  <a:gd name="T10" fmla="*/ 0 60000 65536"/>
                  <a:gd name="T11" fmla="*/ 0 60000 65536"/>
                  <a:gd name="T12" fmla="*/ 0 60000 65536"/>
                  <a:gd name="T13" fmla="*/ 0 60000 65536"/>
                  <a:gd name="T14" fmla="*/ 0 60000 65536"/>
                  <a:gd name="T15" fmla="*/ 0 w 27"/>
                  <a:gd name="T16" fmla="*/ 0 h 9"/>
                  <a:gd name="T17" fmla="*/ 27 w 27"/>
                  <a:gd name="T18" fmla="*/ 9 h 9"/>
                </a:gdLst>
                <a:ahLst/>
                <a:cxnLst>
                  <a:cxn ang="T10">
                    <a:pos x="T0" y="T1"/>
                  </a:cxn>
                  <a:cxn ang="T11">
                    <a:pos x="T2" y="T3"/>
                  </a:cxn>
                  <a:cxn ang="T12">
                    <a:pos x="T4" y="T5"/>
                  </a:cxn>
                  <a:cxn ang="T13">
                    <a:pos x="T6" y="T7"/>
                  </a:cxn>
                  <a:cxn ang="T14">
                    <a:pos x="T8" y="T9"/>
                  </a:cxn>
                </a:cxnLst>
                <a:rect l="T15" t="T16" r="T17" b="T18"/>
                <a:pathLst>
                  <a:path w="27" h="9">
                    <a:moveTo>
                      <a:pt x="0" y="3"/>
                    </a:moveTo>
                    <a:lnTo>
                      <a:pt x="26" y="8"/>
                    </a:lnTo>
                    <a:lnTo>
                      <a:pt x="26" y="3"/>
                    </a:lnTo>
                    <a:lnTo>
                      <a:pt x="0" y="0"/>
                    </a:lnTo>
                    <a:lnTo>
                      <a:pt x="0" y="3"/>
                    </a:lnTo>
                  </a:path>
                </a:pathLst>
              </a:custGeom>
              <a:solidFill>
                <a:srgbClr val="823838"/>
              </a:solidFill>
              <a:ln w="9525">
                <a:noFill/>
                <a:round/>
                <a:headEnd/>
                <a:tailEnd/>
              </a:ln>
            </p:spPr>
            <p:txBody>
              <a:bodyPr wrap="none" anchor="ctr"/>
              <a:lstStyle/>
              <a:p>
                <a:endParaRPr lang="en-US"/>
              </a:p>
            </p:txBody>
          </p:sp>
          <p:sp>
            <p:nvSpPr>
              <p:cNvPr id="15336" name="Freeform 235"/>
              <p:cNvSpPr>
                <a:spLocks noChangeArrowheads="1"/>
              </p:cNvSpPr>
              <p:nvPr/>
            </p:nvSpPr>
            <p:spPr bwMode="auto">
              <a:xfrm>
                <a:off x="12924" y="1568"/>
                <a:ext cx="30" cy="8"/>
              </a:xfrm>
              <a:custGeom>
                <a:avLst/>
                <a:gdLst>
                  <a:gd name="T0" fmla="*/ 0 w 31"/>
                  <a:gd name="T1" fmla="*/ 4 h 9"/>
                  <a:gd name="T2" fmla="*/ 21 w 31"/>
                  <a:gd name="T3" fmla="*/ 5 h 9"/>
                  <a:gd name="T4" fmla="*/ 27 w 31"/>
                  <a:gd name="T5" fmla="*/ 4 h 9"/>
                  <a:gd name="T6" fmla="*/ 0 w 31"/>
                  <a:gd name="T7" fmla="*/ 0 h 9"/>
                  <a:gd name="T8" fmla="*/ 0 w 31"/>
                  <a:gd name="T9" fmla="*/ 4 h 9"/>
                  <a:gd name="T10" fmla="*/ 0 60000 65536"/>
                  <a:gd name="T11" fmla="*/ 0 60000 65536"/>
                  <a:gd name="T12" fmla="*/ 0 60000 65536"/>
                  <a:gd name="T13" fmla="*/ 0 60000 65536"/>
                  <a:gd name="T14" fmla="*/ 0 60000 65536"/>
                  <a:gd name="T15" fmla="*/ 0 w 31"/>
                  <a:gd name="T16" fmla="*/ 0 h 9"/>
                  <a:gd name="T17" fmla="*/ 31 w 31"/>
                  <a:gd name="T18" fmla="*/ 9 h 9"/>
                </a:gdLst>
                <a:ahLst/>
                <a:cxnLst>
                  <a:cxn ang="T10">
                    <a:pos x="T0" y="T1"/>
                  </a:cxn>
                  <a:cxn ang="T11">
                    <a:pos x="T2" y="T3"/>
                  </a:cxn>
                  <a:cxn ang="T12">
                    <a:pos x="T4" y="T5"/>
                  </a:cxn>
                  <a:cxn ang="T13">
                    <a:pos x="T6" y="T7"/>
                  </a:cxn>
                  <a:cxn ang="T14">
                    <a:pos x="T8" y="T9"/>
                  </a:cxn>
                </a:cxnLst>
                <a:rect l="T15" t="T16" r="T17" b="T18"/>
                <a:pathLst>
                  <a:path w="31" h="9">
                    <a:moveTo>
                      <a:pt x="0" y="6"/>
                    </a:moveTo>
                    <a:lnTo>
                      <a:pt x="24" y="8"/>
                    </a:lnTo>
                    <a:lnTo>
                      <a:pt x="30" y="4"/>
                    </a:lnTo>
                    <a:lnTo>
                      <a:pt x="0" y="0"/>
                    </a:lnTo>
                    <a:lnTo>
                      <a:pt x="0" y="6"/>
                    </a:lnTo>
                  </a:path>
                </a:pathLst>
              </a:custGeom>
              <a:solidFill>
                <a:srgbClr val="823838"/>
              </a:solidFill>
              <a:ln w="9525">
                <a:noFill/>
                <a:round/>
                <a:headEnd/>
                <a:tailEnd/>
              </a:ln>
            </p:spPr>
            <p:txBody>
              <a:bodyPr wrap="none" anchor="ctr"/>
              <a:lstStyle/>
              <a:p>
                <a:endParaRPr lang="en-US"/>
              </a:p>
            </p:txBody>
          </p:sp>
          <p:sp>
            <p:nvSpPr>
              <p:cNvPr id="15337" name="Freeform 236"/>
              <p:cNvSpPr>
                <a:spLocks noChangeArrowheads="1"/>
              </p:cNvSpPr>
              <p:nvPr/>
            </p:nvSpPr>
            <p:spPr bwMode="auto">
              <a:xfrm>
                <a:off x="12921" y="1576"/>
                <a:ext cx="26" cy="8"/>
              </a:xfrm>
              <a:custGeom>
                <a:avLst/>
                <a:gdLst>
                  <a:gd name="T0" fmla="*/ 0 w 27"/>
                  <a:gd name="T1" fmla="*/ 4 h 9"/>
                  <a:gd name="T2" fmla="*/ 20 w 27"/>
                  <a:gd name="T3" fmla="*/ 5 h 9"/>
                  <a:gd name="T4" fmla="*/ 23 w 27"/>
                  <a:gd name="T5" fmla="*/ 4 h 9"/>
                  <a:gd name="T6" fmla="*/ 0 w 27"/>
                  <a:gd name="T7" fmla="*/ 0 h 9"/>
                  <a:gd name="T8" fmla="*/ 0 w 27"/>
                  <a:gd name="T9" fmla="*/ 4 h 9"/>
                  <a:gd name="T10" fmla="*/ 0 60000 65536"/>
                  <a:gd name="T11" fmla="*/ 0 60000 65536"/>
                  <a:gd name="T12" fmla="*/ 0 60000 65536"/>
                  <a:gd name="T13" fmla="*/ 0 60000 65536"/>
                  <a:gd name="T14" fmla="*/ 0 60000 65536"/>
                  <a:gd name="T15" fmla="*/ 0 w 27"/>
                  <a:gd name="T16" fmla="*/ 0 h 9"/>
                  <a:gd name="T17" fmla="*/ 27 w 27"/>
                  <a:gd name="T18" fmla="*/ 9 h 9"/>
                </a:gdLst>
                <a:ahLst/>
                <a:cxnLst>
                  <a:cxn ang="T10">
                    <a:pos x="T0" y="T1"/>
                  </a:cxn>
                  <a:cxn ang="T11">
                    <a:pos x="T2" y="T3"/>
                  </a:cxn>
                  <a:cxn ang="T12">
                    <a:pos x="T4" y="T5"/>
                  </a:cxn>
                  <a:cxn ang="T13">
                    <a:pos x="T6" y="T7"/>
                  </a:cxn>
                  <a:cxn ang="T14">
                    <a:pos x="T8" y="T9"/>
                  </a:cxn>
                </a:cxnLst>
                <a:rect l="T15" t="T16" r="T17" b="T18"/>
                <a:pathLst>
                  <a:path w="27" h="9">
                    <a:moveTo>
                      <a:pt x="0" y="5"/>
                    </a:moveTo>
                    <a:lnTo>
                      <a:pt x="23" y="8"/>
                    </a:lnTo>
                    <a:lnTo>
                      <a:pt x="26" y="4"/>
                    </a:lnTo>
                    <a:lnTo>
                      <a:pt x="0" y="0"/>
                    </a:lnTo>
                    <a:lnTo>
                      <a:pt x="0" y="5"/>
                    </a:lnTo>
                  </a:path>
                </a:pathLst>
              </a:custGeom>
              <a:solidFill>
                <a:srgbClr val="823838"/>
              </a:solidFill>
              <a:ln w="9525">
                <a:noFill/>
                <a:round/>
                <a:headEnd/>
                <a:tailEnd/>
              </a:ln>
            </p:spPr>
            <p:txBody>
              <a:bodyPr wrap="none" anchor="ctr"/>
              <a:lstStyle/>
              <a:p>
                <a:endParaRPr lang="en-US"/>
              </a:p>
            </p:txBody>
          </p:sp>
          <p:sp>
            <p:nvSpPr>
              <p:cNvPr id="15338" name="Freeform 237"/>
              <p:cNvSpPr>
                <a:spLocks noChangeArrowheads="1"/>
              </p:cNvSpPr>
              <p:nvPr/>
            </p:nvSpPr>
            <p:spPr bwMode="auto">
              <a:xfrm>
                <a:off x="12919" y="1584"/>
                <a:ext cx="29" cy="8"/>
              </a:xfrm>
              <a:custGeom>
                <a:avLst/>
                <a:gdLst>
                  <a:gd name="T0" fmla="*/ 0 w 30"/>
                  <a:gd name="T1" fmla="*/ 3 h 9"/>
                  <a:gd name="T2" fmla="*/ 22 w 30"/>
                  <a:gd name="T3" fmla="*/ 5 h 9"/>
                  <a:gd name="T4" fmla="*/ 26 w 30"/>
                  <a:gd name="T5" fmla="*/ 3 h 9"/>
                  <a:gd name="T6" fmla="*/ 0 w 30"/>
                  <a:gd name="T7" fmla="*/ 0 h 9"/>
                  <a:gd name="T8" fmla="*/ 0 w 30"/>
                  <a:gd name="T9" fmla="*/ 3 h 9"/>
                  <a:gd name="T10" fmla="*/ 0 60000 65536"/>
                  <a:gd name="T11" fmla="*/ 0 60000 65536"/>
                  <a:gd name="T12" fmla="*/ 0 60000 65536"/>
                  <a:gd name="T13" fmla="*/ 0 60000 65536"/>
                  <a:gd name="T14" fmla="*/ 0 60000 65536"/>
                  <a:gd name="T15" fmla="*/ 0 w 30"/>
                  <a:gd name="T16" fmla="*/ 0 h 9"/>
                  <a:gd name="T17" fmla="*/ 30 w 30"/>
                  <a:gd name="T18" fmla="*/ 9 h 9"/>
                </a:gdLst>
                <a:ahLst/>
                <a:cxnLst>
                  <a:cxn ang="T10">
                    <a:pos x="T0" y="T1"/>
                  </a:cxn>
                  <a:cxn ang="T11">
                    <a:pos x="T2" y="T3"/>
                  </a:cxn>
                  <a:cxn ang="T12">
                    <a:pos x="T4" y="T5"/>
                  </a:cxn>
                  <a:cxn ang="T13">
                    <a:pos x="T6" y="T7"/>
                  </a:cxn>
                  <a:cxn ang="T14">
                    <a:pos x="T8" y="T9"/>
                  </a:cxn>
                </a:cxnLst>
                <a:rect l="T15" t="T16" r="T17" b="T18"/>
                <a:pathLst>
                  <a:path w="30" h="9">
                    <a:moveTo>
                      <a:pt x="0" y="3"/>
                    </a:moveTo>
                    <a:lnTo>
                      <a:pt x="25" y="8"/>
                    </a:lnTo>
                    <a:lnTo>
                      <a:pt x="29" y="3"/>
                    </a:lnTo>
                    <a:lnTo>
                      <a:pt x="0" y="0"/>
                    </a:lnTo>
                    <a:lnTo>
                      <a:pt x="0" y="3"/>
                    </a:lnTo>
                  </a:path>
                </a:pathLst>
              </a:custGeom>
              <a:solidFill>
                <a:srgbClr val="823838"/>
              </a:solidFill>
              <a:ln w="9525">
                <a:noFill/>
                <a:round/>
                <a:headEnd/>
                <a:tailEnd/>
              </a:ln>
            </p:spPr>
            <p:txBody>
              <a:bodyPr wrap="none" anchor="ctr"/>
              <a:lstStyle/>
              <a:p>
                <a:endParaRPr lang="en-US"/>
              </a:p>
            </p:txBody>
          </p:sp>
          <p:sp>
            <p:nvSpPr>
              <p:cNvPr id="15339" name="Freeform 238"/>
              <p:cNvSpPr>
                <a:spLocks noChangeArrowheads="1"/>
              </p:cNvSpPr>
              <p:nvPr/>
            </p:nvSpPr>
            <p:spPr bwMode="auto">
              <a:xfrm>
                <a:off x="12916" y="1590"/>
                <a:ext cx="31" cy="8"/>
              </a:xfrm>
              <a:custGeom>
                <a:avLst/>
                <a:gdLst>
                  <a:gd name="T0" fmla="*/ 0 w 32"/>
                  <a:gd name="T1" fmla="*/ 4 h 9"/>
                  <a:gd name="T2" fmla="*/ 23 w 32"/>
                  <a:gd name="T3" fmla="*/ 5 h 9"/>
                  <a:gd name="T4" fmla="*/ 28 w 32"/>
                  <a:gd name="T5" fmla="*/ 4 h 9"/>
                  <a:gd name="T6" fmla="*/ 0 w 32"/>
                  <a:gd name="T7" fmla="*/ 0 h 9"/>
                  <a:gd name="T8" fmla="*/ 0 w 32"/>
                  <a:gd name="T9" fmla="*/ 4 h 9"/>
                  <a:gd name="T10" fmla="*/ 0 60000 65536"/>
                  <a:gd name="T11" fmla="*/ 0 60000 65536"/>
                  <a:gd name="T12" fmla="*/ 0 60000 65536"/>
                  <a:gd name="T13" fmla="*/ 0 60000 65536"/>
                  <a:gd name="T14" fmla="*/ 0 60000 65536"/>
                  <a:gd name="T15" fmla="*/ 0 w 32"/>
                  <a:gd name="T16" fmla="*/ 0 h 9"/>
                  <a:gd name="T17" fmla="*/ 32 w 32"/>
                  <a:gd name="T18" fmla="*/ 9 h 9"/>
                </a:gdLst>
                <a:ahLst/>
                <a:cxnLst>
                  <a:cxn ang="T10">
                    <a:pos x="T0" y="T1"/>
                  </a:cxn>
                  <a:cxn ang="T11">
                    <a:pos x="T2" y="T3"/>
                  </a:cxn>
                  <a:cxn ang="T12">
                    <a:pos x="T4" y="T5"/>
                  </a:cxn>
                  <a:cxn ang="T13">
                    <a:pos x="T6" y="T7"/>
                  </a:cxn>
                  <a:cxn ang="T14">
                    <a:pos x="T8" y="T9"/>
                  </a:cxn>
                </a:cxnLst>
                <a:rect l="T15" t="T16" r="T17" b="T18"/>
                <a:pathLst>
                  <a:path w="32" h="9">
                    <a:moveTo>
                      <a:pt x="0" y="5"/>
                    </a:moveTo>
                    <a:lnTo>
                      <a:pt x="26" y="8"/>
                    </a:lnTo>
                    <a:lnTo>
                      <a:pt x="31" y="4"/>
                    </a:lnTo>
                    <a:lnTo>
                      <a:pt x="0" y="0"/>
                    </a:lnTo>
                    <a:lnTo>
                      <a:pt x="0" y="5"/>
                    </a:lnTo>
                  </a:path>
                </a:pathLst>
              </a:custGeom>
              <a:solidFill>
                <a:srgbClr val="823838"/>
              </a:solidFill>
              <a:ln w="9525">
                <a:noFill/>
                <a:round/>
                <a:headEnd/>
                <a:tailEnd/>
              </a:ln>
            </p:spPr>
            <p:txBody>
              <a:bodyPr wrap="none" anchor="ctr"/>
              <a:lstStyle/>
              <a:p>
                <a:endParaRPr lang="en-US"/>
              </a:p>
            </p:txBody>
          </p:sp>
          <p:sp>
            <p:nvSpPr>
              <p:cNvPr id="15340" name="Freeform 239"/>
              <p:cNvSpPr>
                <a:spLocks noChangeArrowheads="1"/>
              </p:cNvSpPr>
              <p:nvPr/>
            </p:nvSpPr>
            <p:spPr bwMode="auto">
              <a:xfrm>
                <a:off x="12914" y="1596"/>
                <a:ext cx="30" cy="8"/>
              </a:xfrm>
              <a:custGeom>
                <a:avLst/>
                <a:gdLst>
                  <a:gd name="T0" fmla="*/ 0 w 31"/>
                  <a:gd name="T1" fmla="*/ 4 h 9"/>
                  <a:gd name="T2" fmla="*/ 23 w 31"/>
                  <a:gd name="T3" fmla="*/ 5 h 9"/>
                  <a:gd name="T4" fmla="*/ 27 w 31"/>
                  <a:gd name="T5" fmla="*/ 3 h 9"/>
                  <a:gd name="T6" fmla="*/ 0 w 31"/>
                  <a:gd name="T7" fmla="*/ 0 h 9"/>
                  <a:gd name="T8" fmla="*/ 0 w 31"/>
                  <a:gd name="T9" fmla="*/ 4 h 9"/>
                  <a:gd name="T10" fmla="*/ 0 60000 65536"/>
                  <a:gd name="T11" fmla="*/ 0 60000 65536"/>
                  <a:gd name="T12" fmla="*/ 0 60000 65536"/>
                  <a:gd name="T13" fmla="*/ 0 60000 65536"/>
                  <a:gd name="T14" fmla="*/ 0 60000 65536"/>
                  <a:gd name="T15" fmla="*/ 0 w 31"/>
                  <a:gd name="T16" fmla="*/ 0 h 9"/>
                  <a:gd name="T17" fmla="*/ 31 w 31"/>
                  <a:gd name="T18" fmla="*/ 9 h 9"/>
                </a:gdLst>
                <a:ahLst/>
                <a:cxnLst>
                  <a:cxn ang="T10">
                    <a:pos x="T0" y="T1"/>
                  </a:cxn>
                  <a:cxn ang="T11">
                    <a:pos x="T2" y="T3"/>
                  </a:cxn>
                  <a:cxn ang="T12">
                    <a:pos x="T4" y="T5"/>
                  </a:cxn>
                  <a:cxn ang="T13">
                    <a:pos x="T6" y="T7"/>
                  </a:cxn>
                  <a:cxn ang="T14">
                    <a:pos x="T8" y="T9"/>
                  </a:cxn>
                </a:cxnLst>
                <a:rect l="T15" t="T16" r="T17" b="T18"/>
                <a:pathLst>
                  <a:path w="31" h="9">
                    <a:moveTo>
                      <a:pt x="0" y="6"/>
                    </a:moveTo>
                    <a:lnTo>
                      <a:pt x="26" y="8"/>
                    </a:lnTo>
                    <a:lnTo>
                      <a:pt x="30" y="3"/>
                    </a:lnTo>
                    <a:lnTo>
                      <a:pt x="0" y="0"/>
                    </a:lnTo>
                    <a:lnTo>
                      <a:pt x="0" y="6"/>
                    </a:lnTo>
                  </a:path>
                </a:pathLst>
              </a:custGeom>
              <a:solidFill>
                <a:srgbClr val="823838"/>
              </a:solidFill>
              <a:ln w="9525">
                <a:noFill/>
                <a:round/>
                <a:headEnd/>
                <a:tailEnd/>
              </a:ln>
            </p:spPr>
            <p:txBody>
              <a:bodyPr wrap="none" anchor="ctr"/>
              <a:lstStyle/>
              <a:p>
                <a:endParaRPr lang="en-US"/>
              </a:p>
            </p:txBody>
          </p:sp>
          <p:sp>
            <p:nvSpPr>
              <p:cNvPr id="15341" name="Freeform 240"/>
              <p:cNvSpPr>
                <a:spLocks noChangeArrowheads="1"/>
              </p:cNvSpPr>
              <p:nvPr/>
            </p:nvSpPr>
            <p:spPr bwMode="auto">
              <a:xfrm>
                <a:off x="12911" y="1604"/>
                <a:ext cx="31" cy="9"/>
              </a:xfrm>
              <a:custGeom>
                <a:avLst/>
                <a:gdLst>
                  <a:gd name="T0" fmla="*/ 0 w 32"/>
                  <a:gd name="T1" fmla="*/ 4 h 10"/>
                  <a:gd name="T2" fmla="*/ 23 w 32"/>
                  <a:gd name="T3" fmla="*/ 6 h 10"/>
                  <a:gd name="T4" fmla="*/ 28 w 32"/>
                  <a:gd name="T5" fmla="*/ 3 h 10"/>
                  <a:gd name="T6" fmla="*/ 0 w 32"/>
                  <a:gd name="T7" fmla="*/ 0 h 10"/>
                  <a:gd name="T8" fmla="*/ 0 w 32"/>
                  <a:gd name="T9" fmla="*/ 4 h 10"/>
                  <a:gd name="T10" fmla="*/ 0 60000 65536"/>
                  <a:gd name="T11" fmla="*/ 0 60000 65536"/>
                  <a:gd name="T12" fmla="*/ 0 60000 65536"/>
                  <a:gd name="T13" fmla="*/ 0 60000 65536"/>
                  <a:gd name="T14" fmla="*/ 0 60000 65536"/>
                  <a:gd name="T15" fmla="*/ 0 w 32"/>
                  <a:gd name="T16" fmla="*/ 0 h 10"/>
                  <a:gd name="T17" fmla="*/ 32 w 32"/>
                  <a:gd name="T18" fmla="*/ 10 h 10"/>
                </a:gdLst>
                <a:ahLst/>
                <a:cxnLst>
                  <a:cxn ang="T10">
                    <a:pos x="T0" y="T1"/>
                  </a:cxn>
                  <a:cxn ang="T11">
                    <a:pos x="T2" y="T3"/>
                  </a:cxn>
                  <a:cxn ang="T12">
                    <a:pos x="T4" y="T5"/>
                  </a:cxn>
                  <a:cxn ang="T13">
                    <a:pos x="T6" y="T7"/>
                  </a:cxn>
                  <a:cxn ang="T14">
                    <a:pos x="T8" y="T9"/>
                  </a:cxn>
                </a:cxnLst>
                <a:rect l="T15" t="T16" r="T17" b="T18"/>
                <a:pathLst>
                  <a:path w="32" h="10">
                    <a:moveTo>
                      <a:pt x="0" y="4"/>
                    </a:moveTo>
                    <a:lnTo>
                      <a:pt x="26" y="9"/>
                    </a:lnTo>
                    <a:lnTo>
                      <a:pt x="31" y="3"/>
                    </a:lnTo>
                    <a:lnTo>
                      <a:pt x="0" y="0"/>
                    </a:lnTo>
                    <a:lnTo>
                      <a:pt x="0" y="4"/>
                    </a:lnTo>
                  </a:path>
                </a:pathLst>
              </a:custGeom>
              <a:solidFill>
                <a:srgbClr val="823838"/>
              </a:solidFill>
              <a:ln w="9525">
                <a:noFill/>
                <a:round/>
                <a:headEnd/>
                <a:tailEnd/>
              </a:ln>
            </p:spPr>
            <p:txBody>
              <a:bodyPr wrap="none" anchor="ctr"/>
              <a:lstStyle/>
              <a:p>
                <a:endParaRPr lang="en-US"/>
              </a:p>
            </p:txBody>
          </p:sp>
          <p:sp>
            <p:nvSpPr>
              <p:cNvPr id="15342" name="Freeform 241"/>
              <p:cNvSpPr>
                <a:spLocks noChangeArrowheads="1"/>
              </p:cNvSpPr>
              <p:nvPr/>
            </p:nvSpPr>
            <p:spPr bwMode="auto">
              <a:xfrm>
                <a:off x="12932" y="1451"/>
                <a:ext cx="70" cy="91"/>
              </a:xfrm>
              <a:custGeom>
                <a:avLst/>
                <a:gdLst>
                  <a:gd name="T0" fmla="*/ 44 w 71"/>
                  <a:gd name="T1" fmla="*/ 21 h 92"/>
                  <a:gd name="T2" fmla="*/ 67 w 71"/>
                  <a:gd name="T3" fmla="*/ 9 h 92"/>
                  <a:gd name="T4" fmla="*/ 42 w 71"/>
                  <a:gd name="T5" fmla="*/ 73 h 92"/>
                  <a:gd name="T6" fmla="*/ 0 w 71"/>
                  <a:gd name="T7" fmla="*/ 88 h 92"/>
                  <a:gd name="T8" fmla="*/ 22 w 71"/>
                  <a:gd name="T9" fmla="*/ 9 h 92"/>
                  <a:gd name="T10" fmla="*/ 35 w 71"/>
                  <a:gd name="T11" fmla="*/ 0 h 92"/>
                  <a:gd name="T12" fmla="*/ 44 w 71"/>
                  <a:gd name="T13" fmla="*/ 21 h 92"/>
                  <a:gd name="T14" fmla="*/ 0 60000 65536"/>
                  <a:gd name="T15" fmla="*/ 0 60000 65536"/>
                  <a:gd name="T16" fmla="*/ 0 60000 65536"/>
                  <a:gd name="T17" fmla="*/ 0 60000 65536"/>
                  <a:gd name="T18" fmla="*/ 0 60000 65536"/>
                  <a:gd name="T19" fmla="*/ 0 60000 65536"/>
                  <a:gd name="T20" fmla="*/ 0 60000 65536"/>
                  <a:gd name="T21" fmla="*/ 0 w 71"/>
                  <a:gd name="T22" fmla="*/ 0 h 92"/>
                  <a:gd name="T23" fmla="*/ 71 w 71"/>
                  <a:gd name="T24" fmla="*/ 92 h 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1" h="92">
                    <a:moveTo>
                      <a:pt x="47" y="21"/>
                    </a:moveTo>
                    <a:lnTo>
                      <a:pt x="70" y="9"/>
                    </a:lnTo>
                    <a:lnTo>
                      <a:pt x="45" y="76"/>
                    </a:lnTo>
                    <a:lnTo>
                      <a:pt x="0" y="91"/>
                    </a:lnTo>
                    <a:lnTo>
                      <a:pt x="22" y="9"/>
                    </a:lnTo>
                    <a:lnTo>
                      <a:pt x="35" y="0"/>
                    </a:lnTo>
                    <a:lnTo>
                      <a:pt x="47" y="21"/>
                    </a:lnTo>
                  </a:path>
                </a:pathLst>
              </a:custGeom>
              <a:solidFill>
                <a:srgbClr val="823838"/>
              </a:solidFill>
              <a:ln w="9525">
                <a:noFill/>
                <a:round/>
                <a:headEnd/>
                <a:tailEnd/>
              </a:ln>
            </p:spPr>
            <p:txBody>
              <a:bodyPr wrap="none" anchor="ctr"/>
              <a:lstStyle/>
              <a:p>
                <a:endParaRPr lang="en-US"/>
              </a:p>
            </p:txBody>
          </p:sp>
          <p:sp>
            <p:nvSpPr>
              <p:cNvPr id="15343" name="Freeform 242"/>
              <p:cNvSpPr>
                <a:spLocks noChangeArrowheads="1"/>
              </p:cNvSpPr>
              <p:nvPr/>
            </p:nvSpPr>
            <p:spPr bwMode="auto">
              <a:xfrm>
                <a:off x="12993" y="1526"/>
                <a:ext cx="14" cy="143"/>
              </a:xfrm>
              <a:custGeom>
                <a:avLst/>
                <a:gdLst>
                  <a:gd name="T0" fmla="*/ 5 w 15"/>
                  <a:gd name="T1" fmla="*/ 0 h 144"/>
                  <a:gd name="T2" fmla="*/ 11 w 15"/>
                  <a:gd name="T3" fmla="*/ 137 h 144"/>
                  <a:gd name="T4" fmla="*/ 7 w 15"/>
                  <a:gd name="T5" fmla="*/ 140 h 144"/>
                  <a:gd name="T6" fmla="*/ 0 w 15"/>
                  <a:gd name="T7" fmla="*/ 1 h 144"/>
                  <a:gd name="T8" fmla="*/ 5 w 15"/>
                  <a:gd name="T9" fmla="*/ 0 h 144"/>
                  <a:gd name="T10" fmla="*/ 0 60000 65536"/>
                  <a:gd name="T11" fmla="*/ 0 60000 65536"/>
                  <a:gd name="T12" fmla="*/ 0 60000 65536"/>
                  <a:gd name="T13" fmla="*/ 0 60000 65536"/>
                  <a:gd name="T14" fmla="*/ 0 60000 65536"/>
                  <a:gd name="T15" fmla="*/ 0 w 15"/>
                  <a:gd name="T16" fmla="*/ 0 h 144"/>
                  <a:gd name="T17" fmla="*/ 15 w 15"/>
                  <a:gd name="T18" fmla="*/ 144 h 144"/>
                </a:gdLst>
                <a:ahLst/>
                <a:cxnLst>
                  <a:cxn ang="T10">
                    <a:pos x="T0" y="T1"/>
                  </a:cxn>
                  <a:cxn ang="T11">
                    <a:pos x="T2" y="T3"/>
                  </a:cxn>
                  <a:cxn ang="T12">
                    <a:pos x="T4" y="T5"/>
                  </a:cxn>
                  <a:cxn ang="T13">
                    <a:pos x="T6" y="T7"/>
                  </a:cxn>
                  <a:cxn ang="T14">
                    <a:pos x="T8" y="T9"/>
                  </a:cxn>
                </a:cxnLst>
                <a:rect l="T15" t="T16" r="T17" b="T18"/>
                <a:pathLst>
                  <a:path w="15" h="144">
                    <a:moveTo>
                      <a:pt x="5" y="0"/>
                    </a:moveTo>
                    <a:lnTo>
                      <a:pt x="14" y="140"/>
                    </a:lnTo>
                    <a:lnTo>
                      <a:pt x="9" y="143"/>
                    </a:lnTo>
                    <a:lnTo>
                      <a:pt x="0" y="1"/>
                    </a:lnTo>
                    <a:lnTo>
                      <a:pt x="5" y="0"/>
                    </a:lnTo>
                  </a:path>
                </a:pathLst>
              </a:custGeom>
              <a:solidFill>
                <a:srgbClr val="823838"/>
              </a:solidFill>
              <a:ln w="9525">
                <a:noFill/>
                <a:round/>
                <a:headEnd/>
                <a:tailEnd/>
              </a:ln>
            </p:spPr>
            <p:txBody>
              <a:bodyPr wrap="none" anchor="ctr"/>
              <a:lstStyle/>
              <a:p>
                <a:endParaRPr lang="en-US"/>
              </a:p>
            </p:txBody>
          </p:sp>
          <p:sp>
            <p:nvSpPr>
              <p:cNvPr id="15344" name="Freeform 243"/>
              <p:cNvSpPr>
                <a:spLocks noChangeArrowheads="1"/>
              </p:cNvSpPr>
              <p:nvPr/>
            </p:nvSpPr>
            <p:spPr bwMode="auto">
              <a:xfrm>
                <a:off x="12984" y="1527"/>
                <a:ext cx="16" cy="143"/>
              </a:xfrm>
              <a:custGeom>
                <a:avLst/>
                <a:gdLst>
                  <a:gd name="T0" fmla="*/ 5 w 17"/>
                  <a:gd name="T1" fmla="*/ 0 h 144"/>
                  <a:gd name="T2" fmla="*/ 13 w 17"/>
                  <a:gd name="T3" fmla="*/ 137 h 144"/>
                  <a:gd name="T4" fmla="*/ 8 w 17"/>
                  <a:gd name="T5" fmla="*/ 140 h 144"/>
                  <a:gd name="T6" fmla="*/ 0 w 17"/>
                  <a:gd name="T7" fmla="*/ 2 h 144"/>
                  <a:gd name="T8" fmla="*/ 5 w 17"/>
                  <a:gd name="T9" fmla="*/ 0 h 144"/>
                  <a:gd name="T10" fmla="*/ 0 60000 65536"/>
                  <a:gd name="T11" fmla="*/ 0 60000 65536"/>
                  <a:gd name="T12" fmla="*/ 0 60000 65536"/>
                  <a:gd name="T13" fmla="*/ 0 60000 65536"/>
                  <a:gd name="T14" fmla="*/ 0 60000 65536"/>
                  <a:gd name="T15" fmla="*/ 0 w 17"/>
                  <a:gd name="T16" fmla="*/ 0 h 144"/>
                  <a:gd name="T17" fmla="*/ 17 w 17"/>
                  <a:gd name="T18" fmla="*/ 144 h 144"/>
                </a:gdLst>
                <a:ahLst/>
                <a:cxnLst>
                  <a:cxn ang="T10">
                    <a:pos x="T0" y="T1"/>
                  </a:cxn>
                  <a:cxn ang="T11">
                    <a:pos x="T2" y="T3"/>
                  </a:cxn>
                  <a:cxn ang="T12">
                    <a:pos x="T4" y="T5"/>
                  </a:cxn>
                  <a:cxn ang="T13">
                    <a:pos x="T6" y="T7"/>
                  </a:cxn>
                  <a:cxn ang="T14">
                    <a:pos x="T8" y="T9"/>
                  </a:cxn>
                </a:cxnLst>
                <a:rect l="T15" t="T16" r="T17" b="T18"/>
                <a:pathLst>
                  <a:path w="17" h="144">
                    <a:moveTo>
                      <a:pt x="5" y="0"/>
                    </a:moveTo>
                    <a:lnTo>
                      <a:pt x="16" y="140"/>
                    </a:lnTo>
                    <a:lnTo>
                      <a:pt x="9" y="143"/>
                    </a:lnTo>
                    <a:lnTo>
                      <a:pt x="0" y="2"/>
                    </a:lnTo>
                    <a:lnTo>
                      <a:pt x="5" y="0"/>
                    </a:lnTo>
                  </a:path>
                </a:pathLst>
              </a:custGeom>
              <a:solidFill>
                <a:srgbClr val="823838"/>
              </a:solidFill>
              <a:ln w="9525">
                <a:noFill/>
                <a:round/>
                <a:headEnd/>
                <a:tailEnd/>
              </a:ln>
            </p:spPr>
            <p:txBody>
              <a:bodyPr wrap="none" anchor="ctr"/>
              <a:lstStyle/>
              <a:p>
                <a:endParaRPr lang="en-US"/>
              </a:p>
            </p:txBody>
          </p:sp>
          <p:sp>
            <p:nvSpPr>
              <p:cNvPr id="15345" name="Freeform 244"/>
              <p:cNvSpPr>
                <a:spLocks noChangeArrowheads="1"/>
              </p:cNvSpPr>
              <p:nvPr/>
            </p:nvSpPr>
            <p:spPr bwMode="auto">
              <a:xfrm>
                <a:off x="12974" y="1529"/>
                <a:ext cx="15" cy="142"/>
              </a:xfrm>
              <a:custGeom>
                <a:avLst/>
                <a:gdLst>
                  <a:gd name="T0" fmla="*/ 5 w 16"/>
                  <a:gd name="T1" fmla="*/ 0 h 143"/>
                  <a:gd name="T2" fmla="*/ 12 w 16"/>
                  <a:gd name="T3" fmla="*/ 137 h 143"/>
                  <a:gd name="T4" fmla="*/ 8 w 16"/>
                  <a:gd name="T5" fmla="*/ 139 h 143"/>
                  <a:gd name="T6" fmla="*/ 0 w 16"/>
                  <a:gd name="T7" fmla="*/ 2 h 143"/>
                  <a:gd name="T8" fmla="*/ 5 w 16"/>
                  <a:gd name="T9" fmla="*/ 0 h 143"/>
                  <a:gd name="T10" fmla="*/ 0 60000 65536"/>
                  <a:gd name="T11" fmla="*/ 0 60000 65536"/>
                  <a:gd name="T12" fmla="*/ 0 60000 65536"/>
                  <a:gd name="T13" fmla="*/ 0 60000 65536"/>
                  <a:gd name="T14" fmla="*/ 0 60000 65536"/>
                  <a:gd name="T15" fmla="*/ 0 w 16"/>
                  <a:gd name="T16" fmla="*/ 0 h 143"/>
                  <a:gd name="T17" fmla="*/ 16 w 16"/>
                  <a:gd name="T18" fmla="*/ 143 h 143"/>
                </a:gdLst>
                <a:ahLst/>
                <a:cxnLst>
                  <a:cxn ang="T10">
                    <a:pos x="T0" y="T1"/>
                  </a:cxn>
                  <a:cxn ang="T11">
                    <a:pos x="T2" y="T3"/>
                  </a:cxn>
                  <a:cxn ang="T12">
                    <a:pos x="T4" y="T5"/>
                  </a:cxn>
                  <a:cxn ang="T13">
                    <a:pos x="T6" y="T7"/>
                  </a:cxn>
                  <a:cxn ang="T14">
                    <a:pos x="T8" y="T9"/>
                  </a:cxn>
                </a:cxnLst>
                <a:rect l="T15" t="T16" r="T17" b="T18"/>
                <a:pathLst>
                  <a:path w="16" h="143">
                    <a:moveTo>
                      <a:pt x="5" y="0"/>
                    </a:moveTo>
                    <a:lnTo>
                      <a:pt x="15" y="140"/>
                    </a:lnTo>
                    <a:lnTo>
                      <a:pt x="10" y="142"/>
                    </a:lnTo>
                    <a:lnTo>
                      <a:pt x="0" y="2"/>
                    </a:lnTo>
                    <a:lnTo>
                      <a:pt x="5" y="0"/>
                    </a:lnTo>
                  </a:path>
                </a:pathLst>
              </a:custGeom>
              <a:solidFill>
                <a:srgbClr val="823838"/>
              </a:solidFill>
              <a:ln w="9525">
                <a:noFill/>
                <a:round/>
                <a:headEnd/>
                <a:tailEnd/>
              </a:ln>
            </p:spPr>
            <p:txBody>
              <a:bodyPr wrap="none" anchor="ctr"/>
              <a:lstStyle/>
              <a:p>
                <a:endParaRPr lang="en-US"/>
              </a:p>
            </p:txBody>
          </p:sp>
          <p:sp>
            <p:nvSpPr>
              <p:cNvPr id="15346" name="Freeform 245"/>
              <p:cNvSpPr>
                <a:spLocks noChangeArrowheads="1"/>
              </p:cNvSpPr>
              <p:nvPr/>
            </p:nvSpPr>
            <p:spPr bwMode="auto">
              <a:xfrm>
                <a:off x="13063" y="1381"/>
                <a:ext cx="261" cy="312"/>
              </a:xfrm>
              <a:custGeom>
                <a:avLst/>
                <a:gdLst>
                  <a:gd name="T0" fmla="*/ 139 w 262"/>
                  <a:gd name="T1" fmla="*/ 0 h 313"/>
                  <a:gd name="T2" fmla="*/ 158 w 262"/>
                  <a:gd name="T3" fmla="*/ 6 h 313"/>
                  <a:gd name="T4" fmla="*/ 168 w 262"/>
                  <a:gd name="T5" fmla="*/ 24 h 313"/>
                  <a:gd name="T6" fmla="*/ 168 w 262"/>
                  <a:gd name="T7" fmla="*/ 39 h 313"/>
                  <a:gd name="T8" fmla="*/ 160 w 262"/>
                  <a:gd name="T9" fmla="*/ 50 h 313"/>
                  <a:gd name="T10" fmla="*/ 151 w 262"/>
                  <a:gd name="T11" fmla="*/ 59 h 313"/>
                  <a:gd name="T12" fmla="*/ 156 w 262"/>
                  <a:gd name="T13" fmla="*/ 70 h 313"/>
                  <a:gd name="T14" fmla="*/ 197 w 262"/>
                  <a:gd name="T15" fmla="*/ 95 h 313"/>
                  <a:gd name="T16" fmla="*/ 244 w 262"/>
                  <a:gd name="T17" fmla="*/ 123 h 313"/>
                  <a:gd name="T18" fmla="*/ 258 w 262"/>
                  <a:gd name="T19" fmla="*/ 153 h 313"/>
                  <a:gd name="T20" fmla="*/ 244 w 262"/>
                  <a:gd name="T21" fmla="*/ 159 h 313"/>
                  <a:gd name="T22" fmla="*/ 224 w 262"/>
                  <a:gd name="T23" fmla="*/ 146 h 313"/>
                  <a:gd name="T24" fmla="*/ 186 w 262"/>
                  <a:gd name="T25" fmla="*/ 119 h 313"/>
                  <a:gd name="T26" fmla="*/ 156 w 262"/>
                  <a:gd name="T27" fmla="*/ 122 h 313"/>
                  <a:gd name="T28" fmla="*/ 160 w 262"/>
                  <a:gd name="T29" fmla="*/ 146 h 313"/>
                  <a:gd name="T30" fmla="*/ 174 w 262"/>
                  <a:gd name="T31" fmla="*/ 193 h 313"/>
                  <a:gd name="T32" fmla="*/ 197 w 262"/>
                  <a:gd name="T33" fmla="*/ 268 h 313"/>
                  <a:gd name="T34" fmla="*/ 205 w 262"/>
                  <a:gd name="T35" fmla="*/ 292 h 313"/>
                  <a:gd name="T36" fmla="*/ 179 w 262"/>
                  <a:gd name="T37" fmla="*/ 300 h 313"/>
                  <a:gd name="T38" fmla="*/ 139 w 262"/>
                  <a:gd name="T39" fmla="*/ 309 h 313"/>
                  <a:gd name="T40" fmla="*/ 109 w 262"/>
                  <a:gd name="T41" fmla="*/ 309 h 313"/>
                  <a:gd name="T42" fmla="*/ 82 w 262"/>
                  <a:gd name="T43" fmla="*/ 306 h 313"/>
                  <a:gd name="T44" fmla="*/ 53 w 262"/>
                  <a:gd name="T45" fmla="*/ 298 h 313"/>
                  <a:gd name="T46" fmla="*/ 68 w 262"/>
                  <a:gd name="T47" fmla="*/ 246 h 313"/>
                  <a:gd name="T48" fmla="*/ 93 w 262"/>
                  <a:gd name="T49" fmla="*/ 161 h 313"/>
                  <a:gd name="T50" fmla="*/ 103 w 262"/>
                  <a:gd name="T51" fmla="*/ 137 h 313"/>
                  <a:gd name="T52" fmla="*/ 103 w 262"/>
                  <a:gd name="T53" fmla="*/ 106 h 313"/>
                  <a:gd name="T54" fmla="*/ 89 w 262"/>
                  <a:gd name="T55" fmla="*/ 113 h 313"/>
                  <a:gd name="T56" fmla="*/ 72 w 262"/>
                  <a:gd name="T57" fmla="*/ 123 h 313"/>
                  <a:gd name="T58" fmla="*/ 58 w 262"/>
                  <a:gd name="T59" fmla="*/ 131 h 313"/>
                  <a:gd name="T60" fmla="*/ 28 w 262"/>
                  <a:gd name="T61" fmla="*/ 148 h 313"/>
                  <a:gd name="T62" fmla="*/ 4 w 262"/>
                  <a:gd name="T63" fmla="*/ 154 h 313"/>
                  <a:gd name="T64" fmla="*/ 7 w 262"/>
                  <a:gd name="T65" fmla="*/ 135 h 313"/>
                  <a:gd name="T66" fmla="*/ 33 w 262"/>
                  <a:gd name="T67" fmla="*/ 113 h 313"/>
                  <a:gd name="T68" fmla="*/ 60 w 262"/>
                  <a:gd name="T69" fmla="*/ 94 h 313"/>
                  <a:gd name="T70" fmla="*/ 89 w 262"/>
                  <a:gd name="T71" fmla="*/ 78 h 313"/>
                  <a:gd name="T72" fmla="*/ 109 w 262"/>
                  <a:gd name="T73" fmla="*/ 67 h 313"/>
                  <a:gd name="T74" fmla="*/ 112 w 262"/>
                  <a:gd name="T75" fmla="*/ 55 h 313"/>
                  <a:gd name="T76" fmla="*/ 101 w 262"/>
                  <a:gd name="T77" fmla="*/ 47 h 313"/>
                  <a:gd name="T78" fmla="*/ 96 w 262"/>
                  <a:gd name="T79" fmla="*/ 32 h 313"/>
                  <a:gd name="T80" fmla="*/ 103 w 262"/>
                  <a:gd name="T81" fmla="*/ 10 h 313"/>
                  <a:gd name="T82" fmla="*/ 114 w 262"/>
                  <a:gd name="T83" fmla="*/ 3 h 313"/>
                  <a:gd name="T84" fmla="*/ 130 w 262"/>
                  <a:gd name="T85" fmla="*/ 0 h 31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2"/>
                  <a:gd name="T130" fmla="*/ 0 h 313"/>
                  <a:gd name="T131" fmla="*/ 262 w 262"/>
                  <a:gd name="T132" fmla="*/ 313 h 31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2" h="313">
                    <a:moveTo>
                      <a:pt x="130" y="0"/>
                    </a:moveTo>
                    <a:lnTo>
                      <a:pt x="138" y="0"/>
                    </a:lnTo>
                    <a:lnTo>
                      <a:pt x="142" y="0"/>
                    </a:lnTo>
                    <a:lnTo>
                      <a:pt x="149" y="1"/>
                    </a:lnTo>
                    <a:lnTo>
                      <a:pt x="156" y="3"/>
                    </a:lnTo>
                    <a:lnTo>
                      <a:pt x="161" y="6"/>
                    </a:lnTo>
                    <a:lnTo>
                      <a:pt x="165" y="10"/>
                    </a:lnTo>
                    <a:lnTo>
                      <a:pt x="167" y="17"/>
                    </a:lnTo>
                    <a:lnTo>
                      <a:pt x="171" y="24"/>
                    </a:lnTo>
                    <a:lnTo>
                      <a:pt x="172" y="30"/>
                    </a:lnTo>
                    <a:lnTo>
                      <a:pt x="172" y="35"/>
                    </a:lnTo>
                    <a:lnTo>
                      <a:pt x="171" y="39"/>
                    </a:lnTo>
                    <a:lnTo>
                      <a:pt x="167" y="44"/>
                    </a:lnTo>
                    <a:lnTo>
                      <a:pt x="165" y="47"/>
                    </a:lnTo>
                    <a:lnTo>
                      <a:pt x="163" y="50"/>
                    </a:lnTo>
                    <a:lnTo>
                      <a:pt x="159" y="51"/>
                    </a:lnTo>
                    <a:lnTo>
                      <a:pt x="154" y="55"/>
                    </a:lnTo>
                    <a:lnTo>
                      <a:pt x="154" y="59"/>
                    </a:lnTo>
                    <a:lnTo>
                      <a:pt x="152" y="63"/>
                    </a:lnTo>
                    <a:lnTo>
                      <a:pt x="152" y="67"/>
                    </a:lnTo>
                    <a:lnTo>
                      <a:pt x="159" y="70"/>
                    </a:lnTo>
                    <a:lnTo>
                      <a:pt x="171" y="78"/>
                    </a:lnTo>
                    <a:lnTo>
                      <a:pt x="183" y="86"/>
                    </a:lnTo>
                    <a:lnTo>
                      <a:pt x="200" y="95"/>
                    </a:lnTo>
                    <a:lnTo>
                      <a:pt x="216" y="104"/>
                    </a:lnTo>
                    <a:lnTo>
                      <a:pt x="233" y="114"/>
                    </a:lnTo>
                    <a:lnTo>
                      <a:pt x="247" y="123"/>
                    </a:lnTo>
                    <a:lnTo>
                      <a:pt x="257" y="135"/>
                    </a:lnTo>
                    <a:lnTo>
                      <a:pt x="261" y="145"/>
                    </a:lnTo>
                    <a:lnTo>
                      <a:pt x="261" y="153"/>
                    </a:lnTo>
                    <a:lnTo>
                      <a:pt x="259" y="158"/>
                    </a:lnTo>
                    <a:lnTo>
                      <a:pt x="253" y="161"/>
                    </a:lnTo>
                    <a:lnTo>
                      <a:pt x="247" y="162"/>
                    </a:lnTo>
                    <a:lnTo>
                      <a:pt x="243" y="161"/>
                    </a:lnTo>
                    <a:lnTo>
                      <a:pt x="235" y="154"/>
                    </a:lnTo>
                    <a:lnTo>
                      <a:pt x="227" y="146"/>
                    </a:lnTo>
                    <a:lnTo>
                      <a:pt x="214" y="137"/>
                    </a:lnTo>
                    <a:lnTo>
                      <a:pt x="202" y="128"/>
                    </a:lnTo>
                    <a:lnTo>
                      <a:pt x="189" y="119"/>
                    </a:lnTo>
                    <a:lnTo>
                      <a:pt x="177" y="113"/>
                    </a:lnTo>
                    <a:lnTo>
                      <a:pt x="165" y="108"/>
                    </a:lnTo>
                    <a:lnTo>
                      <a:pt x="159" y="122"/>
                    </a:lnTo>
                    <a:lnTo>
                      <a:pt x="159" y="131"/>
                    </a:lnTo>
                    <a:lnTo>
                      <a:pt x="161" y="137"/>
                    </a:lnTo>
                    <a:lnTo>
                      <a:pt x="163" y="146"/>
                    </a:lnTo>
                    <a:lnTo>
                      <a:pt x="165" y="158"/>
                    </a:lnTo>
                    <a:lnTo>
                      <a:pt x="171" y="174"/>
                    </a:lnTo>
                    <a:lnTo>
                      <a:pt x="177" y="196"/>
                    </a:lnTo>
                    <a:lnTo>
                      <a:pt x="183" y="223"/>
                    </a:lnTo>
                    <a:lnTo>
                      <a:pt x="194" y="249"/>
                    </a:lnTo>
                    <a:lnTo>
                      <a:pt x="200" y="271"/>
                    </a:lnTo>
                    <a:lnTo>
                      <a:pt x="205" y="288"/>
                    </a:lnTo>
                    <a:lnTo>
                      <a:pt x="210" y="295"/>
                    </a:lnTo>
                    <a:lnTo>
                      <a:pt x="208" y="295"/>
                    </a:lnTo>
                    <a:lnTo>
                      <a:pt x="200" y="297"/>
                    </a:lnTo>
                    <a:lnTo>
                      <a:pt x="194" y="299"/>
                    </a:lnTo>
                    <a:lnTo>
                      <a:pt x="182" y="303"/>
                    </a:lnTo>
                    <a:lnTo>
                      <a:pt x="167" y="307"/>
                    </a:lnTo>
                    <a:lnTo>
                      <a:pt x="156" y="309"/>
                    </a:lnTo>
                    <a:lnTo>
                      <a:pt x="142" y="312"/>
                    </a:lnTo>
                    <a:lnTo>
                      <a:pt x="130" y="312"/>
                    </a:lnTo>
                    <a:lnTo>
                      <a:pt x="119" y="312"/>
                    </a:lnTo>
                    <a:lnTo>
                      <a:pt x="109" y="312"/>
                    </a:lnTo>
                    <a:lnTo>
                      <a:pt x="101" y="312"/>
                    </a:lnTo>
                    <a:lnTo>
                      <a:pt x="90" y="310"/>
                    </a:lnTo>
                    <a:lnTo>
                      <a:pt x="82" y="309"/>
                    </a:lnTo>
                    <a:lnTo>
                      <a:pt x="72" y="307"/>
                    </a:lnTo>
                    <a:lnTo>
                      <a:pt x="63" y="304"/>
                    </a:lnTo>
                    <a:lnTo>
                      <a:pt x="53" y="301"/>
                    </a:lnTo>
                    <a:lnTo>
                      <a:pt x="53" y="294"/>
                    </a:lnTo>
                    <a:lnTo>
                      <a:pt x="60" y="275"/>
                    </a:lnTo>
                    <a:lnTo>
                      <a:pt x="68" y="249"/>
                    </a:lnTo>
                    <a:lnTo>
                      <a:pt x="77" y="221"/>
                    </a:lnTo>
                    <a:lnTo>
                      <a:pt x="86" y="191"/>
                    </a:lnTo>
                    <a:lnTo>
                      <a:pt x="93" y="164"/>
                    </a:lnTo>
                    <a:lnTo>
                      <a:pt x="97" y="146"/>
                    </a:lnTo>
                    <a:lnTo>
                      <a:pt x="101" y="140"/>
                    </a:lnTo>
                    <a:lnTo>
                      <a:pt x="103" y="137"/>
                    </a:lnTo>
                    <a:lnTo>
                      <a:pt x="105" y="128"/>
                    </a:lnTo>
                    <a:lnTo>
                      <a:pt x="105" y="115"/>
                    </a:lnTo>
                    <a:lnTo>
                      <a:pt x="103" y="106"/>
                    </a:lnTo>
                    <a:lnTo>
                      <a:pt x="97" y="108"/>
                    </a:lnTo>
                    <a:lnTo>
                      <a:pt x="93" y="110"/>
                    </a:lnTo>
                    <a:lnTo>
                      <a:pt x="89" y="113"/>
                    </a:lnTo>
                    <a:lnTo>
                      <a:pt x="82" y="115"/>
                    </a:lnTo>
                    <a:lnTo>
                      <a:pt x="77" y="121"/>
                    </a:lnTo>
                    <a:lnTo>
                      <a:pt x="72" y="123"/>
                    </a:lnTo>
                    <a:lnTo>
                      <a:pt x="70" y="126"/>
                    </a:lnTo>
                    <a:lnTo>
                      <a:pt x="68" y="127"/>
                    </a:lnTo>
                    <a:lnTo>
                      <a:pt x="58" y="131"/>
                    </a:lnTo>
                    <a:lnTo>
                      <a:pt x="49" y="137"/>
                    </a:lnTo>
                    <a:lnTo>
                      <a:pt x="40" y="144"/>
                    </a:lnTo>
                    <a:lnTo>
                      <a:pt x="28" y="148"/>
                    </a:lnTo>
                    <a:lnTo>
                      <a:pt x="19" y="153"/>
                    </a:lnTo>
                    <a:lnTo>
                      <a:pt x="11" y="154"/>
                    </a:lnTo>
                    <a:lnTo>
                      <a:pt x="4" y="154"/>
                    </a:lnTo>
                    <a:lnTo>
                      <a:pt x="0" y="152"/>
                    </a:lnTo>
                    <a:lnTo>
                      <a:pt x="3" y="144"/>
                    </a:lnTo>
                    <a:lnTo>
                      <a:pt x="7" y="135"/>
                    </a:lnTo>
                    <a:lnTo>
                      <a:pt x="15" y="127"/>
                    </a:lnTo>
                    <a:lnTo>
                      <a:pt x="23" y="119"/>
                    </a:lnTo>
                    <a:lnTo>
                      <a:pt x="33" y="113"/>
                    </a:lnTo>
                    <a:lnTo>
                      <a:pt x="41" y="105"/>
                    </a:lnTo>
                    <a:lnTo>
                      <a:pt x="52" y="99"/>
                    </a:lnTo>
                    <a:lnTo>
                      <a:pt x="60" y="94"/>
                    </a:lnTo>
                    <a:lnTo>
                      <a:pt x="72" y="88"/>
                    </a:lnTo>
                    <a:lnTo>
                      <a:pt x="82" y="84"/>
                    </a:lnTo>
                    <a:lnTo>
                      <a:pt x="89" y="78"/>
                    </a:lnTo>
                    <a:lnTo>
                      <a:pt x="97" y="75"/>
                    </a:lnTo>
                    <a:lnTo>
                      <a:pt x="105" y="70"/>
                    </a:lnTo>
                    <a:lnTo>
                      <a:pt x="109" y="67"/>
                    </a:lnTo>
                    <a:lnTo>
                      <a:pt x="112" y="64"/>
                    </a:lnTo>
                    <a:lnTo>
                      <a:pt x="112" y="60"/>
                    </a:lnTo>
                    <a:lnTo>
                      <a:pt x="112" y="55"/>
                    </a:lnTo>
                    <a:lnTo>
                      <a:pt x="109" y="50"/>
                    </a:lnTo>
                    <a:lnTo>
                      <a:pt x="105" y="48"/>
                    </a:lnTo>
                    <a:lnTo>
                      <a:pt x="101" y="47"/>
                    </a:lnTo>
                    <a:lnTo>
                      <a:pt x="96" y="44"/>
                    </a:lnTo>
                    <a:lnTo>
                      <a:pt x="93" y="39"/>
                    </a:lnTo>
                    <a:lnTo>
                      <a:pt x="96" y="32"/>
                    </a:lnTo>
                    <a:lnTo>
                      <a:pt x="97" y="18"/>
                    </a:lnTo>
                    <a:lnTo>
                      <a:pt x="101" y="15"/>
                    </a:lnTo>
                    <a:lnTo>
                      <a:pt x="103" y="10"/>
                    </a:lnTo>
                    <a:lnTo>
                      <a:pt x="105" y="8"/>
                    </a:lnTo>
                    <a:lnTo>
                      <a:pt x="109" y="4"/>
                    </a:lnTo>
                    <a:lnTo>
                      <a:pt x="114" y="3"/>
                    </a:lnTo>
                    <a:lnTo>
                      <a:pt x="119" y="1"/>
                    </a:lnTo>
                    <a:lnTo>
                      <a:pt x="126" y="0"/>
                    </a:lnTo>
                    <a:lnTo>
                      <a:pt x="130" y="0"/>
                    </a:lnTo>
                  </a:path>
                </a:pathLst>
              </a:custGeom>
              <a:solidFill>
                <a:srgbClr val="000000"/>
              </a:solidFill>
              <a:ln w="9525">
                <a:noFill/>
                <a:round/>
                <a:headEnd/>
                <a:tailEnd/>
              </a:ln>
            </p:spPr>
            <p:txBody>
              <a:bodyPr wrap="none" anchor="ctr"/>
              <a:lstStyle/>
              <a:p>
                <a:endParaRPr lang="en-US"/>
              </a:p>
            </p:txBody>
          </p:sp>
          <p:sp>
            <p:nvSpPr>
              <p:cNvPr id="15347" name="Freeform 246"/>
              <p:cNvSpPr>
                <a:spLocks noChangeArrowheads="1"/>
              </p:cNvSpPr>
              <p:nvPr/>
            </p:nvSpPr>
            <p:spPr bwMode="auto">
              <a:xfrm>
                <a:off x="13215" y="1526"/>
                <a:ext cx="46" cy="150"/>
              </a:xfrm>
              <a:custGeom>
                <a:avLst/>
                <a:gdLst>
                  <a:gd name="T0" fmla="*/ 4 w 47"/>
                  <a:gd name="T1" fmla="*/ 0 h 151"/>
                  <a:gd name="T2" fmla="*/ 43 w 47"/>
                  <a:gd name="T3" fmla="*/ 143 h 151"/>
                  <a:gd name="T4" fmla="*/ 39 w 47"/>
                  <a:gd name="T5" fmla="*/ 147 h 151"/>
                  <a:gd name="T6" fmla="*/ 0 w 47"/>
                  <a:gd name="T7" fmla="*/ 1 h 151"/>
                  <a:gd name="T8" fmla="*/ 4 w 47"/>
                  <a:gd name="T9" fmla="*/ 0 h 151"/>
                  <a:gd name="T10" fmla="*/ 0 60000 65536"/>
                  <a:gd name="T11" fmla="*/ 0 60000 65536"/>
                  <a:gd name="T12" fmla="*/ 0 60000 65536"/>
                  <a:gd name="T13" fmla="*/ 0 60000 65536"/>
                  <a:gd name="T14" fmla="*/ 0 60000 65536"/>
                  <a:gd name="T15" fmla="*/ 0 w 47"/>
                  <a:gd name="T16" fmla="*/ 0 h 151"/>
                  <a:gd name="T17" fmla="*/ 47 w 47"/>
                  <a:gd name="T18" fmla="*/ 151 h 151"/>
                </a:gdLst>
                <a:ahLst/>
                <a:cxnLst>
                  <a:cxn ang="T10">
                    <a:pos x="T0" y="T1"/>
                  </a:cxn>
                  <a:cxn ang="T11">
                    <a:pos x="T2" y="T3"/>
                  </a:cxn>
                  <a:cxn ang="T12">
                    <a:pos x="T4" y="T5"/>
                  </a:cxn>
                  <a:cxn ang="T13">
                    <a:pos x="T6" y="T7"/>
                  </a:cxn>
                  <a:cxn ang="T14">
                    <a:pos x="T8" y="T9"/>
                  </a:cxn>
                </a:cxnLst>
                <a:rect l="T15" t="T16" r="T17" b="T18"/>
                <a:pathLst>
                  <a:path w="47" h="151">
                    <a:moveTo>
                      <a:pt x="4" y="0"/>
                    </a:moveTo>
                    <a:lnTo>
                      <a:pt x="46" y="146"/>
                    </a:lnTo>
                    <a:lnTo>
                      <a:pt x="42" y="150"/>
                    </a:lnTo>
                    <a:lnTo>
                      <a:pt x="0" y="1"/>
                    </a:lnTo>
                    <a:lnTo>
                      <a:pt x="4" y="0"/>
                    </a:lnTo>
                  </a:path>
                </a:pathLst>
              </a:custGeom>
              <a:solidFill>
                <a:srgbClr val="823838"/>
              </a:solidFill>
              <a:ln w="9525">
                <a:noFill/>
                <a:round/>
                <a:headEnd/>
                <a:tailEnd/>
              </a:ln>
            </p:spPr>
            <p:txBody>
              <a:bodyPr wrap="none" anchor="ctr"/>
              <a:lstStyle/>
              <a:p>
                <a:endParaRPr lang="en-US"/>
              </a:p>
            </p:txBody>
          </p:sp>
          <p:sp>
            <p:nvSpPr>
              <p:cNvPr id="15348" name="Freeform 247"/>
              <p:cNvSpPr>
                <a:spLocks noChangeArrowheads="1"/>
              </p:cNvSpPr>
              <p:nvPr/>
            </p:nvSpPr>
            <p:spPr bwMode="auto">
              <a:xfrm>
                <a:off x="13123" y="1526"/>
                <a:ext cx="49" cy="154"/>
              </a:xfrm>
              <a:custGeom>
                <a:avLst/>
                <a:gdLst>
                  <a:gd name="T0" fmla="*/ 44 w 50"/>
                  <a:gd name="T1" fmla="*/ 0 h 155"/>
                  <a:gd name="T2" fmla="*/ 0 w 50"/>
                  <a:gd name="T3" fmla="*/ 150 h 155"/>
                  <a:gd name="T4" fmla="*/ 6 w 50"/>
                  <a:gd name="T5" fmla="*/ 151 h 155"/>
                  <a:gd name="T6" fmla="*/ 46 w 50"/>
                  <a:gd name="T7" fmla="*/ 1 h 155"/>
                  <a:gd name="T8" fmla="*/ 44 w 50"/>
                  <a:gd name="T9" fmla="*/ 0 h 155"/>
                  <a:gd name="T10" fmla="*/ 0 60000 65536"/>
                  <a:gd name="T11" fmla="*/ 0 60000 65536"/>
                  <a:gd name="T12" fmla="*/ 0 60000 65536"/>
                  <a:gd name="T13" fmla="*/ 0 60000 65536"/>
                  <a:gd name="T14" fmla="*/ 0 60000 65536"/>
                  <a:gd name="T15" fmla="*/ 0 w 50"/>
                  <a:gd name="T16" fmla="*/ 0 h 155"/>
                  <a:gd name="T17" fmla="*/ 50 w 50"/>
                  <a:gd name="T18" fmla="*/ 155 h 155"/>
                </a:gdLst>
                <a:ahLst/>
                <a:cxnLst>
                  <a:cxn ang="T10">
                    <a:pos x="T0" y="T1"/>
                  </a:cxn>
                  <a:cxn ang="T11">
                    <a:pos x="T2" y="T3"/>
                  </a:cxn>
                  <a:cxn ang="T12">
                    <a:pos x="T4" y="T5"/>
                  </a:cxn>
                  <a:cxn ang="T13">
                    <a:pos x="T6" y="T7"/>
                  </a:cxn>
                  <a:cxn ang="T14">
                    <a:pos x="T8" y="T9"/>
                  </a:cxn>
                </a:cxnLst>
                <a:rect l="T15" t="T16" r="T17" b="T18"/>
                <a:pathLst>
                  <a:path w="50" h="155">
                    <a:moveTo>
                      <a:pt x="47" y="0"/>
                    </a:moveTo>
                    <a:lnTo>
                      <a:pt x="0" y="153"/>
                    </a:lnTo>
                    <a:lnTo>
                      <a:pt x="6" y="154"/>
                    </a:lnTo>
                    <a:lnTo>
                      <a:pt x="49" y="1"/>
                    </a:lnTo>
                    <a:lnTo>
                      <a:pt x="47" y="0"/>
                    </a:lnTo>
                  </a:path>
                </a:pathLst>
              </a:custGeom>
              <a:solidFill>
                <a:srgbClr val="823838"/>
              </a:solidFill>
              <a:ln w="9525">
                <a:noFill/>
                <a:round/>
                <a:headEnd/>
                <a:tailEnd/>
              </a:ln>
            </p:spPr>
            <p:txBody>
              <a:bodyPr wrap="none" anchor="ctr"/>
              <a:lstStyle/>
              <a:p>
                <a:endParaRPr lang="en-US"/>
              </a:p>
            </p:txBody>
          </p:sp>
          <p:sp>
            <p:nvSpPr>
              <p:cNvPr id="15349" name="Freeform 248"/>
              <p:cNvSpPr>
                <a:spLocks noChangeArrowheads="1"/>
              </p:cNvSpPr>
              <p:nvPr/>
            </p:nvSpPr>
            <p:spPr bwMode="auto">
              <a:xfrm>
                <a:off x="13170" y="1517"/>
                <a:ext cx="54" cy="8"/>
              </a:xfrm>
              <a:custGeom>
                <a:avLst/>
                <a:gdLst>
                  <a:gd name="T0" fmla="*/ 49 w 55"/>
                  <a:gd name="T1" fmla="*/ 0 h 9"/>
                  <a:gd name="T2" fmla="*/ 51 w 55"/>
                  <a:gd name="T3" fmla="*/ 3 h 9"/>
                  <a:gd name="T4" fmla="*/ 51 w 55"/>
                  <a:gd name="T5" fmla="*/ 3 h 9"/>
                  <a:gd name="T6" fmla="*/ 49 w 55"/>
                  <a:gd name="T7" fmla="*/ 3 h 9"/>
                  <a:gd name="T8" fmla="*/ 46 w 55"/>
                  <a:gd name="T9" fmla="*/ 3 h 9"/>
                  <a:gd name="T10" fmla="*/ 44 w 55"/>
                  <a:gd name="T11" fmla="*/ 4 h 9"/>
                  <a:gd name="T12" fmla="*/ 42 w 55"/>
                  <a:gd name="T13" fmla="*/ 4 h 9"/>
                  <a:gd name="T14" fmla="*/ 36 w 55"/>
                  <a:gd name="T15" fmla="*/ 4 h 9"/>
                  <a:gd name="T16" fmla="*/ 32 w 55"/>
                  <a:gd name="T17" fmla="*/ 4 h 9"/>
                  <a:gd name="T18" fmla="*/ 28 w 55"/>
                  <a:gd name="T19" fmla="*/ 5 h 9"/>
                  <a:gd name="T20" fmla="*/ 23 w 55"/>
                  <a:gd name="T21" fmla="*/ 5 h 9"/>
                  <a:gd name="T22" fmla="*/ 16 w 55"/>
                  <a:gd name="T23" fmla="*/ 4 h 9"/>
                  <a:gd name="T24" fmla="*/ 12 w 55"/>
                  <a:gd name="T25" fmla="*/ 4 h 9"/>
                  <a:gd name="T26" fmla="*/ 7 w 55"/>
                  <a:gd name="T27" fmla="*/ 4 h 9"/>
                  <a:gd name="T28" fmla="*/ 5 w 55"/>
                  <a:gd name="T29" fmla="*/ 4 h 9"/>
                  <a:gd name="T30" fmla="*/ 0 w 55"/>
                  <a:gd name="T31" fmla="*/ 3 h 9"/>
                  <a:gd name="T32" fmla="*/ 0 w 55"/>
                  <a:gd name="T33" fmla="*/ 3 h 9"/>
                  <a:gd name="T34" fmla="*/ 0 w 55"/>
                  <a:gd name="T35" fmla="*/ 3 h 9"/>
                  <a:gd name="T36" fmla="*/ 0 w 55"/>
                  <a:gd name="T37" fmla="*/ 0 h 9"/>
                  <a:gd name="T38" fmla="*/ 0 w 55"/>
                  <a:gd name="T39" fmla="*/ 0 h 9"/>
                  <a:gd name="T40" fmla="*/ 2 w 55"/>
                  <a:gd name="T41" fmla="*/ 0 h 9"/>
                  <a:gd name="T42" fmla="*/ 5 w 55"/>
                  <a:gd name="T43" fmla="*/ 0 h 9"/>
                  <a:gd name="T44" fmla="*/ 10 w 55"/>
                  <a:gd name="T45" fmla="*/ 1 h 9"/>
                  <a:gd name="T46" fmla="*/ 14 w 55"/>
                  <a:gd name="T47" fmla="*/ 1 h 9"/>
                  <a:gd name="T48" fmla="*/ 19 w 55"/>
                  <a:gd name="T49" fmla="*/ 3 h 9"/>
                  <a:gd name="T50" fmla="*/ 23 w 55"/>
                  <a:gd name="T51" fmla="*/ 3 h 9"/>
                  <a:gd name="T52" fmla="*/ 27 w 55"/>
                  <a:gd name="T53" fmla="*/ 3 h 9"/>
                  <a:gd name="T54" fmla="*/ 30 w 55"/>
                  <a:gd name="T55" fmla="*/ 1 h 9"/>
                  <a:gd name="T56" fmla="*/ 35 w 55"/>
                  <a:gd name="T57" fmla="*/ 1 h 9"/>
                  <a:gd name="T58" fmla="*/ 36 w 55"/>
                  <a:gd name="T59" fmla="*/ 1 h 9"/>
                  <a:gd name="T60" fmla="*/ 42 w 55"/>
                  <a:gd name="T61" fmla="*/ 0 h 9"/>
                  <a:gd name="T62" fmla="*/ 44 w 55"/>
                  <a:gd name="T63" fmla="*/ 0 h 9"/>
                  <a:gd name="T64" fmla="*/ 46 w 55"/>
                  <a:gd name="T65" fmla="*/ 0 h 9"/>
                  <a:gd name="T66" fmla="*/ 49 w 55"/>
                  <a:gd name="T67" fmla="*/ 0 h 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5"/>
                  <a:gd name="T103" fmla="*/ 0 h 9"/>
                  <a:gd name="T104" fmla="*/ 55 w 55"/>
                  <a:gd name="T105" fmla="*/ 9 h 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5" h="9">
                    <a:moveTo>
                      <a:pt x="52" y="0"/>
                    </a:moveTo>
                    <a:lnTo>
                      <a:pt x="54" y="3"/>
                    </a:lnTo>
                    <a:lnTo>
                      <a:pt x="52" y="3"/>
                    </a:lnTo>
                    <a:lnTo>
                      <a:pt x="49" y="3"/>
                    </a:lnTo>
                    <a:lnTo>
                      <a:pt x="47" y="4"/>
                    </a:lnTo>
                    <a:lnTo>
                      <a:pt x="45" y="4"/>
                    </a:lnTo>
                    <a:lnTo>
                      <a:pt x="39" y="7"/>
                    </a:lnTo>
                    <a:lnTo>
                      <a:pt x="35" y="7"/>
                    </a:lnTo>
                    <a:lnTo>
                      <a:pt x="31" y="8"/>
                    </a:lnTo>
                    <a:lnTo>
                      <a:pt x="23" y="8"/>
                    </a:lnTo>
                    <a:lnTo>
                      <a:pt x="16" y="7"/>
                    </a:lnTo>
                    <a:lnTo>
                      <a:pt x="12" y="7"/>
                    </a:lnTo>
                    <a:lnTo>
                      <a:pt x="7" y="4"/>
                    </a:lnTo>
                    <a:lnTo>
                      <a:pt x="5" y="4"/>
                    </a:lnTo>
                    <a:lnTo>
                      <a:pt x="0" y="3"/>
                    </a:lnTo>
                    <a:lnTo>
                      <a:pt x="0" y="0"/>
                    </a:lnTo>
                    <a:lnTo>
                      <a:pt x="2" y="0"/>
                    </a:lnTo>
                    <a:lnTo>
                      <a:pt x="5" y="0"/>
                    </a:lnTo>
                    <a:lnTo>
                      <a:pt x="10" y="1"/>
                    </a:lnTo>
                    <a:lnTo>
                      <a:pt x="14" y="1"/>
                    </a:lnTo>
                    <a:lnTo>
                      <a:pt x="19" y="3"/>
                    </a:lnTo>
                    <a:lnTo>
                      <a:pt x="23" y="3"/>
                    </a:lnTo>
                    <a:lnTo>
                      <a:pt x="28" y="3"/>
                    </a:lnTo>
                    <a:lnTo>
                      <a:pt x="33" y="1"/>
                    </a:lnTo>
                    <a:lnTo>
                      <a:pt x="38" y="1"/>
                    </a:lnTo>
                    <a:lnTo>
                      <a:pt x="39" y="1"/>
                    </a:lnTo>
                    <a:lnTo>
                      <a:pt x="45" y="0"/>
                    </a:lnTo>
                    <a:lnTo>
                      <a:pt x="47" y="0"/>
                    </a:lnTo>
                    <a:lnTo>
                      <a:pt x="49" y="0"/>
                    </a:lnTo>
                    <a:lnTo>
                      <a:pt x="52" y="0"/>
                    </a:lnTo>
                  </a:path>
                </a:pathLst>
              </a:custGeom>
              <a:solidFill>
                <a:srgbClr val="823838"/>
              </a:solidFill>
              <a:ln w="9525">
                <a:noFill/>
                <a:round/>
                <a:headEnd/>
                <a:tailEnd/>
              </a:ln>
            </p:spPr>
            <p:txBody>
              <a:bodyPr wrap="none" anchor="ctr"/>
              <a:lstStyle/>
              <a:p>
                <a:endParaRPr lang="en-US"/>
              </a:p>
            </p:txBody>
          </p:sp>
          <p:sp>
            <p:nvSpPr>
              <p:cNvPr id="15350" name="Freeform 249"/>
              <p:cNvSpPr>
                <a:spLocks noChangeArrowheads="1"/>
              </p:cNvSpPr>
              <p:nvPr/>
            </p:nvSpPr>
            <p:spPr bwMode="auto">
              <a:xfrm>
                <a:off x="13205" y="1526"/>
                <a:ext cx="35" cy="132"/>
              </a:xfrm>
              <a:custGeom>
                <a:avLst/>
                <a:gdLst>
                  <a:gd name="T0" fmla="*/ 4 w 36"/>
                  <a:gd name="T1" fmla="*/ 0 h 133"/>
                  <a:gd name="T2" fmla="*/ 32 w 36"/>
                  <a:gd name="T3" fmla="*/ 124 h 133"/>
                  <a:gd name="T4" fmla="*/ 27 w 36"/>
                  <a:gd name="T5" fmla="*/ 129 h 133"/>
                  <a:gd name="T6" fmla="*/ 0 w 36"/>
                  <a:gd name="T7" fmla="*/ 1 h 133"/>
                  <a:gd name="T8" fmla="*/ 4 w 36"/>
                  <a:gd name="T9" fmla="*/ 0 h 133"/>
                  <a:gd name="T10" fmla="*/ 0 60000 65536"/>
                  <a:gd name="T11" fmla="*/ 0 60000 65536"/>
                  <a:gd name="T12" fmla="*/ 0 60000 65536"/>
                  <a:gd name="T13" fmla="*/ 0 60000 65536"/>
                  <a:gd name="T14" fmla="*/ 0 60000 65536"/>
                  <a:gd name="T15" fmla="*/ 0 w 36"/>
                  <a:gd name="T16" fmla="*/ 0 h 133"/>
                  <a:gd name="T17" fmla="*/ 36 w 36"/>
                  <a:gd name="T18" fmla="*/ 133 h 133"/>
                </a:gdLst>
                <a:ahLst/>
                <a:cxnLst>
                  <a:cxn ang="T10">
                    <a:pos x="T0" y="T1"/>
                  </a:cxn>
                  <a:cxn ang="T11">
                    <a:pos x="T2" y="T3"/>
                  </a:cxn>
                  <a:cxn ang="T12">
                    <a:pos x="T4" y="T5"/>
                  </a:cxn>
                  <a:cxn ang="T13">
                    <a:pos x="T6" y="T7"/>
                  </a:cxn>
                  <a:cxn ang="T14">
                    <a:pos x="T8" y="T9"/>
                  </a:cxn>
                </a:cxnLst>
                <a:rect l="T15" t="T16" r="T17" b="T18"/>
                <a:pathLst>
                  <a:path w="36" h="133">
                    <a:moveTo>
                      <a:pt x="4" y="0"/>
                    </a:moveTo>
                    <a:lnTo>
                      <a:pt x="35" y="127"/>
                    </a:lnTo>
                    <a:lnTo>
                      <a:pt x="30" y="132"/>
                    </a:lnTo>
                    <a:lnTo>
                      <a:pt x="0" y="1"/>
                    </a:lnTo>
                    <a:lnTo>
                      <a:pt x="4" y="0"/>
                    </a:lnTo>
                  </a:path>
                </a:pathLst>
              </a:custGeom>
              <a:solidFill>
                <a:srgbClr val="823838"/>
              </a:solidFill>
              <a:ln w="9525">
                <a:noFill/>
                <a:round/>
                <a:headEnd/>
                <a:tailEnd/>
              </a:ln>
            </p:spPr>
            <p:txBody>
              <a:bodyPr wrap="none" anchor="ctr"/>
              <a:lstStyle/>
              <a:p>
                <a:endParaRPr lang="en-US"/>
              </a:p>
            </p:txBody>
          </p:sp>
          <p:sp>
            <p:nvSpPr>
              <p:cNvPr id="15351" name="Freeform 250"/>
              <p:cNvSpPr>
                <a:spLocks noChangeArrowheads="1"/>
              </p:cNvSpPr>
              <p:nvPr/>
            </p:nvSpPr>
            <p:spPr bwMode="auto">
              <a:xfrm>
                <a:off x="13196" y="1529"/>
                <a:ext cx="32" cy="155"/>
              </a:xfrm>
              <a:custGeom>
                <a:avLst/>
                <a:gdLst>
                  <a:gd name="T0" fmla="*/ 5 w 33"/>
                  <a:gd name="T1" fmla="*/ 0 h 156"/>
                  <a:gd name="T2" fmla="*/ 29 w 33"/>
                  <a:gd name="T3" fmla="*/ 150 h 156"/>
                  <a:gd name="T4" fmla="*/ 27 w 33"/>
                  <a:gd name="T5" fmla="*/ 152 h 156"/>
                  <a:gd name="T6" fmla="*/ 0 w 33"/>
                  <a:gd name="T7" fmla="*/ 2 h 156"/>
                  <a:gd name="T8" fmla="*/ 5 w 33"/>
                  <a:gd name="T9" fmla="*/ 0 h 156"/>
                  <a:gd name="T10" fmla="*/ 0 60000 65536"/>
                  <a:gd name="T11" fmla="*/ 0 60000 65536"/>
                  <a:gd name="T12" fmla="*/ 0 60000 65536"/>
                  <a:gd name="T13" fmla="*/ 0 60000 65536"/>
                  <a:gd name="T14" fmla="*/ 0 60000 65536"/>
                  <a:gd name="T15" fmla="*/ 0 w 33"/>
                  <a:gd name="T16" fmla="*/ 0 h 156"/>
                  <a:gd name="T17" fmla="*/ 33 w 33"/>
                  <a:gd name="T18" fmla="*/ 156 h 156"/>
                </a:gdLst>
                <a:ahLst/>
                <a:cxnLst>
                  <a:cxn ang="T10">
                    <a:pos x="T0" y="T1"/>
                  </a:cxn>
                  <a:cxn ang="T11">
                    <a:pos x="T2" y="T3"/>
                  </a:cxn>
                  <a:cxn ang="T12">
                    <a:pos x="T4" y="T5"/>
                  </a:cxn>
                  <a:cxn ang="T13">
                    <a:pos x="T6" y="T7"/>
                  </a:cxn>
                  <a:cxn ang="T14">
                    <a:pos x="T8" y="T9"/>
                  </a:cxn>
                </a:cxnLst>
                <a:rect l="T15" t="T16" r="T17" b="T18"/>
                <a:pathLst>
                  <a:path w="33" h="156">
                    <a:moveTo>
                      <a:pt x="5" y="0"/>
                    </a:moveTo>
                    <a:lnTo>
                      <a:pt x="32" y="153"/>
                    </a:lnTo>
                    <a:lnTo>
                      <a:pt x="30" y="155"/>
                    </a:lnTo>
                    <a:lnTo>
                      <a:pt x="0" y="2"/>
                    </a:lnTo>
                    <a:lnTo>
                      <a:pt x="5" y="0"/>
                    </a:lnTo>
                  </a:path>
                </a:pathLst>
              </a:custGeom>
              <a:solidFill>
                <a:srgbClr val="823838"/>
              </a:solidFill>
              <a:ln w="9525">
                <a:noFill/>
                <a:round/>
                <a:headEnd/>
                <a:tailEnd/>
              </a:ln>
            </p:spPr>
            <p:txBody>
              <a:bodyPr wrap="none" anchor="ctr"/>
              <a:lstStyle/>
              <a:p>
                <a:endParaRPr lang="en-US"/>
              </a:p>
            </p:txBody>
          </p:sp>
          <p:sp>
            <p:nvSpPr>
              <p:cNvPr id="15352" name="Freeform 251"/>
              <p:cNvSpPr>
                <a:spLocks noChangeArrowheads="1"/>
              </p:cNvSpPr>
              <p:nvPr/>
            </p:nvSpPr>
            <p:spPr bwMode="auto">
              <a:xfrm>
                <a:off x="13152" y="1526"/>
                <a:ext cx="30" cy="135"/>
              </a:xfrm>
              <a:custGeom>
                <a:avLst/>
                <a:gdLst>
                  <a:gd name="T0" fmla="*/ 22 w 31"/>
                  <a:gd name="T1" fmla="*/ 0 h 136"/>
                  <a:gd name="T2" fmla="*/ 0 w 31"/>
                  <a:gd name="T3" fmla="*/ 129 h 136"/>
                  <a:gd name="T4" fmla="*/ 4 w 31"/>
                  <a:gd name="T5" fmla="*/ 132 h 136"/>
                  <a:gd name="T6" fmla="*/ 27 w 31"/>
                  <a:gd name="T7" fmla="*/ 1 h 136"/>
                  <a:gd name="T8" fmla="*/ 22 w 31"/>
                  <a:gd name="T9" fmla="*/ 0 h 136"/>
                  <a:gd name="T10" fmla="*/ 0 60000 65536"/>
                  <a:gd name="T11" fmla="*/ 0 60000 65536"/>
                  <a:gd name="T12" fmla="*/ 0 60000 65536"/>
                  <a:gd name="T13" fmla="*/ 0 60000 65536"/>
                  <a:gd name="T14" fmla="*/ 0 60000 65536"/>
                  <a:gd name="T15" fmla="*/ 0 w 31"/>
                  <a:gd name="T16" fmla="*/ 0 h 136"/>
                  <a:gd name="T17" fmla="*/ 31 w 31"/>
                  <a:gd name="T18" fmla="*/ 136 h 136"/>
                </a:gdLst>
                <a:ahLst/>
                <a:cxnLst>
                  <a:cxn ang="T10">
                    <a:pos x="T0" y="T1"/>
                  </a:cxn>
                  <a:cxn ang="T11">
                    <a:pos x="T2" y="T3"/>
                  </a:cxn>
                  <a:cxn ang="T12">
                    <a:pos x="T4" y="T5"/>
                  </a:cxn>
                  <a:cxn ang="T13">
                    <a:pos x="T6" y="T7"/>
                  </a:cxn>
                  <a:cxn ang="T14">
                    <a:pos x="T8" y="T9"/>
                  </a:cxn>
                </a:cxnLst>
                <a:rect l="T15" t="T16" r="T17" b="T18"/>
                <a:pathLst>
                  <a:path w="31" h="136">
                    <a:moveTo>
                      <a:pt x="25" y="0"/>
                    </a:moveTo>
                    <a:lnTo>
                      <a:pt x="0" y="132"/>
                    </a:lnTo>
                    <a:lnTo>
                      <a:pt x="4" y="135"/>
                    </a:lnTo>
                    <a:lnTo>
                      <a:pt x="30" y="1"/>
                    </a:lnTo>
                    <a:lnTo>
                      <a:pt x="25" y="0"/>
                    </a:lnTo>
                  </a:path>
                </a:pathLst>
              </a:custGeom>
              <a:solidFill>
                <a:srgbClr val="823838"/>
              </a:solidFill>
              <a:ln w="9525">
                <a:noFill/>
                <a:round/>
                <a:headEnd/>
                <a:tailEnd/>
              </a:ln>
            </p:spPr>
            <p:txBody>
              <a:bodyPr wrap="none" anchor="ctr"/>
              <a:lstStyle/>
              <a:p>
                <a:endParaRPr lang="en-US"/>
              </a:p>
            </p:txBody>
          </p:sp>
          <p:sp>
            <p:nvSpPr>
              <p:cNvPr id="15353" name="Freeform 252"/>
              <p:cNvSpPr>
                <a:spLocks noChangeArrowheads="1"/>
              </p:cNvSpPr>
              <p:nvPr/>
            </p:nvSpPr>
            <p:spPr bwMode="auto">
              <a:xfrm>
                <a:off x="13164" y="1529"/>
                <a:ext cx="29" cy="159"/>
              </a:xfrm>
              <a:custGeom>
                <a:avLst/>
                <a:gdLst>
                  <a:gd name="T0" fmla="*/ 19 w 30"/>
                  <a:gd name="T1" fmla="*/ 0 h 160"/>
                  <a:gd name="T2" fmla="*/ 0 w 30"/>
                  <a:gd name="T3" fmla="*/ 155 h 160"/>
                  <a:gd name="T4" fmla="*/ 4 w 30"/>
                  <a:gd name="T5" fmla="*/ 156 h 160"/>
                  <a:gd name="T6" fmla="*/ 26 w 30"/>
                  <a:gd name="T7" fmla="*/ 2 h 160"/>
                  <a:gd name="T8" fmla="*/ 19 w 30"/>
                  <a:gd name="T9" fmla="*/ 0 h 160"/>
                  <a:gd name="T10" fmla="*/ 0 60000 65536"/>
                  <a:gd name="T11" fmla="*/ 0 60000 65536"/>
                  <a:gd name="T12" fmla="*/ 0 60000 65536"/>
                  <a:gd name="T13" fmla="*/ 0 60000 65536"/>
                  <a:gd name="T14" fmla="*/ 0 60000 65536"/>
                  <a:gd name="T15" fmla="*/ 0 w 30"/>
                  <a:gd name="T16" fmla="*/ 0 h 160"/>
                  <a:gd name="T17" fmla="*/ 30 w 30"/>
                  <a:gd name="T18" fmla="*/ 160 h 160"/>
                </a:gdLst>
                <a:ahLst/>
                <a:cxnLst>
                  <a:cxn ang="T10">
                    <a:pos x="T0" y="T1"/>
                  </a:cxn>
                  <a:cxn ang="T11">
                    <a:pos x="T2" y="T3"/>
                  </a:cxn>
                  <a:cxn ang="T12">
                    <a:pos x="T4" y="T5"/>
                  </a:cxn>
                  <a:cxn ang="T13">
                    <a:pos x="T6" y="T7"/>
                  </a:cxn>
                  <a:cxn ang="T14">
                    <a:pos x="T8" y="T9"/>
                  </a:cxn>
                </a:cxnLst>
                <a:rect l="T15" t="T16" r="T17" b="T18"/>
                <a:pathLst>
                  <a:path w="30" h="160">
                    <a:moveTo>
                      <a:pt x="22" y="0"/>
                    </a:moveTo>
                    <a:lnTo>
                      <a:pt x="0" y="158"/>
                    </a:lnTo>
                    <a:lnTo>
                      <a:pt x="4" y="159"/>
                    </a:lnTo>
                    <a:lnTo>
                      <a:pt x="29" y="2"/>
                    </a:lnTo>
                    <a:lnTo>
                      <a:pt x="22" y="0"/>
                    </a:lnTo>
                  </a:path>
                </a:pathLst>
              </a:custGeom>
              <a:solidFill>
                <a:srgbClr val="823838"/>
              </a:solidFill>
              <a:ln w="9525">
                <a:noFill/>
                <a:round/>
                <a:headEnd/>
                <a:tailEnd/>
              </a:ln>
            </p:spPr>
            <p:txBody>
              <a:bodyPr wrap="none" anchor="ctr"/>
              <a:lstStyle/>
              <a:p>
                <a:endParaRPr lang="en-US"/>
              </a:p>
            </p:txBody>
          </p:sp>
          <p:sp>
            <p:nvSpPr>
              <p:cNvPr id="15354" name="Freeform 253"/>
              <p:cNvSpPr>
                <a:spLocks noChangeArrowheads="1"/>
              </p:cNvSpPr>
              <p:nvPr/>
            </p:nvSpPr>
            <p:spPr bwMode="auto">
              <a:xfrm>
                <a:off x="13182" y="1553"/>
                <a:ext cx="33" cy="114"/>
              </a:xfrm>
              <a:custGeom>
                <a:avLst/>
                <a:gdLst>
                  <a:gd name="T0" fmla="*/ 14 w 34"/>
                  <a:gd name="T1" fmla="*/ 0 h 115"/>
                  <a:gd name="T2" fmla="*/ 30 w 34"/>
                  <a:gd name="T3" fmla="*/ 111 h 115"/>
                  <a:gd name="T4" fmla="*/ 0 w 34"/>
                  <a:gd name="T5" fmla="*/ 111 h 115"/>
                  <a:gd name="T6" fmla="*/ 14 w 34"/>
                  <a:gd name="T7" fmla="*/ 0 h 115"/>
                  <a:gd name="T8" fmla="*/ 0 60000 65536"/>
                  <a:gd name="T9" fmla="*/ 0 60000 65536"/>
                  <a:gd name="T10" fmla="*/ 0 60000 65536"/>
                  <a:gd name="T11" fmla="*/ 0 60000 65536"/>
                  <a:gd name="T12" fmla="*/ 0 w 34"/>
                  <a:gd name="T13" fmla="*/ 0 h 115"/>
                  <a:gd name="T14" fmla="*/ 34 w 34"/>
                  <a:gd name="T15" fmla="*/ 115 h 115"/>
                </a:gdLst>
                <a:ahLst/>
                <a:cxnLst>
                  <a:cxn ang="T8">
                    <a:pos x="T0" y="T1"/>
                  </a:cxn>
                  <a:cxn ang="T9">
                    <a:pos x="T2" y="T3"/>
                  </a:cxn>
                  <a:cxn ang="T10">
                    <a:pos x="T4" y="T5"/>
                  </a:cxn>
                  <a:cxn ang="T11">
                    <a:pos x="T6" y="T7"/>
                  </a:cxn>
                </a:cxnLst>
                <a:rect l="T12" t="T13" r="T14" b="T15"/>
                <a:pathLst>
                  <a:path w="34" h="115">
                    <a:moveTo>
                      <a:pt x="14" y="0"/>
                    </a:moveTo>
                    <a:lnTo>
                      <a:pt x="33" y="114"/>
                    </a:lnTo>
                    <a:lnTo>
                      <a:pt x="0" y="114"/>
                    </a:lnTo>
                    <a:lnTo>
                      <a:pt x="14" y="0"/>
                    </a:lnTo>
                  </a:path>
                </a:pathLst>
              </a:custGeom>
              <a:solidFill>
                <a:srgbClr val="823838"/>
              </a:solidFill>
              <a:ln w="9525">
                <a:noFill/>
                <a:round/>
                <a:headEnd/>
                <a:tailEnd/>
              </a:ln>
            </p:spPr>
            <p:txBody>
              <a:bodyPr wrap="none" anchor="ctr"/>
              <a:lstStyle/>
              <a:p>
                <a:endParaRPr lang="en-US"/>
              </a:p>
            </p:txBody>
          </p:sp>
          <p:sp>
            <p:nvSpPr>
              <p:cNvPr id="15355" name="Freeform 254"/>
              <p:cNvSpPr>
                <a:spLocks noChangeArrowheads="1"/>
              </p:cNvSpPr>
              <p:nvPr/>
            </p:nvSpPr>
            <p:spPr bwMode="auto">
              <a:xfrm>
                <a:off x="13238" y="1475"/>
                <a:ext cx="23" cy="16"/>
              </a:xfrm>
              <a:custGeom>
                <a:avLst/>
                <a:gdLst>
                  <a:gd name="T0" fmla="*/ 20 w 24"/>
                  <a:gd name="T1" fmla="*/ 1 h 17"/>
                  <a:gd name="T2" fmla="*/ 4 w 24"/>
                  <a:gd name="T3" fmla="*/ 13 h 17"/>
                  <a:gd name="T4" fmla="*/ 0 w 24"/>
                  <a:gd name="T5" fmla="*/ 11 h 17"/>
                  <a:gd name="T6" fmla="*/ 16 w 24"/>
                  <a:gd name="T7" fmla="*/ 0 h 17"/>
                  <a:gd name="T8" fmla="*/ 20 w 24"/>
                  <a:gd name="T9" fmla="*/ 1 h 17"/>
                  <a:gd name="T10" fmla="*/ 0 60000 65536"/>
                  <a:gd name="T11" fmla="*/ 0 60000 65536"/>
                  <a:gd name="T12" fmla="*/ 0 60000 65536"/>
                  <a:gd name="T13" fmla="*/ 0 60000 65536"/>
                  <a:gd name="T14" fmla="*/ 0 60000 65536"/>
                  <a:gd name="T15" fmla="*/ 0 w 24"/>
                  <a:gd name="T16" fmla="*/ 0 h 17"/>
                  <a:gd name="T17" fmla="*/ 24 w 24"/>
                  <a:gd name="T18" fmla="*/ 17 h 17"/>
                </a:gdLst>
                <a:ahLst/>
                <a:cxnLst>
                  <a:cxn ang="T10">
                    <a:pos x="T0" y="T1"/>
                  </a:cxn>
                  <a:cxn ang="T11">
                    <a:pos x="T2" y="T3"/>
                  </a:cxn>
                  <a:cxn ang="T12">
                    <a:pos x="T4" y="T5"/>
                  </a:cxn>
                  <a:cxn ang="T13">
                    <a:pos x="T6" y="T7"/>
                  </a:cxn>
                  <a:cxn ang="T14">
                    <a:pos x="T8" y="T9"/>
                  </a:cxn>
                </a:cxnLst>
                <a:rect l="T15" t="T16" r="T17" b="T18"/>
                <a:pathLst>
                  <a:path w="24" h="17">
                    <a:moveTo>
                      <a:pt x="23" y="1"/>
                    </a:moveTo>
                    <a:lnTo>
                      <a:pt x="4" y="16"/>
                    </a:lnTo>
                    <a:lnTo>
                      <a:pt x="0" y="14"/>
                    </a:lnTo>
                    <a:lnTo>
                      <a:pt x="19" y="0"/>
                    </a:lnTo>
                    <a:lnTo>
                      <a:pt x="23" y="1"/>
                    </a:lnTo>
                  </a:path>
                </a:pathLst>
              </a:custGeom>
              <a:solidFill>
                <a:srgbClr val="823838"/>
              </a:solidFill>
              <a:ln w="9525">
                <a:noFill/>
                <a:round/>
                <a:headEnd/>
                <a:tailEnd/>
              </a:ln>
            </p:spPr>
            <p:txBody>
              <a:bodyPr wrap="none" anchor="ctr"/>
              <a:lstStyle/>
              <a:p>
                <a:endParaRPr lang="en-US"/>
              </a:p>
            </p:txBody>
          </p:sp>
          <p:sp>
            <p:nvSpPr>
              <p:cNvPr id="15356" name="Freeform 255"/>
              <p:cNvSpPr>
                <a:spLocks noChangeArrowheads="1"/>
              </p:cNvSpPr>
              <p:nvPr/>
            </p:nvSpPr>
            <p:spPr bwMode="auto">
              <a:xfrm>
                <a:off x="13245" y="1478"/>
                <a:ext cx="20" cy="21"/>
              </a:xfrm>
              <a:custGeom>
                <a:avLst/>
                <a:gdLst>
                  <a:gd name="T0" fmla="*/ 17 w 21"/>
                  <a:gd name="T1" fmla="*/ 3 h 22"/>
                  <a:gd name="T2" fmla="*/ 5 w 21"/>
                  <a:gd name="T3" fmla="*/ 18 h 22"/>
                  <a:gd name="T4" fmla="*/ 0 w 21"/>
                  <a:gd name="T5" fmla="*/ 14 h 22"/>
                  <a:gd name="T6" fmla="*/ 15 w 21"/>
                  <a:gd name="T7" fmla="*/ 0 h 22"/>
                  <a:gd name="T8" fmla="*/ 17 w 21"/>
                  <a:gd name="T9" fmla="*/ 3 h 22"/>
                  <a:gd name="T10" fmla="*/ 0 60000 65536"/>
                  <a:gd name="T11" fmla="*/ 0 60000 65536"/>
                  <a:gd name="T12" fmla="*/ 0 60000 65536"/>
                  <a:gd name="T13" fmla="*/ 0 60000 65536"/>
                  <a:gd name="T14" fmla="*/ 0 60000 65536"/>
                  <a:gd name="T15" fmla="*/ 0 w 21"/>
                  <a:gd name="T16" fmla="*/ 0 h 22"/>
                  <a:gd name="T17" fmla="*/ 21 w 21"/>
                  <a:gd name="T18" fmla="*/ 22 h 22"/>
                </a:gdLst>
                <a:ahLst/>
                <a:cxnLst>
                  <a:cxn ang="T10">
                    <a:pos x="T0" y="T1"/>
                  </a:cxn>
                  <a:cxn ang="T11">
                    <a:pos x="T2" y="T3"/>
                  </a:cxn>
                  <a:cxn ang="T12">
                    <a:pos x="T4" y="T5"/>
                  </a:cxn>
                  <a:cxn ang="T13">
                    <a:pos x="T6" y="T7"/>
                  </a:cxn>
                  <a:cxn ang="T14">
                    <a:pos x="T8" y="T9"/>
                  </a:cxn>
                </a:cxnLst>
                <a:rect l="T15" t="T16" r="T17" b="T18"/>
                <a:pathLst>
                  <a:path w="21" h="22">
                    <a:moveTo>
                      <a:pt x="20" y="3"/>
                    </a:moveTo>
                    <a:lnTo>
                      <a:pt x="5" y="21"/>
                    </a:lnTo>
                    <a:lnTo>
                      <a:pt x="0" y="17"/>
                    </a:lnTo>
                    <a:lnTo>
                      <a:pt x="18" y="0"/>
                    </a:lnTo>
                    <a:lnTo>
                      <a:pt x="20" y="3"/>
                    </a:lnTo>
                  </a:path>
                </a:pathLst>
              </a:custGeom>
              <a:solidFill>
                <a:srgbClr val="823838"/>
              </a:solidFill>
              <a:ln w="9525">
                <a:noFill/>
                <a:round/>
                <a:headEnd/>
                <a:tailEnd/>
              </a:ln>
            </p:spPr>
            <p:txBody>
              <a:bodyPr wrap="none" anchor="ctr"/>
              <a:lstStyle/>
              <a:p>
                <a:endParaRPr lang="en-US"/>
              </a:p>
            </p:txBody>
          </p:sp>
          <p:sp>
            <p:nvSpPr>
              <p:cNvPr id="15357" name="Freeform 256"/>
              <p:cNvSpPr>
                <a:spLocks noChangeArrowheads="1"/>
              </p:cNvSpPr>
              <p:nvPr/>
            </p:nvSpPr>
            <p:spPr bwMode="auto">
              <a:xfrm>
                <a:off x="13252" y="1484"/>
                <a:ext cx="23" cy="16"/>
              </a:xfrm>
              <a:custGeom>
                <a:avLst/>
                <a:gdLst>
                  <a:gd name="T0" fmla="*/ 20 w 24"/>
                  <a:gd name="T1" fmla="*/ 1 h 17"/>
                  <a:gd name="T2" fmla="*/ 5 w 24"/>
                  <a:gd name="T3" fmla="*/ 13 h 17"/>
                  <a:gd name="T4" fmla="*/ 0 w 24"/>
                  <a:gd name="T5" fmla="*/ 12 h 17"/>
                  <a:gd name="T6" fmla="*/ 16 w 24"/>
                  <a:gd name="T7" fmla="*/ 0 h 17"/>
                  <a:gd name="T8" fmla="*/ 20 w 24"/>
                  <a:gd name="T9" fmla="*/ 1 h 17"/>
                  <a:gd name="T10" fmla="*/ 0 60000 65536"/>
                  <a:gd name="T11" fmla="*/ 0 60000 65536"/>
                  <a:gd name="T12" fmla="*/ 0 60000 65536"/>
                  <a:gd name="T13" fmla="*/ 0 60000 65536"/>
                  <a:gd name="T14" fmla="*/ 0 60000 65536"/>
                  <a:gd name="T15" fmla="*/ 0 w 24"/>
                  <a:gd name="T16" fmla="*/ 0 h 17"/>
                  <a:gd name="T17" fmla="*/ 24 w 24"/>
                  <a:gd name="T18" fmla="*/ 17 h 17"/>
                </a:gdLst>
                <a:ahLst/>
                <a:cxnLst>
                  <a:cxn ang="T10">
                    <a:pos x="T0" y="T1"/>
                  </a:cxn>
                  <a:cxn ang="T11">
                    <a:pos x="T2" y="T3"/>
                  </a:cxn>
                  <a:cxn ang="T12">
                    <a:pos x="T4" y="T5"/>
                  </a:cxn>
                  <a:cxn ang="T13">
                    <a:pos x="T6" y="T7"/>
                  </a:cxn>
                  <a:cxn ang="T14">
                    <a:pos x="T8" y="T9"/>
                  </a:cxn>
                </a:cxnLst>
                <a:rect l="T15" t="T16" r="T17" b="T18"/>
                <a:pathLst>
                  <a:path w="24" h="17">
                    <a:moveTo>
                      <a:pt x="23" y="1"/>
                    </a:moveTo>
                    <a:lnTo>
                      <a:pt x="5" y="16"/>
                    </a:lnTo>
                    <a:lnTo>
                      <a:pt x="0" y="15"/>
                    </a:lnTo>
                    <a:lnTo>
                      <a:pt x="19" y="0"/>
                    </a:lnTo>
                    <a:lnTo>
                      <a:pt x="23" y="1"/>
                    </a:lnTo>
                  </a:path>
                </a:pathLst>
              </a:custGeom>
              <a:solidFill>
                <a:srgbClr val="823838"/>
              </a:solidFill>
              <a:ln w="9525">
                <a:noFill/>
                <a:round/>
                <a:headEnd/>
                <a:tailEnd/>
              </a:ln>
            </p:spPr>
            <p:txBody>
              <a:bodyPr wrap="none" anchor="ctr"/>
              <a:lstStyle/>
              <a:p>
                <a:endParaRPr lang="en-US"/>
              </a:p>
            </p:txBody>
          </p:sp>
          <p:sp>
            <p:nvSpPr>
              <p:cNvPr id="15358" name="Freeform 257"/>
              <p:cNvSpPr>
                <a:spLocks noChangeArrowheads="1"/>
              </p:cNvSpPr>
              <p:nvPr/>
            </p:nvSpPr>
            <p:spPr bwMode="auto">
              <a:xfrm>
                <a:off x="13259" y="1487"/>
                <a:ext cx="24" cy="17"/>
              </a:xfrm>
              <a:custGeom>
                <a:avLst/>
                <a:gdLst>
                  <a:gd name="T0" fmla="*/ 21 w 25"/>
                  <a:gd name="T1" fmla="*/ 2 h 18"/>
                  <a:gd name="T2" fmla="*/ 4 w 25"/>
                  <a:gd name="T3" fmla="*/ 14 h 18"/>
                  <a:gd name="T4" fmla="*/ 0 w 25"/>
                  <a:gd name="T5" fmla="*/ 14 h 18"/>
                  <a:gd name="T6" fmla="*/ 15 w 25"/>
                  <a:gd name="T7" fmla="*/ 0 h 18"/>
                  <a:gd name="T8" fmla="*/ 21 w 25"/>
                  <a:gd name="T9" fmla="*/ 2 h 18"/>
                  <a:gd name="T10" fmla="*/ 0 60000 65536"/>
                  <a:gd name="T11" fmla="*/ 0 60000 65536"/>
                  <a:gd name="T12" fmla="*/ 0 60000 65536"/>
                  <a:gd name="T13" fmla="*/ 0 60000 65536"/>
                  <a:gd name="T14" fmla="*/ 0 60000 65536"/>
                  <a:gd name="T15" fmla="*/ 0 w 25"/>
                  <a:gd name="T16" fmla="*/ 0 h 18"/>
                  <a:gd name="T17" fmla="*/ 25 w 25"/>
                  <a:gd name="T18" fmla="*/ 18 h 18"/>
                </a:gdLst>
                <a:ahLst/>
                <a:cxnLst>
                  <a:cxn ang="T10">
                    <a:pos x="T0" y="T1"/>
                  </a:cxn>
                  <a:cxn ang="T11">
                    <a:pos x="T2" y="T3"/>
                  </a:cxn>
                  <a:cxn ang="T12">
                    <a:pos x="T4" y="T5"/>
                  </a:cxn>
                  <a:cxn ang="T13">
                    <a:pos x="T6" y="T7"/>
                  </a:cxn>
                  <a:cxn ang="T14">
                    <a:pos x="T8" y="T9"/>
                  </a:cxn>
                </a:cxnLst>
                <a:rect l="T15" t="T16" r="T17" b="T18"/>
                <a:pathLst>
                  <a:path w="25" h="18">
                    <a:moveTo>
                      <a:pt x="24" y="2"/>
                    </a:moveTo>
                    <a:lnTo>
                      <a:pt x="4" y="17"/>
                    </a:lnTo>
                    <a:lnTo>
                      <a:pt x="0" y="17"/>
                    </a:lnTo>
                    <a:lnTo>
                      <a:pt x="18" y="0"/>
                    </a:lnTo>
                    <a:lnTo>
                      <a:pt x="24" y="2"/>
                    </a:lnTo>
                  </a:path>
                </a:pathLst>
              </a:custGeom>
              <a:solidFill>
                <a:srgbClr val="823838"/>
              </a:solidFill>
              <a:ln w="9525">
                <a:noFill/>
                <a:round/>
                <a:headEnd/>
                <a:tailEnd/>
              </a:ln>
            </p:spPr>
            <p:txBody>
              <a:bodyPr wrap="none" anchor="ctr"/>
              <a:lstStyle/>
              <a:p>
                <a:endParaRPr lang="en-US"/>
              </a:p>
            </p:txBody>
          </p:sp>
          <p:sp>
            <p:nvSpPr>
              <p:cNvPr id="15359" name="Freeform 258"/>
              <p:cNvSpPr>
                <a:spLocks noChangeArrowheads="1"/>
              </p:cNvSpPr>
              <p:nvPr/>
            </p:nvSpPr>
            <p:spPr bwMode="auto">
              <a:xfrm>
                <a:off x="13265" y="1493"/>
                <a:ext cx="22" cy="16"/>
              </a:xfrm>
              <a:custGeom>
                <a:avLst/>
                <a:gdLst>
                  <a:gd name="T0" fmla="*/ 19 w 23"/>
                  <a:gd name="T1" fmla="*/ 1 h 17"/>
                  <a:gd name="T2" fmla="*/ 6 w 23"/>
                  <a:gd name="T3" fmla="*/ 13 h 17"/>
                  <a:gd name="T4" fmla="*/ 0 w 23"/>
                  <a:gd name="T5" fmla="*/ 12 h 17"/>
                  <a:gd name="T6" fmla="*/ 15 w 23"/>
                  <a:gd name="T7" fmla="*/ 0 h 17"/>
                  <a:gd name="T8" fmla="*/ 19 w 23"/>
                  <a:gd name="T9" fmla="*/ 1 h 17"/>
                  <a:gd name="T10" fmla="*/ 0 60000 65536"/>
                  <a:gd name="T11" fmla="*/ 0 60000 65536"/>
                  <a:gd name="T12" fmla="*/ 0 60000 65536"/>
                  <a:gd name="T13" fmla="*/ 0 60000 65536"/>
                  <a:gd name="T14" fmla="*/ 0 60000 65536"/>
                  <a:gd name="T15" fmla="*/ 0 w 23"/>
                  <a:gd name="T16" fmla="*/ 0 h 17"/>
                  <a:gd name="T17" fmla="*/ 23 w 23"/>
                  <a:gd name="T18" fmla="*/ 17 h 17"/>
                </a:gdLst>
                <a:ahLst/>
                <a:cxnLst>
                  <a:cxn ang="T10">
                    <a:pos x="T0" y="T1"/>
                  </a:cxn>
                  <a:cxn ang="T11">
                    <a:pos x="T2" y="T3"/>
                  </a:cxn>
                  <a:cxn ang="T12">
                    <a:pos x="T4" y="T5"/>
                  </a:cxn>
                  <a:cxn ang="T13">
                    <a:pos x="T6" y="T7"/>
                  </a:cxn>
                  <a:cxn ang="T14">
                    <a:pos x="T8" y="T9"/>
                  </a:cxn>
                </a:cxnLst>
                <a:rect l="T15" t="T16" r="T17" b="T18"/>
                <a:pathLst>
                  <a:path w="23" h="17">
                    <a:moveTo>
                      <a:pt x="22" y="1"/>
                    </a:moveTo>
                    <a:lnTo>
                      <a:pt x="6" y="16"/>
                    </a:lnTo>
                    <a:lnTo>
                      <a:pt x="0" y="15"/>
                    </a:lnTo>
                    <a:lnTo>
                      <a:pt x="18" y="0"/>
                    </a:lnTo>
                    <a:lnTo>
                      <a:pt x="22" y="1"/>
                    </a:lnTo>
                  </a:path>
                </a:pathLst>
              </a:custGeom>
              <a:solidFill>
                <a:srgbClr val="823838"/>
              </a:solidFill>
              <a:ln w="9525">
                <a:noFill/>
                <a:round/>
                <a:headEnd/>
                <a:tailEnd/>
              </a:ln>
            </p:spPr>
            <p:txBody>
              <a:bodyPr wrap="none" anchor="ctr"/>
              <a:lstStyle/>
              <a:p>
                <a:endParaRPr lang="en-US"/>
              </a:p>
            </p:txBody>
          </p:sp>
          <p:sp>
            <p:nvSpPr>
              <p:cNvPr id="15360" name="Freeform 259"/>
              <p:cNvSpPr>
                <a:spLocks noChangeArrowheads="1"/>
              </p:cNvSpPr>
              <p:nvPr/>
            </p:nvSpPr>
            <p:spPr bwMode="auto">
              <a:xfrm>
                <a:off x="13273" y="1496"/>
                <a:ext cx="23" cy="17"/>
              </a:xfrm>
              <a:custGeom>
                <a:avLst/>
                <a:gdLst>
                  <a:gd name="T0" fmla="*/ 20 w 24"/>
                  <a:gd name="T1" fmla="*/ 3 h 18"/>
                  <a:gd name="T2" fmla="*/ 4 w 24"/>
                  <a:gd name="T3" fmla="*/ 14 h 18"/>
                  <a:gd name="T4" fmla="*/ 0 w 24"/>
                  <a:gd name="T5" fmla="*/ 13 h 18"/>
                  <a:gd name="T6" fmla="*/ 15 w 24"/>
                  <a:gd name="T7" fmla="*/ 0 h 18"/>
                  <a:gd name="T8" fmla="*/ 20 w 24"/>
                  <a:gd name="T9" fmla="*/ 3 h 18"/>
                  <a:gd name="T10" fmla="*/ 0 60000 65536"/>
                  <a:gd name="T11" fmla="*/ 0 60000 65536"/>
                  <a:gd name="T12" fmla="*/ 0 60000 65536"/>
                  <a:gd name="T13" fmla="*/ 0 60000 65536"/>
                  <a:gd name="T14" fmla="*/ 0 60000 65536"/>
                  <a:gd name="T15" fmla="*/ 0 w 24"/>
                  <a:gd name="T16" fmla="*/ 0 h 18"/>
                  <a:gd name="T17" fmla="*/ 24 w 24"/>
                  <a:gd name="T18" fmla="*/ 18 h 18"/>
                </a:gdLst>
                <a:ahLst/>
                <a:cxnLst>
                  <a:cxn ang="T10">
                    <a:pos x="T0" y="T1"/>
                  </a:cxn>
                  <a:cxn ang="T11">
                    <a:pos x="T2" y="T3"/>
                  </a:cxn>
                  <a:cxn ang="T12">
                    <a:pos x="T4" y="T5"/>
                  </a:cxn>
                  <a:cxn ang="T13">
                    <a:pos x="T6" y="T7"/>
                  </a:cxn>
                  <a:cxn ang="T14">
                    <a:pos x="T8" y="T9"/>
                  </a:cxn>
                </a:cxnLst>
                <a:rect l="T15" t="T16" r="T17" b="T18"/>
                <a:pathLst>
                  <a:path w="24" h="18">
                    <a:moveTo>
                      <a:pt x="23" y="3"/>
                    </a:moveTo>
                    <a:lnTo>
                      <a:pt x="4" y="17"/>
                    </a:lnTo>
                    <a:lnTo>
                      <a:pt x="0" y="16"/>
                    </a:lnTo>
                    <a:lnTo>
                      <a:pt x="18" y="0"/>
                    </a:lnTo>
                    <a:lnTo>
                      <a:pt x="23" y="3"/>
                    </a:lnTo>
                  </a:path>
                </a:pathLst>
              </a:custGeom>
              <a:solidFill>
                <a:srgbClr val="823838"/>
              </a:solidFill>
              <a:ln w="9525">
                <a:noFill/>
                <a:round/>
                <a:headEnd/>
                <a:tailEnd/>
              </a:ln>
            </p:spPr>
            <p:txBody>
              <a:bodyPr wrap="none" anchor="ctr"/>
              <a:lstStyle/>
              <a:p>
                <a:endParaRPr lang="en-US"/>
              </a:p>
            </p:txBody>
          </p:sp>
          <p:sp>
            <p:nvSpPr>
              <p:cNvPr id="15361" name="Freeform 260"/>
              <p:cNvSpPr>
                <a:spLocks noChangeArrowheads="1"/>
              </p:cNvSpPr>
              <p:nvPr/>
            </p:nvSpPr>
            <p:spPr bwMode="auto">
              <a:xfrm>
                <a:off x="13282" y="1502"/>
                <a:ext cx="21" cy="16"/>
              </a:xfrm>
              <a:custGeom>
                <a:avLst/>
                <a:gdLst>
                  <a:gd name="T0" fmla="*/ 18 w 22"/>
                  <a:gd name="T1" fmla="*/ 1 h 17"/>
                  <a:gd name="T2" fmla="*/ 1 w 22"/>
                  <a:gd name="T3" fmla="*/ 13 h 17"/>
                  <a:gd name="T4" fmla="*/ 0 w 22"/>
                  <a:gd name="T5" fmla="*/ 12 h 17"/>
                  <a:gd name="T6" fmla="*/ 13 w 22"/>
                  <a:gd name="T7" fmla="*/ 0 h 17"/>
                  <a:gd name="T8" fmla="*/ 18 w 22"/>
                  <a:gd name="T9" fmla="*/ 1 h 17"/>
                  <a:gd name="T10" fmla="*/ 0 60000 65536"/>
                  <a:gd name="T11" fmla="*/ 0 60000 65536"/>
                  <a:gd name="T12" fmla="*/ 0 60000 65536"/>
                  <a:gd name="T13" fmla="*/ 0 60000 65536"/>
                  <a:gd name="T14" fmla="*/ 0 60000 65536"/>
                  <a:gd name="T15" fmla="*/ 0 w 22"/>
                  <a:gd name="T16" fmla="*/ 0 h 17"/>
                  <a:gd name="T17" fmla="*/ 22 w 22"/>
                  <a:gd name="T18" fmla="*/ 17 h 17"/>
                </a:gdLst>
                <a:ahLst/>
                <a:cxnLst>
                  <a:cxn ang="T10">
                    <a:pos x="T0" y="T1"/>
                  </a:cxn>
                  <a:cxn ang="T11">
                    <a:pos x="T2" y="T3"/>
                  </a:cxn>
                  <a:cxn ang="T12">
                    <a:pos x="T4" y="T5"/>
                  </a:cxn>
                  <a:cxn ang="T13">
                    <a:pos x="T6" y="T7"/>
                  </a:cxn>
                  <a:cxn ang="T14">
                    <a:pos x="T8" y="T9"/>
                  </a:cxn>
                </a:cxnLst>
                <a:rect l="T15" t="T16" r="T17" b="T18"/>
                <a:pathLst>
                  <a:path w="22" h="17">
                    <a:moveTo>
                      <a:pt x="21" y="1"/>
                    </a:moveTo>
                    <a:lnTo>
                      <a:pt x="1" y="16"/>
                    </a:lnTo>
                    <a:lnTo>
                      <a:pt x="0" y="15"/>
                    </a:lnTo>
                    <a:lnTo>
                      <a:pt x="16" y="0"/>
                    </a:lnTo>
                    <a:lnTo>
                      <a:pt x="21" y="1"/>
                    </a:lnTo>
                  </a:path>
                </a:pathLst>
              </a:custGeom>
              <a:solidFill>
                <a:srgbClr val="823838"/>
              </a:solidFill>
              <a:ln w="9525">
                <a:noFill/>
                <a:round/>
                <a:headEnd/>
                <a:tailEnd/>
              </a:ln>
            </p:spPr>
            <p:txBody>
              <a:bodyPr wrap="none" anchor="ctr"/>
              <a:lstStyle/>
              <a:p>
                <a:endParaRPr lang="en-US"/>
              </a:p>
            </p:txBody>
          </p:sp>
          <p:sp>
            <p:nvSpPr>
              <p:cNvPr id="15362" name="Freeform 261"/>
              <p:cNvSpPr>
                <a:spLocks noChangeArrowheads="1"/>
              </p:cNvSpPr>
              <p:nvPr/>
            </p:nvSpPr>
            <p:spPr bwMode="auto">
              <a:xfrm>
                <a:off x="13287" y="1504"/>
                <a:ext cx="25" cy="20"/>
              </a:xfrm>
              <a:custGeom>
                <a:avLst/>
                <a:gdLst>
                  <a:gd name="T0" fmla="*/ 22 w 26"/>
                  <a:gd name="T1" fmla="*/ 4 h 21"/>
                  <a:gd name="T2" fmla="*/ 4 w 26"/>
                  <a:gd name="T3" fmla="*/ 17 h 21"/>
                  <a:gd name="T4" fmla="*/ 0 w 26"/>
                  <a:gd name="T5" fmla="*/ 14 h 21"/>
                  <a:gd name="T6" fmla="*/ 18 w 26"/>
                  <a:gd name="T7" fmla="*/ 0 h 21"/>
                  <a:gd name="T8" fmla="*/ 22 w 26"/>
                  <a:gd name="T9" fmla="*/ 4 h 21"/>
                  <a:gd name="T10" fmla="*/ 0 60000 65536"/>
                  <a:gd name="T11" fmla="*/ 0 60000 65536"/>
                  <a:gd name="T12" fmla="*/ 0 60000 65536"/>
                  <a:gd name="T13" fmla="*/ 0 60000 65536"/>
                  <a:gd name="T14" fmla="*/ 0 60000 65536"/>
                  <a:gd name="T15" fmla="*/ 0 w 26"/>
                  <a:gd name="T16" fmla="*/ 0 h 21"/>
                  <a:gd name="T17" fmla="*/ 26 w 26"/>
                  <a:gd name="T18" fmla="*/ 21 h 21"/>
                </a:gdLst>
                <a:ahLst/>
                <a:cxnLst>
                  <a:cxn ang="T10">
                    <a:pos x="T0" y="T1"/>
                  </a:cxn>
                  <a:cxn ang="T11">
                    <a:pos x="T2" y="T3"/>
                  </a:cxn>
                  <a:cxn ang="T12">
                    <a:pos x="T4" y="T5"/>
                  </a:cxn>
                  <a:cxn ang="T13">
                    <a:pos x="T6" y="T7"/>
                  </a:cxn>
                  <a:cxn ang="T14">
                    <a:pos x="T8" y="T9"/>
                  </a:cxn>
                </a:cxnLst>
                <a:rect l="T15" t="T16" r="T17" b="T18"/>
                <a:pathLst>
                  <a:path w="26" h="21">
                    <a:moveTo>
                      <a:pt x="25" y="4"/>
                    </a:moveTo>
                    <a:lnTo>
                      <a:pt x="4" y="20"/>
                    </a:lnTo>
                    <a:lnTo>
                      <a:pt x="0" y="17"/>
                    </a:lnTo>
                    <a:lnTo>
                      <a:pt x="21" y="0"/>
                    </a:lnTo>
                    <a:lnTo>
                      <a:pt x="25" y="4"/>
                    </a:lnTo>
                  </a:path>
                </a:pathLst>
              </a:custGeom>
              <a:solidFill>
                <a:srgbClr val="823838"/>
              </a:solidFill>
              <a:ln w="9525">
                <a:noFill/>
                <a:round/>
                <a:headEnd/>
                <a:tailEnd/>
              </a:ln>
            </p:spPr>
            <p:txBody>
              <a:bodyPr wrap="none" anchor="ctr"/>
              <a:lstStyle/>
              <a:p>
                <a:endParaRPr lang="en-US"/>
              </a:p>
            </p:txBody>
          </p:sp>
          <p:sp>
            <p:nvSpPr>
              <p:cNvPr id="15363" name="Freeform 262"/>
              <p:cNvSpPr>
                <a:spLocks noChangeArrowheads="1"/>
              </p:cNvSpPr>
              <p:nvPr/>
            </p:nvSpPr>
            <p:spPr bwMode="auto">
              <a:xfrm>
                <a:off x="13140" y="1468"/>
                <a:ext cx="26" cy="17"/>
              </a:xfrm>
              <a:custGeom>
                <a:avLst/>
                <a:gdLst>
                  <a:gd name="T0" fmla="*/ 0 w 27"/>
                  <a:gd name="T1" fmla="*/ 1 h 18"/>
                  <a:gd name="T2" fmla="*/ 16 w 27"/>
                  <a:gd name="T3" fmla="*/ 14 h 18"/>
                  <a:gd name="T4" fmla="*/ 23 w 27"/>
                  <a:gd name="T5" fmla="*/ 10 h 18"/>
                  <a:gd name="T6" fmla="*/ 2 w 27"/>
                  <a:gd name="T7" fmla="*/ 0 h 18"/>
                  <a:gd name="T8" fmla="*/ 0 w 27"/>
                  <a:gd name="T9" fmla="*/ 1 h 18"/>
                  <a:gd name="T10" fmla="*/ 0 60000 65536"/>
                  <a:gd name="T11" fmla="*/ 0 60000 65536"/>
                  <a:gd name="T12" fmla="*/ 0 60000 65536"/>
                  <a:gd name="T13" fmla="*/ 0 60000 65536"/>
                  <a:gd name="T14" fmla="*/ 0 60000 65536"/>
                  <a:gd name="T15" fmla="*/ 0 w 27"/>
                  <a:gd name="T16" fmla="*/ 0 h 18"/>
                  <a:gd name="T17" fmla="*/ 27 w 27"/>
                  <a:gd name="T18" fmla="*/ 18 h 18"/>
                </a:gdLst>
                <a:ahLst/>
                <a:cxnLst>
                  <a:cxn ang="T10">
                    <a:pos x="T0" y="T1"/>
                  </a:cxn>
                  <a:cxn ang="T11">
                    <a:pos x="T2" y="T3"/>
                  </a:cxn>
                  <a:cxn ang="T12">
                    <a:pos x="T4" y="T5"/>
                  </a:cxn>
                  <a:cxn ang="T13">
                    <a:pos x="T6" y="T7"/>
                  </a:cxn>
                  <a:cxn ang="T14">
                    <a:pos x="T8" y="T9"/>
                  </a:cxn>
                </a:cxnLst>
                <a:rect l="T15" t="T16" r="T17" b="T18"/>
                <a:pathLst>
                  <a:path w="27" h="18">
                    <a:moveTo>
                      <a:pt x="0" y="1"/>
                    </a:moveTo>
                    <a:lnTo>
                      <a:pt x="19" y="17"/>
                    </a:lnTo>
                    <a:lnTo>
                      <a:pt x="26" y="13"/>
                    </a:lnTo>
                    <a:lnTo>
                      <a:pt x="2" y="0"/>
                    </a:lnTo>
                    <a:lnTo>
                      <a:pt x="0" y="1"/>
                    </a:lnTo>
                  </a:path>
                </a:pathLst>
              </a:custGeom>
              <a:solidFill>
                <a:srgbClr val="823838"/>
              </a:solidFill>
              <a:ln w="9525">
                <a:noFill/>
                <a:round/>
                <a:headEnd/>
                <a:tailEnd/>
              </a:ln>
            </p:spPr>
            <p:txBody>
              <a:bodyPr wrap="none" anchor="ctr"/>
              <a:lstStyle/>
              <a:p>
                <a:endParaRPr lang="en-US"/>
              </a:p>
            </p:txBody>
          </p:sp>
          <p:sp>
            <p:nvSpPr>
              <p:cNvPr id="15364" name="Freeform 263"/>
              <p:cNvSpPr>
                <a:spLocks noChangeArrowheads="1"/>
              </p:cNvSpPr>
              <p:nvPr/>
            </p:nvSpPr>
            <p:spPr bwMode="auto">
              <a:xfrm>
                <a:off x="13133" y="1472"/>
                <a:ext cx="20" cy="17"/>
              </a:xfrm>
              <a:custGeom>
                <a:avLst/>
                <a:gdLst>
                  <a:gd name="T0" fmla="*/ 0 w 21"/>
                  <a:gd name="T1" fmla="*/ 4 h 18"/>
                  <a:gd name="T2" fmla="*/ 13 w 21"/>
                  <a:gd name="T3" fmla="*/ 14 h 18"/>
                  <a:gd name="T4" fmla="*/ 17 w 21"/>
                  <a:gd name="T5" fmla="*/ 12 h 18"/>
                  <a:gd name="T6" fmla="*/ 2 w 21"/>
                  <a:gd name="T7" fmla="*/ 0 h 18"/>
                  <a:gd name="T8" fmla="*/ 0 w 21"/>
                  <a:gd name="T9" fmla="*/ 4 h 18"/>
                  <a:gd name="T10" fmla="*/ 0 60000 65536"/>
                  <a:gd name="T11" fmla="*/ 0 60000 65536"/>
                  <a:gd name="T12" fmla="*/ 0 60000 65536"/>
                  <a:gd name="T13" fmla="*/ 0 60000 65536"/>
                  <a:gd name="T14" fmla="*/ 0 60000 65536"/>
                  <a:gd name="T15" fmla="*/ 0 w 21"/>
                  <a:gd name="T16" fmla="*/ 0 h 18"/>
                  <a:gd name="T17" fmla="*/ 21 w 21"/>
                  <a:gd name="T18" fmla="*/ 18 h 18"/>
                </a:gdLst>
                <a:ahLst/>
                <a:cxnLst>
                  <a:cxn ang="T10">
                    <a:pos x="T0" y="T1"/>
                  </a:cxn>
                  <a:cxn ang="T11">
                    <a:pos x="T2" y="T3"/>
                  </a:cxn>
                  <a:cxn ang="T12">
                    <a:pos x="T4" y="T5"/>
                  </a:cxn>
                  <a:cxn ang="T13">
                    <a:pos x="T6" y="T7"/>
                  </a:cxn>
                  <a:cxn ang="T14">
                    <a:pos x="T8" y="T9"/>
                  </a:cxn>
                </a:cxnLst>
                <a:rect l="T15" t="T16" r="T17" b="T18"/>
                <a:pathLst>
                  <a:path w="21" h="18">
                    <a:moveTo>
                      <a:pt x="0" y="4"/>
                    </a:moveTo>
                    <a:lnTo>
                      <a:pt x="16" y="17"/>
                    </a:lnTo>
                    <a:lnTo>
                      <a:pt x="20" y="15"/>
                    </a:lnTo>
                    <a:lnTo>
                      <a:pt x="2" y="0"/>
                    </a:lnTo>
                    <a:lnTo>
                      <a:pt x="0" y="4"/>
                    </a:lnTo>
                  </a:path>
                </a:pathLst>
              </a:custGeom>
              <a:solidFill>
                <a:srgbClr val="823838"/>
              </a:solidFill>
              <a:ln w="9525">
                <a:noFill/>
                <a:round/>
                <a:headEnd/>
                <a:tailEnd/>
              </a:ln>
            </p:spPr>
            <p:txBody>
              <a:bodyPr wrap="none" anchor="ctr"/>
              <a:lstStyle/>
              <a:p>
                <a:endParaRPr lang="en-US"/>
              </a:p>
            </p:txBody>
          </p:sp>
          <p:sp>
            <p:nvSpPr>
              <p:cNvPr id="15365" name="Freeform 264"/>
              <p:cNvSpPr>
                <a:spLocks noChangeArrowheads="1"/>
              </p:cNvSpPr>
              <p:nvPr/>
            </p:nvSpPr>
            <p:spPr bwMode="auto">
              <a:xfrm>
                <a:off x="13126" y="1477"/>
                <a:ext cx="26" cy="17"/>
              </a:xfrm>
              <a:custGeom>
                <a:avLst/>
                <a:gdLst>
                  <a:gd name="T0" fmla="*/ 0 w 27"/>
                  <a:gd name="T1" fmla="*/ 1 h 18"/>
                  <a:gd name="T2" fmla="*/ 16 w 27"/>
                  <a:gd name="T3" fmla="*/ 14 h 18"/>
                  <a:gd name="T4" fmla="*/ 23 w 27"/>
                  <a:gd name="T5" fmla="*/ 13 h 18"/>
                  <a:gd name="T6" fmla="*/ 5 w 27"/>
                  <a:gd name="T7" fmla="*/ 0 h 18"/>
                  <a:gd name="T8" fmla="*/ 0 w 27"/>
                  <a:gd name="T9" fmla="*/ 1 h 18"/>
                  <a:gd name="T10" fmla="*/ 0 60000 65536"/>
                  <a:gd name="T11" fmla="*/ 0 60000 65536"/>
                  <a:gd name="T12" fmla="*/ 0 60000 65536"/>
                  <a:gd name="T13" fmla="*/ 0 60000 65536"/>
                  <a:gd name="T14" fmla="*/ 0 60000 65536"/>
                  <a:gd name="T15" fmla="*/ 0 w 27"/>
                  <a:gd name="T16" fmla="*/ 0 h 18"/>
                  <a:gd name="T17" fmla="*/ 27 w 27"/>
                  <a:gd name="T18" fmla="*/ 18 h 18"/>
                </a:gdLst>
                <a:ahLst/>
                <a:cxnLst>
                  <a:cxn ang="T10">
                    <a:pos x="T0" y="T1"/>
                  </a:cxn>
                  <a:cxn ang="T11">
                    <a:pos x="T2" y="T3"/>
                  </a:cxn>
                  <a:cxn ang="T12">
                    <a:pos x="T4" y="T5"/>
                  </a:cxn>
                  <a:cxn ang="T13">
                    <a:pos x="T6" y="T7"/>
                  </a:cxn>
                  <a:cxn ang="T14">
                    <a:pos x="T8" y="T9"/>
                  </a:cxn>
                </a:cxnLst>
                <a:rect l="T15" t="T16" r="T17" b="T18"/>
                <a:pathLst>
                  <a:path w="27" h="18">
                    <a:moveTo>
                      <a:pt x="0" y="1"/>
                    </a:moveTo>
                    <a:lnTo>
                      <a:pt x="19" y="17"/>
                    </a:lnTo>
                    <a:lnTo>
                      <a:pt x="26" y="16"/>
                    </a:lnTo>
                    <a:lnTo>
                      <a:pt x="5" y="0"/>
                    </a:lnTo>
                    <a:lnTo>
                      <a:pt x="0" y="1"/>
                    </a:lnTo>
                  </a:path>
                </a:pathLst>
              </a:custGeom>
              <a:solidFill>
                <a:srgbClr val="823838"/>
              </a:solidFill>
              <a:ln w="9525">
                <a:noFill/>
                <a:round/>
                <a:headEnd/>
                <a:tailEnd/>
              </a:ln>
            </p:spPr>
            <p:txBody>
              <a:bodyPr wrap="none" anchor="ctr"/>
              <a:lstStyle/>
              <a:p>
                <a:endParaRPr lang="en-US"/>
              </a:p>
            </p:txBody>
          </p:sp>
          <p:sp>
            <p:nvSpPr>
              <p:cNvPr id="15366" name="Freeform 265"/>
              <p:cNvSpPr>
                <a:spLocks noChangeArrowheads="1"/>
              </p:cNvSpPr>
              <p:nvPr/>
            </p:nvSpPr>
            <p:spPr bwMode="auto">
              <a:xfrm>
                <a:off x="13119" y="1481"/>
                <a:ext cx="21" cy="18"/>
              </a:xfrm>
              <a:custGeom>
                <a:avLst/>
                <a:gdLst>
                  <a:gd name="T0" fmla="*/ 0 w 22"/>
                  <a:gd name="T1" fmla="*/ 3 h 19"/>
                  <a:gd name="T2" fmla="*/ 13 w 22"/>
                  <a:gd name="T3" fmla="*/ 15 h 19"/>
                  <a:gd name="T4" fmla="*/ 18 w 22"/>
                  <a:gd name="T5" fmla="*/ 12 h 19"/>
                  <a:gd name="T6" fmla="*/ 2 w 22"/>
                  <a:gd name="T7" fmla="*/ 0 h 19"/>
                  <a:gd name="T8" fmla="*/ 0 w 22"/>
                  <a:gd name="T9" fmla="*/ 3 h 19"/>
                  <a:gd name="T10" fmla="*/ 0 60000 65536"/>
                  <a:gd name="T11" fmla="*/ 0 60000 65536"/>
                  <a:gd name="T12" fmla="*/ 0 60000 65536"/>
                  <a:gd name="T13" fmla="*/ 0 60000 65536"/>
                  <a:gd name="T14" fmla="*/ 0 60000 65536"/>
                  <a:gd name="T15" fmla="*/ 0 w 22"/>
                  <a:gd name="T16" fmla="*/ 0 h 19"/>
                  <a:gd name="T17" fmla="*/ 22 w 22"/>
                  <a:gd name="T18" fmla="*/ 19 h 19"/>
                </a:gdLst>
                <a:ahLst/>
                <a:cxnLst>
                  <a:cxn ang="T10">
                    <a:pos x="T0" y="T1"/>
                  </a:cxn>
                  <a:cxn ang="T11">
                    <a:pos x="T2" y="T3"/>
                  </a:cxn>
                  <a:cxn ang="T12">
                    <a:pos x="T4" y="T5"/>
                  </a:cxn>
                  <a:cxn ang="T13">
                    <a:pos x="T6" y="T7"/>
                  </a:cxn>
                  <a:cxn ang="T14">
                    <a:pos x="T8" y="T9"/>
                  </a:cxn>
                </a:cxnLst>
                <a:rect l="T15" t="T16" r="T17" b="T18"/>
                <a:pathLst>
                  <a:path w="22" h="19">
                    <a:moveTo>
                      <a:pt x="0" y="3"/>
                    </a:moveTo>
                    <a:lnTo>
                      <a:pt x="16" y="18"/>
                    </a:lnTo>
                    <a:lnTo>
                      <a:pt x="21" y="15"/>
                    </a:lnTo>
                    <a:lnTo>
                      <a:pt x="2" y="0"/>
                    </a:lnTo>
                    <a:lnTo>
                      <a:pt x="0" y="3"/>
                    </a:lnTo>
                  </a:path>
                </a:pathLst>
              </a:custGeom>
              <a:solidFill>
                <a:srgbClr val="823838"/>
              </a:solidFill>
              <a:ln w="9525">
                <a:noFill/>
                <a:round/>
                <a:headEnd/>
                <a:tailEnd/>
              </a:ln>
            </p:spPr>
            <p:txBody>
              <a:bodyPr wrap="none" anchor="ctr"/>
              <a:lstStyle/>
              <a:p>
                <a:endParaRPr lang="en-US"/>
              </a:p>
            </p:txBody>
          </p:sp>
          <p:sp>
            <p:nvSpPr>
              <p:cNvPr id="15367" name="Freeform 266"/>
              <p:cNvSpPr>
                <a:spLocks noChangeArrowheads="1"/>
              </p:cNvSpPr>
              <p:nvPr/>
            </p:nvSpPr>
            <p:spPr bwMode="auto">
              <a:xfrm>
                <a:off x="13112" y="1487"/>
                <a:ext cx="23" cy="17"/>
              </a:xfrm>
              <a:custGeom>
                <a:avLst/>
                <a:gdLst>
                  <a:gd name="T0" fmla="*/ 0 w 24"/>
                  <a:gd name="T1" fmla="*/ 2 h 18"/>
                  <a:gd name="T2" fmla="*/ 16 w 24"/>
                  <a:gd name="T3" fmla="*/ 14 h 18"/>
                  <a:gd name="T4" fmla="*/ 20 w 24"/>
                  <a:gd name="T5" fmla="*/ 12 h 18"/>
                  <a:gd name="T6" fmla="*/ 3 w 24"/>
                  <a:gd name="T7" fmla="*/ 0 h 18"/>
                  <a:gd name="T8" fmla="*/ 0 w 24"/>
                  <a:gd name="T9" fmla="*/ 2 h 18"/>
                  <a:gd name="T10" fmla="*/ 0 60000 65536"/>
                  <a:gd name="T11" fmla="*/ 0 60000 65536"/>
                  <a:gd name="T12" fmla="*/ 0 60000 65536"/>
                  <a:gd name="T13" fmla="*/ 0 60000 65536"/>
                  <a:gd name="T14" fmla="*/ 0 60000 65536"/>
                  <a:gd name="T15" fmla="*/ 0 w 24"/>
                  <a:gd name="T16" fmla="*/ 0 h 18"/>
                  <a:gd name="T17" fmla="*/ 24 w 24"/>
                  <a:gd name="T18" fmla="*/ 18 h 18"/>
                </a:gdLst>
                <a:ahLst/>
                <a:cxnLst>
                  <a:cxn ang="T10">
                    <a:pos x="T0" y="T1"/>
                  </a:cxn>
                  <a:cxn ang="T11">
                    <a:pos x="T2" y="T3"/>
                  </a:cxn>
                  <a:cxn ang="T12">
                    <a:pos x="T4" y="T5"/>
                  </a:cxn>
                  <a:cxn ang="T13">
                    <a:pos x="T6" y="T7"/>
                  </a:cxn>
                  <a:cxn ang="T14">
                    <a:pos x="T8" y="T9"/>
                  </a:cxn>
                </a:cxnLst>
                <a:rect l="T15" t="T16" r="T17" b="T18"/>
                <a:pathLst>
                  <a:path w="24" h="18">
                    <a:moveTo>
                      <a:pt x="0" y="2"/>
                    </a:moveTo>
                    <a:lnTo>
                      <a:pt x="19" y="17"/>
                    </a:lnTo>
                    <a:lnTo>
                      <a:pt x="23" y="15"/>
                    </a:lnTo>
                    <a:lnTo>
                      <a:pt x="3" y="0"/>
                    </a:lnTo>
                    <a:lnTo>
                      <a:pt x="0" y="2"/>
                    </a:lnTo>
                  </a:path>
                </a:pathLst>
              </a:custGeom>
              <a:solidFill>
                <a:srgbClr val="823838"/>
              </a:solidFill>
              <a:ln w="9525">
                <a:noFill/>
                <a:round/>
                <a:headEnd/>
                <a:tailEnd/>
              </a:ln>
            </p:spPr>
            <p:txBody>
              <a:bodyPr wrap="none" anchor="ctr"/>
              <a:lstStyle/>
              <a:p>
                <a:endParaRPr lang="en-US"/>
              </a:p>
            </p:txBody>
          </p:sp>
          <p:sp>
            <p:nvSpPr>
              <p:cNvPr id="15368" name="Freeform 267"/>
              <p:cNvSpPr>
                <a:spLocks noChangeArrowheads="1"/>
              </p:cNvSpPr>
              <p:nvPr/>
            </p:nvSpPr>
            <p:spPr bwMode="auto">
              <a:xfrm>
                <a:off x="13104" y="1491"/>
                <a:ext cx="22" cy="17"/>
              </a:xfrm>
              <a:custGeom>
                <a:avLst/>
                <a:gdLst>
                  <a:gd name="T0" fmla="*/ 0 w 23"/>
                  <a:gd name="T1" fmla="*/ 3 h 18"/>
                  <a:gd name="T2" fmla="*/ 14 w 23"/>
                  <a:gd name="T3" fmla="*/ 14 h 18"/>
                  <a:gd name="T4" fmla="*/ 19 w 23"/>
                  <a:gd name="T5" fmla="*/ 13 h 18"/>
                  <a:gd name="T6" fmla="*/ 3 w 23"/>
                  <a:gd name="T7" fmla="*/ 0 h 18"/>
                  <a:gd name="T8" fmla="*/ 0 w 23"/>
                  <a:gd name="T9" fmla="*/ 3 h 18"/>
                  <a:gd name="T10" fmla="*/ 0 60000 65536"/>
                  <a:gd name="T11" fmla="*/ 0 60000 65536"/>
                  <a:gd name="T12" fmla="*/ 0 60000 65536"/>
                  <a:gd name="T13" fmla="*/ 0 60000 65536"/>
                  <a:gd name="T14" fmla="*/ 0 60000 65536"/>
                  <a:gd name="T15" fmla="*/ 0 w 23"/>
                  <a:gd name="T16" fmla="*/ 0 h 18"/>
                  <a:gd name="T17" fmla="*/ 23 w 23"/>
                  <a:gd name="T18" fmla="*/ 18 h 18"/>
                </a:gdLst>
                <a:ahLst/>
                <a:cxnLst>
                  <a:cxn ang="T10">
                    <a:pos x="T0" y="T1"/>
                  </a:cxn>
                  <a:cxn ang="T11">
                    <a:pos x="T2" y="T3"/>
                  </a:cxn>
                  <a:cxn ang="T12">
                    <a:pos x="T4" y="T5"/>
                  </a:cxn>
                  <a:cxn ang="T13">
                    <a:pos x="T6" y="T7"/>
                  </a:cxn>
                  <a:cxn ang="T14">
                    <a:pos x="T8" y="T9"/>
                  </a:cxn>
                </a:cxnLst>
                <a:rect l="T15" t="T16" r="T17" b="T18"/>
                <a:pathLst>
                  <a:path w="23" h="18">
                    <a:moveTo>
                      <a:pt x="0" y="3"/>
                    </a:moveTo>
                    <a:lnTo>
                      <a:pt x="17" y="17"/>
                    </a:lnTo>
                    <a:lnTo>
                      <a:pt x="22" y="16"/>
                    </a:lnTo>
                    <a:lnTo>
                      <a:pt x="3" y="0"/>
                    </a:lnTo>
                    <a:lnTo>
                      <a:pt x="0" y="3"/>
                    </a:lnTo>
                  </a:path>
                </a:pathLst>
              </a:custGeom>
              <a:solidFill>
                <a:srgbClr val="823838"/>
              </a:solidFill>
              <a:ln w="9525">
                <a:noFill/>
                <a:round/>
                <a:headEnd/>
                <a:tailEnd/>
              </a:ln>
            </p:spPr>
            <p:txBody>
              <a:bodyPr wrap="none" anchor="ctr"/>
              <a:lstStyle/>
              <a:p>
                <a:endParaRPr lang="en-US"/>
              </a:p>
            </p:txBody>
          </p:sp>
          <p:sp>
            <p:nvSpPr>
              <p:cNvPr id="15369" name="Freeform 268"/>
              <p:cNvSpPr>
                <a:spLocks noChangeArrowheads="1"/>
              </p:cNvSpPr>
              <p:nvPr/>
            </p:nvSpPr>
            <p:spPr bwMode="auto">
              <a:xfrm>
                <a:off x="13098" y="1495"/>
                <a:ext cx="21" cy="17"/>
              </a:xfrm>
              <a:custGeom>
                <a:avLst/>
                <a:gdLst>
                  <a:gd name="T0" fmla="*/ 0 w 22"/>
                  <a:gd name="T1" fmla="*/ 1 h 18"/>
                  <a:gd name="T2" fmla="*/ 15 w 22"/>
                  <a:gd name="T3" fmla="*/ 14 h 18"/>
                  <a:gd name="T4" fmla="*/ 18 w 22"/>
                  <a:gd name="T5" fmla="*/ 13 h 18"/>
                  <a:gd name="T6" fmla="*/ 2 w 22"/>
                  <a:gd name="T7" fmla="*/ 0 h 18"/>
                  <a:gd name="T8" fmla="*/ 0 w 22"/>
                  <a:gd name="T9" fmla="*/ 1 h 18"/>
                  <a:gd name="T10" fmla="*/ 0 60000 65536"/>
                  <a:gd name="T11" fmla="*/ 0 60000 65536"/>
                  <a:gd name="T12" fmla="*/ 0 60000 65536"/>
                  <a:gd name="T13" fmla="*/ 0 60000 65536"/>
                  <a:gd name="T14" fmla="*/ 0 60000 65536"/>
                  <a:gd name="T15" fmla="*/ 0 w 22"/>
                  <a:gd name="T16" fmla="*/ 0 h 18"/>
                  <a:gd name="T17" fmla="*/ 22 w 22"/>
                  <a:gd name="T18" fmla="*/ 18 h 18"/>
                </a:gdLst>
                <a:ahLst/>
                <a:cxnLst>
                  <a:cxn ang="T10">
                    <a:pos x="T0" y="T1"/>
                  </a:cxn>
                  <a:cxn ang="T11">
                    <a:pos x="T2" y="T3"/>
                  </a:cxn>
                  <a:cxn ang="T12">
                    <a:pos x="T4" y="T5"/>
                  </a:cxn>
                  <a:cxn ang="T13">
                    <a:pos x="T6" y="T7"/>
                  </a:cxn>
                  <a:cxn ang="T14">
                    <a:pos x="T8" y="T9"/>
                  </a:cxn>
                </a:cxnLst>
                <a:rect l="T15" t="T16" r="T17" b="T18"/>
                <a:pathLst>
                  <a:path w="22" h="18">
                    <a:moveTo>
                      <a:pt x="0" y="1"/>
                    </a:moveTo>
                    <a:lnTo>
                      <a:pt x="18" y="17"/>
                    </a:lnTo>
                    <a:lnTo>
                      <a:pt x="21" y="16"/>
                    </a:lnTo>
                    <a:lnTo>
                      <a:pt x="2" y="0"/>
                    </a:lnTo>
                    <a:lnTo>
                      <a:pt x="0" y="1"/>
                    </a:lnTo>
                  </a:path>
                </a:pathLst>
              </a:custGeom>
              <a:solidFill>
                <a:srgbClr val="823838"/>
              </a:solidFill>
              <a:ln w="9525">
                <a:noFill/>
                <a:round/>
                <a:headEnd/>
                <a:tailEnd/>
              </a:ln>
            </p:spPr>
            <p:txBody>
              <a:bodyPr wrap="none" anchor="ctr"/>
              <a:lstStyle/>
              <a:p>
                <a:endParaRPr lang="en-US"/>
              </a:p>
            </p:txBody>
          </p:sp>
          <p:sp>
            <p:nvSpPr>
              <p:cNvPr id="15370" name="Freeform 269"/>
              <p:cNvSpPr>
                <a:spLocks noChangeArrowheads="1"/>
              </p:cNvSpPr>
              <p:nvPr/>
            </p:nvSpPr>
            <p:spPr bwMode="auto">
              <a:xfrm>
                <a:off x="13091" y="1500"/>
                <a:ext cx="21" cy="17"/>
              </a:xfrm>
              <a:custGeom>
                <a:avLst/>
                <a:gdLst>
                  <a:gd name="T0" fmla="*/ 0 w 22"/>
                  <a:gd name="T1" fmla="*/ 2 h 18"/>
                  <a:gd name="T2" fmla="*/ 13 w 22"/>
                  <a:gd name="T3" fmla="*/ 14 h 18"/>
                  <a:gd name="T4" fmla="*/ 18 w 22"/>
                  <a:gd name="T5" fmla="*/ 13 h 18"/>
                  <a:gd name="T6" fmla="*/ 3 w 22"/>
                  <a:gd name="T7" fmla="*/ 0 h 18"/>
                  <a:gd name="T8" fmla="*/ 0 w 22"/>
                  <a:gd name="T9" fmla="*/ 2 h 18"/>
                  <a:gd name="T10" fmla="*/ 0 60000 65536"/>
                  <a:gd name="T11" fmla="*/ 0 60000 65536"/>
                  <a:gd name="T12" fmla="*/ 0 60000 65536"/>
                  <a:gd name="T13" fmla="*/ 0 60000 65536"/>
                  <a:gd name="T14" fmla="*/ 0 60000 65536"/>
                  <a:gd name="T15" fmla="*/ 0 w 22"/>
                  <a:gd name="T16" fmla="*/ 0 h 18"/>
                  <a:gd name="T17" fmla="*/ 22 w 22"/>
                  <a:gd name="T18" fmla="*/ 18 h 18"/>
                </a:gdLst>
                <a:ahLst/>
                <a:cxnLst>
                  <a:cxn ang="T10">
                    <a:pos x="T0" y="T1"/>
                  </a:cxn>
                  <a:cxn ang="T11">
                    <a:pos x="T2" y="T3"/>
                  </a:cxn>
                  <a:cxn ang="T12">
                    <a:pos x="T4" y="T5"/>
                  </a:cxn>
                  <a:cxn ang="T13">
                    <a:pos x="T6" y="T7"/>
                  </a:cxn>
                  <a:cxn ang="T14">
                    <a:pos x="T8" y="T9"/>
                  </a:cxn>
                </a:cxnLst>
                <a:rect l="T15" t="T16" r="T17" b="T18"/>
                <a:pathLst>
                  <a:path w="22" h="18">
                    <a:moveTo>
                      <a:pt x="0" y="2"/>
                    </a:moveTo>
                    <a:lnTo>
                      <a:pt x="16" y="17"/>
                    </a:lnTo>
                    <a:lnTo>
                      <a:pt x="21" y="16"/>
                    </a:lnTo>
                    <a:lnTo>
                      <a:pt x="3" y="0"/>
                    </a:lnTo>
                    <a:lnTo>
                      <a:pt x="0" y="2"/>
                    </a:lnTo>
                  </a:path>
                </a:pathLst>
              </a:custGeom>
              <a:solidFill>
                <a:srgbClr val="823838"/>
              </a:solidFill>
              <a:ln w="9525">
                <a:noFill/>
                <a:round/>
                <a:headEnd/>
                <a:tailEnd/>
              </a:ln>
            </p:spPr>
            <p:txBody>
              <a:bodyPr wrap="none" anchor="ctr"/>
              <a:lstStyle/>
              <a:p>
                <a:endParaRPr lang="en-US"/>
              </a:p>
            </p:txBody>
          </p:sp>
          <p:sp>
            <p:nvSpPr>
              <p:cNvPr id="15371" name="Freeform 270"/>
              <p:cNvSpPr>
                <a:spLocks noChangeArrowheads="1"/>
              </p:cNvSpPr>
              <p:nvPr/>
            </p:nvSpPr>
            <p:spPr bwMode="auto">
              <a:xfrm>
                <a:off x="13170" y="1508"/>
                <a:ext cx="54" cy="9"/>
              </a:xfrm>
              <a:custGeom>
                <a:avLst/>
                <a:gdLst>
                  <a:gd name="T0" fmla="*/ 49 w 55"/>
                  <a:gd name="T1" fmla="*/ 0 h 10"/>
                  <a:gd name="T2" fmla="*/ 51 w 55"/>
                  <a:gd name="T3" fmla="*/ 3 h 10"/>
                  <a:gd name="T4" fmla="*/ 51 w 55"/>
                  <a:gd name="T5" fmla="*/ 3 h 10"/>
                  <a:gd name="T6" fmla="*/ 49 w 55"/>
                  <a:gd name="T7" fmla="*/ 4 h 10"/>
                  <a:gd name="T8" fmla="*/ 46 w 55"/>
                  <a:gd name="T9" fmla="*/ 4 h 10"/>
                  <a:gd name="T10" fmla="*/ 44 w 55"/>
                  <a:gd name="T11" fmla="*/ 5 h 10"/>
                  <a:gd name="T12" fmla="*/ 42 w 55"/>
                  <a:gd name="T13" fmla="*/ 5 h 10"/>
                  <a:gd name="T14" fmla="*/ 36 w 55"/>
                  <a:gd name="T15" fmla="*/ 5 h 10"/>
                  <a:gd name="T16" fmla="*/ 32 w 55"/>
                  <a:gd name="T17" fmla="*/ 6 h 10"/>
                  <a:gd name="T18" fmla="*/ 28 w 55"/>
                  <a:gd name="T19" fmla="*/ 6 h 10"/>
                  <a:gd name="T20" fmla="*/ 23 w 55"/>
                  <a:gd name="T21" fmla="*/ 6 h 10"/>
                  <a:gd name="T22" fmla="*/ 19 w 55"/>
                  <a:gd name="T23" fmla="*/ 5 h 10"/>
                  <a:gd name="T24" fmla="*/ 12 w 55"/>
                  <a:gd name="T25" fmla="*/ 5 h 10"/>
                  <a:gd name="T26" fmla="*/ 10 w 55"/>
                  <a:gd name="T27" fmla="*/ 5 h 10"/>
                  <a:gd name="T28" fmla="*/ 5 w 55"/>
                  <a:gd name="T29" fmla="*/ 4 h 10"/>
                  <a:gd name="T30" fmla="*/ 2 w 55"/>
                  <a:gd name="T31" fmla="*/ 4 h 10"/>
                  <a:gd name="T32" fmla="*/ 0 w 55"/>
                  <a:gd name="T33" fmla="*/ 4 h 10"/>
                  <a:gd name="T34" fmla="*/ 0 w 55"/>
                  <a:gd name="T35" fmla="*/ 4 h 10"/>
                  <a:gd name="T36" fmla="*/ 0 w 55"/>
                  <a:gd name="T37" fmla="*/ 0 h 10"/>
                  <a:gd name="T38" fmla="*/ 0 w 55"/>
                  <a:gd name="T39" fmla="*/ 0 h 10"/>
                  <a:gd name="T40" fmla="*/ 2 w 55"/>
                  <a:gd name="T41" fmla="*/ 0 h 10"/>
                  <a:gd name="T42" fmla="*/ 5 w 55"/>
                  <a:gd name="T43" fmla="*/ 1 h 10"/>
                  <a:gd name="T44" fmla="*/ 10 w 55"/>
                  <a:gd name="T45" fmla="*/ 1 h 10"/>
                  <a:gd name="T46" fmla="*/ 14 w 55"/>
                  <a:gd name="T47" fmla="*/ 3 h 10"/>
                  <a:gd name="T48" fmla="*/ 19 w 55"/>
                  <a:gd name="T49" fmla="*/ 4 h 10"/>
                  <a:gd name="T50" fmla="*/ 23 w 55"/>
                  <a:gd name="T51" fmla="*/ 4 h 10"/>
                  <a:gd name="T52" fmla="*/ 27 w 55"/>
                  <a:gd name="T53" fmla="*/ 4 h 10"/>
                  <a:gd name="T54" fmla="*/ 30 w 55"/>
                  <a:gd name="T55" fmla="*/ 3 h 10"/>
                  <a:gd name="T56" fmla="*/ 35 w 55"/>
                  <a:gd name="T57" fmla="*/ 3 h 10"/>
                  <a:gd name="T58" fmla="*/ 36 w 55"/>
                  <a:gd name="T59" fmla="*/ 1 h 10"/>
                  <a:gd name="T60" fmla="*/ 42 w 55"/>
                  <a:gd name="T61" fmla="*/ 1 h 10"/>
                  <a:gd name="T62" fmla="*/ 44 w 55"/>
                  <a:gd name="T63" fmla="*/ 0 h 10"/>
                  <a:gd name="T64" fmla="*/ 46 w 55"/>
                  <a:gd name="T65" fmla="*/ 0 h 10"/>
                  <a:gd name="T66" fmla="*/ 49 w 55"/>
                  <a:gd name="T67" fmla="*/ 0 h 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5"/>
                  <a:gd name="T103" fmla="*/ 0 h 10"/>
                  <a:gd name="T104" fmla="*/ 55 w 55"/>
                  <a:gd name="T105" fmla="*/ 10 h 1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5" h="10">
                    <a:moveTo>
                      <a:pt x="52" y="0"/>
                    </a:moveTo>
                    <a:lnTo>
                      <a:pt x="54" y="3"/>
                    </a:lnTo>
                    <a:lnTo>
                      <a:pt x="52" y="4"/>
                    </a:lnTo>
                    <a:lnTo>
                      <a:pt x="49" y="4"/>
                    </a:lnTo>
                    <a:lnTo>
                      <a:pt x="47" y="5"/>
                    </a:lnTo>
                    <a:lnTo>
                      <a:pt x="45" y="5"/>
                    </a:lnTo>
                    <a:lnTo>
                      <a:pt x="39" y="8"/>
                    </a:lnTo>
                    <a:lnTo>
                      <a:pt x="35" y="9"/>
                    </a:lnTo>
                    <a:lnTo>
                      <a:pt x="31" y="9"/>
                    </a:lnTo>
                    <a:lnTo>
                      <a:pt x="23" y="9"/>
                    </a:lnTo>
                    <a:lnTo>
                      <a:pt x="19" y="8"/>
                    </a:lnTo>
                    <a:lnTo>
                      <a:pt x="12" y="8"/>
                    </a:lnTo>
                    <a:lnTo>
                      <a:pt x="10" y="5"/>
                    </a:lnTo>
                    <a:lnTo>
                      <a:pt x="5" y="4"/>
                    </a:lnTo>
                    <a:lnTo>
                      <a:pt x="2" y="4"/>
                    </a:lnTo>
                    <a:lnTo>
                      <a:pt x="0" y="4"/>
                    </a:lnTo>
                    <a:lnTo>
                      <a:pt x="0" y="0"/>
                    </a:lnTo>
                    <a:lnTo>
                      <a:pt x="2" y="0"/>
                    </a:lnTo>
                    <a:lnTo>
                      <a:pt x="5" y="1"/>
                    </a:lnTo>
                    <a:lnTo>
                      <a:pt x="10" y="1"/>
                    </a:lnTo>
                    <a:lnTo>
                      <a:pt x="14" y="3"/>
                    </a:lnTo>
                    <a:lnTo>
                      <a:pt x="19" y="4"/>
                    </a:lnTo>
                    <a:lnTo>
                      <a:pt x="23" y="4"/>
                    </a:lnTo>
                    <a:lnTo>
                      <a:pt x="28" y="4"/>
                    </a:lnTo>
                    <a:lnTo>
                      <a:pt x="33" y="3"/>
                    </a:lnTo>
                    <a:lnTo>
                      <a:pt x="38" y="3"/>
                    </a:lnTo>
                    <a:lnTo>
                      <a:pt x="39" y="1"/>
                    </a:lnTo>
                    <a:lnTo>
                      <a:pt x="45" y="1"/>
                    </a:lnTo>
                    <a:lnTo>
                      <a:pt x="47" y="0"/>
                    </a:lnTo>
                    <a:lnTo>
                      <a:pt x="49" y="0"/>
                    </a:lnTo>
                    <a:lnTo>
                      <a:pt x="52" y="0"/>
                    </a:lnTo>
                  </a:path>
                </a:pathLst>
              </a:custGeom>
              <a:solidFill>
                <a:srgbClr val="823838"/>
              </a:solidFill>
              <a:ln w="9525">
                <a:noFill/>
                <a:round/>
                <a:headEnd/>
                <a:tailEnd/>
              </a:ln>
            </p:spPr>
            <p:txBody>
              <a:bodyPr wrap="none" anchor="ctr"/>
              <a:lstStyle/>
              <a:p>
                <a:endParaRPr lang="en-US"/>
              </a:p>
            </p:txBody>
          </p:sp>
          <p:sp>
            <p:nvSpPr>
              <p:cNvPr id="15372" name="Freeform 271"/>
              <p:cNvSpPr>
                <a:spLocks noChangeArrowheads="1"/>
              </p:cNvSpPr>
              <p:nvPr/>
            </p:nvSpPr>
            <p:spPr bwMode="auto">
              <a:xfrm>
                <a:off x="13170" y="1502"/>
                <a:ext cx="54" cy="7"/>
              </a:xfrm>
              <a:custGeom>
                <a:avLst/>
                <a:gdLst>
                  <a:gd name="T0" fmla="*/ 49 w 55"/>
                  <a:gd name="T1" fmla="*/ 0 h 8"/>
                  <a:gd name="T2" fmla="*/ 51 w 55"/>
                  <a:gd name="T3" fmla="*/ 2 h 8"/>
                  <a:gd name="T4" fmla="*/ 51 w 55"/>
                  <a:gd name="T5" fmla="*/ 2 h 8"/>
                  <a:gd name="T6" fmla="*/ 49 w 55"/>
                  <a:gd name="T7" fmla="*/ 2 h 8"/>
                  <a:gd name="T8" fmla="*/ 46 w 55"/>
                  <a:gd name="T9" fmla="*/ 4 h 8"/>
                  <a:gd name="T10" fmla="*/ 44 w 55"/>
                  <a:gd name="T11" fmla="*/ 4 h 8"/>
                  <a:gd name="T12" fmla="*/ 42 w 55"/>
                  <a:gd name="T13" fmla="*/ 4 h 8"/>
                  <a:gd name="T14" fmla="*/ 36 w 55"/>
                  <a:gd name="T15" fmla="*/ 4 h 8"/>
                  <a:gd name="T16" fmla="*/ 32 w 55"/>
                  <a:gd name="T17" fmla="*/ 4 h 8"/>
                  <a:gd name="T18" fmla="*/ 28 w 55"/>
                  <a:gd name="T19" fmla="*/ 4 h 8"/>
                  <a:gd name="T20" fmla="*/ 23 w 55"/>
                  <a:gd name="T21" fmla="*/ 4 h 8"/>
                  <a:gd name="T22" fmla="*/ 19 w 55"/>
                  <a:gd name="T23" fmla="*/ 4 h 8"/>
                  <a:gd name="T24" fmla="*/ 12 w 55"/>
                  <a:gd name="T25" fmla="*/ 4 h 8"/>
                  <a:gd name="T26" fmla="*/ 7 w 55"/>
                  <a:gd name="T27" fmla="*/ 4 h 8"/>
                  <a:gd name="T28" fmla="*/ 5 w 55"/>
                  <a:gd name="T29" fmla="*/ 4 h 8"/>
                  <a:gd name="T30" fmla="*/ 2 w 55"/>
                  <a:gd name="T31" fmla="*/ 4 h 8"/>
                  <a:gd name="T32" fmla="*/ 0 w 55"/>
                  <a:gd name="T33" fmla="*/ 2 h 8"/>
                  <a:gd name="T34" fmla="*/ 0 w 55"/>
                  <a:gd name="T35" fmla="*/ 2 h 8"/>
                  <a:gd name="T36" fmla="*/ 0 w 55"/>
                  <a:gd name="T37" fmla="*/ 0 h 8"/>
                  <a:gd name="T38" fmla="*/ 0 w 55"/>
                  <a:gd name="T39" fmla="*/ 0 h 8"/>
                  <a:gd name="T40" fmla="*/ 2 w 55"/>
                  <a:gd name="T41" fmla="*/ 0 h 8"/>
                  <a:gd name="T42" fmla="*/ 5 w 55"/>
                  <a:gd name="T43" fmla="*/ 1 h 8"/>
                  <a:gd name="T44" fmla="*/ 10 w 55"/>
                  <a:gd name="T45" fmla="*/ 1 h 8"/>
                  <a:gd name="T46" fmla="*/ 14 w 55"/>
                  <a:gd name="T47" fmla="*/ 2 h 8"/>
                  <a:gd name="T48" fmla="*/ 19 w 55"/>
                  <a:gd name="T49" fmla="*/ 2 h 8"/>
                  <a:gd name="T50" fmla="*/ 23 w 55"/>
                  <a:gd name="T51" fmla="*/ 2 h 8"/>
                  <a:gd name="T52" fmla="*/ 27 w 55"/>
                  <a:gd name="T53" fmla="*/ 2 h 8"/>
                  <a:gd name="T54" fmla="*/ 30 w 55"/>
                  <a:gd name="T55" fmla="*/ 2 h 8"/>
                  <a:gd name="T56" fmla="*/ 35 w 55"/>
                  <a:gd name="T57" fmla="*/ 1 h 8"/>
                  <a:gd name="T58" fmla="*/ 36 w 55"/>
                  <a:gd name="T59" fmla="*/ 1 h 8"/>
                  <a:gd name="T60" fmla="*/ 42 w 55"/>
                  <a:gd name="T61" fmla="*/ 1 h 8"/>
                  <a:gd name="T62" fmla="*/ 44 w 55"/>
                  <a:gd name="T63" fmla="*/ 0 h 8"/>
                  <a:gd name="T64" fmla="*/ 46 w 55"/>
                  <a:gd name="T65" fmla="*/ 0 h 8"/>
                  <a:gd name="T66" fmla="*/ 49 w 55"/>
                  <a:gd name="T67" fmla="*/ 0 h 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5"/>
                  <a:gd name="T103" fmla="*/ 0 h 8"/>
                  <a:gd name="T104" fmla="*/ 55 w 55"/>
                  <a:gd name="T105" fmla="*/ 8 h 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5" h="8">
                    <a:moveTo>
                      <a:pt x="52" y="0"/>
                    </a:moveTo>
                    <a:lnTo>
                      <a:pt x="54" y="2"/>
                    </a:lnTo>
                    <a:lnTo>
                      <a:pt x="52" y="2"/>
                    </a:lnTo>
                    <a:lnTo>
                      <a:pt x="49" y="5"/>
                    </a:lnTo>
                    <a:lnTo>
                      <a:pt x="47" y="5"/>
                    </a:lnTo>
                    <a:lnTo>
                      <a:pt x="45" y="5"/>
                    </a:lnTo>
                    <a:lnTo>
                      <a:pt x="39" y="6"/>
                    </a:lnTo>
                    <a:lnTo>
                      <a:pt x="35" y="7"/>
                    </a:lnTo>
                    <a:lnTo>
                      <a:pt x="31" y="7"/>
                    </a:lnTo>
                    <a:lnTo>
                      <a:pt x="23" y="7"/>
                    </a:lnTo>
                    <a:lnTo>
                      <a:pt x="19" y="6"/>
                    </a:lnTo>
                    <a:lnTo>
                      <a:pt x="12" y="6"/>
                    </a:lnTo>
                    <a:lnTo>
                      <a:pt x="7" y="5"/>
                    </a:lnTo>
                    <a:lnTo>
                      <a:pt x="5" y="5"/>
                    </a:lnTo>
                    <a:lnTo>
                      <a:pt x="2" y="5"/>
                    </a:lnTo>
                    <a:lnTo>
                      <a:pt x="0" y="2"/>
                    </a:lnTo>
                    <a:lnTo>
                      <a:pt x="0" y="0"/>
                    </a:lnTo>
                    <a:lnTo>
                      <a:pt x="2" y="0"/>
                    </a:lnTo>
                    <a:lnTo>
                      <a:pt x="5" y="1"/>
                    </a:lnTo>
                    <a:lnTo>
                      <a:pt x="10" y="1"/>
                    </a:lnTo>
                    <a:lnTo>
                      <a:pt x="14" y="2"/>
                    </a:lnTo>
                    <a:lnTo>
                      <a:pt x="19" y="2"/>
                    </a:lnTo>
                    <a:lnTo>
                      <a:pt x="23" y="2"/>
                    </a:lnTo>
                    <a:lnTo>
                      <a:pt x="28" y="2"/>
                    </a:lnTo>
                    <a:lnTo>
                      <a:pt x="33" y="2"/>
                    </a:lnTo>
                    <a:lnTo>
                      <a:pt x="38" y="1"/>
                    </a:lnTo>
                    <a:lnTo>
                      <a:pt x="39" y="1"/>
                    </a:lnTo>
                    <a:lnTo>
                      <a:pt x="45" y="1"/>
                    </a:lnTo>
                    <a:lnTo>
                      <a:pt x="47" y="0"/>
                    </a:lnTo>
                    <a:lnTo>
                      <a:pt x="49" y="0"/>
                    </a:lnTo>
                    <a:lnTo>
                      <a:pt x="52" y="0"/>
                    </a:lnTo>
                  </a:path>
                </a:pathLst>
              </a:custGeom>
              <a:solidFill>
                <a:srgbClr val="823838"/>
              </a:solidFill>
              <a:ln w="9525">
                <a:noFill/>
                <a:round/>
                <a:headEnd/>
                <a:tailEnd/>
              </a:ln>
            </p:spPr>
            <p:txBody>
              <a:bodyPr wrap="none" anchor="ctr"/>
              <a:lstStyle/>
              <a:p>
                <a:endParaRPr lang="en-US"/>
              </a:p>
            </p:txBody>
          </p:sp>
          <p:sp>
            <p:nvSpPr>
              <p:cNvPr id="15373" name="Freeform 272"/>
              <p:cNvSpPr>
                <a:spLocks noChangeArrowheads="1"/>
              </p:cNvSpPr>
              <p:nvPr/>
            </p:nvSpPr>
            <p:spPr bwMode="auto">
              <a:xfrm>
                <a:off x="13170" y="1494"/>
                <a:ext cx="52" cy="8"/>
              </a:xfrm>
              <a:custGeom>
                <a:avLst/>
                <a:gdLst>
                  <a:gd name="T0" fmla="*/ 49 w 53"/>
                  <a:gd name="T1" fmla="*/ 0 h 9"/>
                  <a:gd name="T2" fmla="*/ 49 w 53"/>
                  <a:gd name="T3" fmla="*/ 2 h 9"/>
                  <a:gd name="T4" fmla="*/ 49 w 53"/>
                  <a:gd name="T5" fmla="*/ 2 h 9"/>
                  <a:gd name="T6" fmla="*/ 49 w 53"/>
                  <a:gd name="T7" fmla="*/ 2 h 9"/>
                  <a:gd name="T8" fmla="*/ 46 w 53"/>
                  <a:gd name="T9" fmla="*/ 4 h 9"/>
                  <a:gd name="T10" fmla="*/ 46 w 53"/>
                  <a:gd name="T11" fmla="*/ 4 h 9"/>
                  <a:gd name="T12" fmla="*/ 42 w 53"/>
                  <a:gd name="T13" fmla="*/ 4 h 9"/>
                  <a:gd name="T14" fmla="*/ 36 w 53"/>
                  <a:gd name="T15" fmla="*/ 4 h 9"/>
                  <a:gd name="T16" fmla="*/ 32 w 53"/>
                  <a:gd name="T17" fmla="*/ 5 h 9"/>
                  <a:gd name="T18" fmla="*/ 28 w 53"/>
                  <a:gd name="T19" fmla="*/ 5 h 9"/>
                  <a:gd name="T20" fmla="*/ 23 w 53"/>
                  <a:gd name="T21" fmla="*/ 5 h 9"/>
                  <a:gd name="T22" fmla="*/ 19 w 53"/>
                  <a:gd name="T23" fmla="*/ 4 h 9"/>
                  <a:gd name="T24" fmla="*/ 12 w 53"/>
                  <a:gd name="T25" fmla="*/ 4 h 9"/>
                  <a:gd name="T26" fmla="*/ 7 w 53"/>
                  <a:gd name="T27" fmla="*/ 4 h 9"/>
                  <a:gd name="T28" fmla="*/ 5 w 53"/>
                  <a:gd name="T29" fmla="*/ 4 h 9"/>
                  <a:gd name="T30" fmla="*/ 0 w 53"/>
                  <a:gd name="T31" fmla="*/ 4 h 9"/>
                  <a:gd name="T32" fmla="*/ 0 w 53"/>
                  <a:gd name="T33" fmla="*/ 2 h 9"/>
                  <a:gd name="T34" fmla="*/ 0 w 53"/>
                  <a:gd name="T35" fmla="*/ 2 h 9"/>
                  <a:gd name="T36" fmla="*/ 0 w 53"/>
                  <a:gd name="T37" fmla="*/ 0 h 9"/>
                  <a:gd name="T38" fmla="*/ 0 w 53"/>
                  <a:gd name="T39" fmla="*/ 0 h 9"/>
                  <a:gd name="T40" fmla="*/ 2 w 53"/>
                  <a:gd name="T41" fmla="*/ 0 h 9"/>
                  <a:gd name="T42" fmla="*/ 5 w 53"/>
                  <a:gd name="T43" fmla="*/ 1 h 9"/>
                  <a:gd name="T44" fmla="*/ 10 w 53"/>
                  <a:gd name="T45" fmla="*/ 1 h 9"/>
                  <a:gd name="T46" fmla="*/ 14 w 53"/>
                  <a:gd name="T47" fmla="*/ 2 h 9"/>
                  <a:gd name="T48" fmla="*/ 19 w 53"/>
                  <a:gd name="T49" fmla="*/ 2 h 9"/>
                  <a:gd name="T50" fmla="*/ 23 w 53"/>
                  <a:gd name="T51" fmla="*/ 2 h 9"/>
                  <a:gd name="T52" fmla="*/ 26 w 53"/>
                  <a:gd name="T53" fmla="*/ 2 h 9"/>
                  <a:gd name="T54" fmla="*/ 30 w 53"/>
                  <a:gd name="T55" fmla="*/ 2 h 9"/>
                  <a:gd name="T56" fmla="*/ 35 w 53"/>
                  <a:gd name="T57" fmla="*/ 1 h 9"/>
                  <a:gd name="T58" fmla="*/ 39 w 53"/>
                  <a:gd name="T59" fmla="*/ 1 h 9"/>
                  <a:gd name="T60" fmla="*/ 42 w 53"/>
                  <a:gd name="T61" fmla="*/ 1 h 9"/>
                  <a:gd name="T62" fmla="*/ 46 w 53"/>
                  <a:gd name="T63" fmla="*/ 0 h 9"/>
                  <a:gd name="T64" fmla="*/ 46 w 53"/>
                  <a:gd name="T65" fmla="*/ 0 h 9"/>
                  <a:gd name="T66" fmla="*/ 49 w 53"/>
                  <a:gd name="T67" fmla="*/ 0 h 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3"/>
                  <a:gd name="T103" fmla="*/ 0 h 9"/>
                  <a:gd name="T104" fmla="*/ 53 w 53"/>
                  <a:gd name="T105" fmla="*/ 9 h 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3" h="9">
                    <a:moveTo>
                      <a:pt x="52" y="0"/>
                    </a:moveTo>
                    <a:lnTo>
                      <a:pt x="52" y="2"/>
                    </a:lnTo>
                    <a:lnTo>
                      <a:pt x="49" y="5"/>
                    </a:lnTo>
                    <a:lnTo>
                      <a:pt x="45" y="5"/>
                    </a:lnTo>
                    <a:lnTo>
                      <a:pt x="39" y="6"/>
                    </a:lnTo>
                    <a:lnTo>
                      <a:pt x="35" y="8"/>
                    </a:lnTo>
                    <a:lnTo>
                      <a:pt x="31" y="8"/>
                    </a:lnTo>
                    <a:lnTo>
                      <a:pt x="23" y="8"/>
                    </a:lnTo>
                    <a:lnTo>
                      <a:pt x="19" y="6"/>
                    </a:lnTo>
                    <a:lnTo>
                      <a:pt x="12" y="6"/>
                    </a:lnTo>
                    <a:lnTo>
                      <a:pt x="7" y="5"/>
                    </a:lnTo>
                    <a:lnTo>
                      <a:pt x="5" y="5"/>
                    </a:lnTo>
                    <a:lnTo>
                      <a:pt x="0" y="5"/>
                    </a:lnTo>
                    <a:lnTo>
                      <a:pt x="0" y="2"/>
                    </a:lnTo>
                    <a:lnTo>
                      <a:pt x="0" y="0"/>
                    </a:lnTo>
                    <a:lnTo>
                      <a:pt x="2" y="0"/>
                    </a:lnTo>
                    <a:lnTo>
                      <a:pt x="5" y="1"/>
                    </a:lnTo>
                    <a:lnTo>
                      <a:pt x="10" y="1"/>
                    </a:lnTo>
                    <a:lnTo>
                      <a:pt x="14" y="2"/>
                    </a:lnTo>
                    <a:lnTo>
                      <a:pt x="19" y="2"/>
                    </a:lnTo>
                    <a:lnTo>
                      <a:pt x="23" y="2"/>
                    </a:lnTo>
                    <a:lnTo>
                      <a:pt x="28" y="2"/>
                    </a:lnTo>
                    <a:lnTo>
                      <a:pt x="33" y="2"/>
                    </a:lnTo>
                    <a:lnTo>
                      <a:pt x="38" y="1"/>
                    </a:lnTo>
                    <a:lnTo>
                      <a:pt x="42" y="1"/>
                    </a:lnTo>
                    <a:lnTo>
                      <a:pt x="45" y="1"/>
                    </a:lnTo>
                    <a:lnTo>
                      <a:pt x="49" y="0"/>
                    </a:lnTo>
                    <a:lnTo>
                      <a:pt x="52" y="0"/>
                    </a:lnTo>
                  </a:path>
                </a:pathLst>
              </a:custGeom>
              <a:solidFill>
                <a:srgbClr val="823838"/>
              </a:solidFill>
              <a:ln w="9525">
                <a:noFill/>
                <a:round/>
                <a:headEnd/>
                <a:tailEnd/>
              </a:ln>
            </p:spPr>
            <p:txBody>
              <a:bodyPr wrap="none" anchor="ctr"/>
              <a:lstStyle/>
              <a:p>
                <a:endParaRPr lang="en-US"/>
              </a:p>
            </p:txBody>
          </p:sp>
          <p:sp>
            <p:nvSpPr>
              <p:cNvPr id="15374" name="Freeform 273"/>
              <p:cNvSpPr>
                <a:spLocks noChangeArrowheads="1"/>
              </p:cNvSpPr>
              <p:nvPr/>
            </p:nvSpPr>
            <p:spPr bwMode="auto">
              <a:xfrm>
                <a:off x="13170" y="1453"/>
                <a:ext cx="52" cy="7"/>
              </a:xfrm>
              <a:custGeom>
                <a:avLst/>
                <a:gdLst>
                  <a:gd name="T0" fmla="*/ 49 w 53"/>
                  <a:gd name="T1" fmla="*/ 0 h 8"/>
                  <a:gd name="T2" fmla="*/ 49 w 53"/>
                  <a:gd name="T3" fmla="*/ 3 h 8"/>
                  <a:gd name="T4" fmla="*/ 49 w 53"/>
                  <a:gd name="T5" fmla="*/ 3 h 8"/>
                  <a:gd name="T6" fmla="*/ 49 w 53"/>
                  <a:gd name="T7" fmla="*/ 3 h 8"/>
                  <a:gd name="T8" fmla="*/ 46 w 53"/>
                  <a:gd name="T9" fmla="*/ 3 h 8"/>
                  <a:gd name="T10" fmla="*/ 44 w 53"/>
                  <a:gd name="T11" fmla="*/ 4 h 8"/>
                  <a:gd name="T12" fmla="*/ 42 w 53"/>
                  <a:gd name="T13" fmla="*/ 4 h 8"/>
                  <a:gd name="T14" fmla="*/ 36 w 53"/>
                  <a:gd name="T15" fmla="*/ 4 h 8"/>
                  <a:gd name="T16" fmla="*/ 32 w 53"/>
                  <a:gd name="T17" fmla="*/ 4 h 8"/>
                  <a:gd name="T18" fmla="*/ 26 w 53"/>
                  <a:gd name="T19" fmla="*/ 4 h 8"/>
                  <a:gd name="T20" fmla="*/ 23 w 53"/>
                  <a:gd name="T21" fmla="*/ 4 h 8"/>
                  <a:gd name="T22" fmla="*/ 16 w 53"/>
                  <a:gd name="T23" fmla="*/ 4 h 8"/>
                  <a:gd name="T24" fmla="*/ 12 w 53"/>
                  <a:gd name="T25" fmla="*/ 4 h 8"/>
                  <a:gd name="T26" fmla="*/ 7 w 53"/>
                  <a:gd name="T27" fmla="*/ 4 h 8"/>
                  <a:gd name="T28" fmla="*/ 2 w 53"/>
                  <a:gd name="T29" fmla="*/ 4 h 8"/>
                  <a:gd name="T30" fmla="*/ 0 w 53"/>
                  <a:gd name="T31" fmla="*/ 3 h 8"/>
                  <a:gd name="T32" fmla="*/ 0 w 53"/>
                  <a:gd name="T33" fmla="*/ 3 h 8"/>
                  <a:gd name="T34" fmla="*/ 0 w 53"/>
                  <a:gd name="T35" fmla="*/ 3 h 8"/>
                  <a:gd name="T36" fmla="*/ 0 w 53"/>
                  <a:gd name="T37" fmla="*/ 0 h 8"/>
                  <a:gd name="T38" fmla="*/ 0 w 53"/>
                  <a:gd name="T39" fmla="*/ 0 h 8"/>
                  <a:gd name="T40" fmla="*/ 2 w 53"/>
                  <a:gd name="T41" fmla="*/ 0 h 8"/>
                  <a:gd name="T42" fmla="*/ 5 w 53"/>
                  <a:gd name="T43" fmla="*/ 0 h 8"/>
                  <a:gd name="T44" fmla="*/ 10 w 53"/>
                  <a:gd name="T45" fmla="*/ 1 h 8"/>
                  <a:gd name="T46" fmla="*/ 14 w 53"/>
                  <a:gd name="T47" fmla="*/ 3 h 8"/>
                  <a:gd name="T48" fmla="*/ 19 w 53"/>
                  <a:gd name="T49" fmla="*/ 3 h 8"/>
                  <a:gd name="T50" fmla="*/ 23 w 53"/>
                  <a:gd name="T51" fmla="*/ 3 h 8"/>
                  <a:gd name="T52" fmla="*/ 26 w 53"/>
                  <a:gd name="T53" fmla="*/ 3 h 8"/>
                  <a:gd name="T54" fmla="*/ 30 w 53"/>
                  <a:gd name="T55" fmla="*/ 3 h 8"/>
                  <a:gd name="T56" fmla="*/ 35 w 53"/>
                  <a:gd name="T57" fmla="*/ 1 h 8"/>
                  <a:gd name="T58" fmla="*/ 36 w 53"/>
                  <a:gd name="T59" fmla="*/ 0 h 8"/>
                  <a:gd name="T60" fmla="*/ 42 w 53"/>
                  <a:gd name="T61" fmla="*/ 0 h 8"/>
                  <a:gd name="T62" fmla="*/ 44 w 53"/>
                  <a:gd name="T63" fmla="*/ 0 h 8"/>
                  <a:gd name="T64" fmla="*/ 46 w 53"/>
                  <a:gd name="T65" fmla="*/ 0 h 8"/>
                  <a:gd name="T66" fmla="*/ 49 w 53"/>
                  <a:gd name="T67" fmla="*/ 0 h 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3"/>
                  <a:gd name="T103" fmla="*/ 0 h 8"/>
                  <a:gd name="T104" fmla="*/ 53 w 53"/>
                  <a:gd name="T105" fmla="*/ 8 h 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3" h="8">
                    <a:moveTo>
                      <a:pt x="52" y="0"/>
                    </a:moveTo>
                    <a:lnTo>
                      <a:pt x="52" y="3"/>
                    </a:lnTo>
                    <a:lnTo>
                      <a:pt x="49" y="3"/>
                    </a:lnTo>
                    <a:lnTo>
                      <a:pt x="47" y="4"/>
                    </a:lnTo>
                    <a:lnTo>
                      <a:pt x="45" y="4"/>
                    </a:lnTo>
                    <a:lnTo>
                      <a:pt x="39" y="6"/>
                    </a:lnTo>
                    <a:lnTo>
                      <a:pt x="35" y="6"/>
                    </a:lnTo>
                    <a:lnTo>
                      <a:pt x="28" y="7"/>
                    </a:lnTo>
                    <a:lnTo>
                      <a:pt x="23" y="7"/>
                    </a:lnTo>
                    <a:lnTo>
                      <a:pt x="16" y="6"/>
                    </a:lnTo>
                    <a:lnTo>
                      <a:pt x="12" y="6"/>
                    </a:lnTo>
                    <a:lnTo>
                      <a:pt x="7" y="4"/>
                    </a:lnTo>
                    <a:lnTo>
                      <a:pt x="2" y="4"/>
                    </a:lnTo>
                    <a:lnTo>
                      <a:pt x="0" y="3"/>
                    </a:lnTo>
                    <a:lnTo>
                      <a:pt x="0" y="0"/>
                    </a:lnTo>
                    <a:lnTo>
                      <a:pt x="2" y="0"/>
                    </a:lnTo>
                    <a:lnTo>
                      <a:pt x="5" y="0"/>
                    </a:lnTo>
                    <a:lnTo>
                      <a:pt x="10" y="1"/>
                    </a:lnTo>
                    <a:lnTo>
                      <a:pt x="14" y="3"/>
                    </a:lnTo>
                    <a:lnTo>
                      <a:pt x="19" y="3"/>
                    </a:lnTo>
                    <a:lnTo>
                      <a:pt x="23" y="3"/>
                    </a:lnTo>
                    <a:lnTo>
                      <a:pt x="28" y="3"/>
                    </a:lnTo>
                    <a:lnTo>
                      <a:pt x="33" y="3"/>
                    </a:lnTo>
                    <a:lnTo>
                      <a:pt x="38" y="1"/>
                    </a:lnTo>
                    <a:lnTo>
                      <a:pt x="39" y="0"/>
                    </a:lnTo>
                    <a:lnTo>
                      <a:pt x="45" y="0"/>
                    </a:lnTo>
                    <a:lnTo>
                      <a:pt x="47" y="0"/>
                    </a:lnTo>
                    <a:lnTo>
                      <a:pt x="49" y="0"/>
                    </a:lnTo>
                    <a:lnTo>
                      <a:pt x="52" y="0"/>
                    </a:lnTo>
                  </a:path>
                </a:pathLst>
              </a:custGeom>
              <a:solidFill>
                <a:srgbClr val="823838"/>
              </a:solidFill>
              <a:ln w="9525">
                <a:noFill/>
                <a:round/>
                <a:headEnd/>
                <a:tailEnd/>
              </a:ln>
            </p:spPr>
            <p:txBody>
              <a:bodyPr wrap="none" anchor="ctr"/>
              <a:lstStyle/>
              <a:p>
                <a:endParaRPr lang="en-US"/>
              </a:p>
            </p:txBody>
          </p:sp>
          <p:sp>
            <p:nvSpPr>
              <p:cNvPr id="15375" name="Freeform 274"/>
              <p:cNvSpPr>
                <a:spLocks noChangeArrowheads="1"/>
              </p:cNvSpPr>
              <p:nvPr/>
            </p:nvSpPr>
            <p:spPr bwMode="auto">
              <a:xfrm>
                <a:off x="13175" y="1445"/>
                <a:ext cx="40" cy="9"/>
              </a:xfrm>
              <a:custGeom>
                <a:avLst/>
                <a:gdLst>
                  <a:gd name="T0" fmla="*/ 37 w 41"/>
                  <a:gd name="T1" fmla="*/ 0 h 10"/>
                  <a:gd name="T2" fmla="*/ 37 w 41"/>
                  <a:gd name="T3" fmla="*/ 3 h 10"/>
                  <a:gd name="T4" fmla="*/ 37 w 41"/>
                  <a:gd name="T5" fmla="*/ 4 h 10"/>
                  <a:gd name="T6" fmla="*/ 37 w 41"/>
                  <a:gd name="T7" fmla="*/ 5 h 10"/>
                  <a:gd name="T8" fmla="*/ 31 w 41"/>
                  <a:gd name="T9" fmla="*/ 5 h 10"/>
                  <a:gd name="T10" fmla="*/ 20 w 41"/>
                  <a:gd name="T11" fmla="*/ 6 h 10"/>
                  <a:gd name="T12" fmla="*/ 16 w 41"/>
                  <a:gd name="T13" fmla="*/ 6 h 10"/>
                  <a:gd name="T14" fmla="*/ 11 w 41"/>
                  <a:gd name="T15" fmla="*/ 6 h 10"/>
                  <a:gd name="T16" fmla="*/ 7 w 41"/>
                  <a:gd name="T17" fmla="*/ 5 h 10"/>
                  <a:gd name="T18" fmla="*/ 5 w 41"/>
                  <a:gd name="T19" fmla="*/ 5 h 10"/>
                  <a:gd name="T20" fmla="*/ 2 w 41"/>
                  <a:gd name="T21" fmla="*/ 5 h 10"/>
                  <a:gd name="T22" fmla="*/ 0 w 41"/>
                  <a:gd name="T23" fmla="*/ 5 h 10"/>
                  <a:gd name="T24" fmla="*/ 0 w 41"/>
                  <a:gd name="T25" fmla="*/ 5 h 10"/>
                  <a:gd name="T26" fmla="*/ 0 w 41"/>
                  <a:gd name="T27" fmla="*/ 5 h 10"/>
                  <a:gd name="T28" fmla="*/ 0 w 41"/>
                  <a:gd name="T29" fmla="*/ 0 h 10"/>
                  <a:gd name="T30" fmla="*/ 0 w 41"/>
                  <a:gd name="T31" fmla="*/ 0 h 10"/>
                  <a:gd name="T32" fmla="*/ 0 w 41"/>
                  <a:gd name="T33" fmla="*/ 0 h 10"/>
                  <a:gd name="T34" fmla="*/ 2 w 41"/>
                  <a:gd name="T35" fmla="*/ 0 h 10"/>
                  <a:gd name="T36" fmla="*/ 7 w 41"/>
                  <a:gd name="T37" fmla="*/ 1 h 10"/>
                  <a:gd name="T38" fmla="*/ 9 w 41"/>
                  <a:gd name="T39" fmla="*/ 3 h 10"/>
                  <a:gd name="T40" fmla="*/ 14 w 41"/>
                  <a:gd name="T41" fmla="*/ 3 h 10"/>
                  <a:gd name="T42" fmla="*/ 18 w 41"/>
                  <a:gd name="T43" fmla="*/ 3 h 10"/>
                  <a:gd name="T44" fmla="*/ 20 w 41"/>
                  <a:gd name="T45" fmla="*/ 3 h 10"/>
                  <a:gd name="T46" fmla="*/ 27 w 41"/>
                  <a:gd name="T47" fmla="*/ 1 h 10"/>
                  <a:gd name="T48" fmla="*/ 31 w 41"/>
                  <a:gd name="T49" fmla="*/ 0 h 10"/>
                  <a:gd name="T50" fmla="*/ 37 w 41"/>
                  <a:gd name="T51" fmla="*/ 0 h 1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1"/>
                  <a:gd name="T79" fmla="*/ 0 h 10"/>
                  <a:gd name="T80" fmla="*/ 41 w 41"/>
                  <a:gd name="T81" fmla="*/ 10 h 1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1" h="10">
                    <a:moveTo>
                      <a:pt x="40" y="0"/>
                    </a:moveTo>
                    <a:lnTo>
                      <a:pt x="40" y="3"/>
                    </a:lnTo>
                    <a:lnTo>
                      <a:pt x="40" y="4"/>
                    </a:lnTo>
                    <a:lnTo>
                      <a:pt x="40" y="6"/>
                    </a:lnTo>
                    <a:lnTo>
                      <a:pt x="34" y="8"/>
                    </a:lnTo>
                    <a:lnTo>
                      <a:pt x="23" y="9"/>
                    </a:lnTo>
                    <a:lnTo>
                      <a:pt x="16" y="9"/>
                    </a:lnTo>
                    <a:lnTo>
                      <a:pt x="11" y="9"/>
                    </a:lnTo>
                    <a:lnTo>
                      <a:pt x="7" y="8"/>
                    </a:lnTo>
                    <a:lnTo>
                      <a:pt x="5" y="8"/>
                    </a:lnTo>
                    <a:lnTo>
                      <a:pt x="2" y="8"/>
                    </a:lnTo>
                    <a:lnTo>
                      <a:pt x="0" y="8"/>
                    </a:lnTo>
                    <a:lnTo>
                      <a:pt x="0" y="6"/>
                    </a:lnTo>
                    <a:lnTo>
                      <a:pt x="0" y="0"/>
                    </a:lnTo>
                    <a:lnTo>
                      <a:pt x="2" y="0"/>
                    </a:lnTo>
                    <a:lnTo>
                      <a:pt x="7" y="1"/>
                    </a:lnTo>
                    <a:lnTo>
                      <a:pt x="9" y="3"/>
                    </a:lnTo>
                    <a:lnTo>
                      <a:pt x="14" y="3"/>
                    </a:lnTo>
                    <a:lnTo>
                      <a:pt x="18" y="3"/>
                    </a:lnTo>
                    <a:lnTo>
                      <a:pt x="23" y="3"/>
                    </a:lnTo>
                    <a:lnTo>
                      <a:pt x="30" y="1"/>
                    </a:lnTo>
                    <a:lnTo>
                      <a:pt x="34" y="0"/>
                    </a:lnTo>
                    <a:lnTo>
                      <a:pt x="40" y="0"/>
                    </a:lnTo>
                  </a:path>
                </a:pathLst>
              </a:custGeom>
              <a:solidFill>
                <a:srgbClr val="823838"/>
              </a:solidFill>
              <a:ln w="9525">
                <a:noFill/>
                <a:round/>
                <a:headEnd/>
                <a:tailEnd/>
              </a:ln>
            </p:spPr>
            <p:txBody>
              <a:bodyPr wrap="none" anchor="ctr"/>
              <a:lstStyle/>
              <a:p>
                <a:endParaRPr lang="en-US"/>
              </a:p>
            </p:txBody>
          </p:sp>
          <p:sp>
            <p:nvSpPr>
              <p:cNvPr id="15376" name="Freeform 275"/>
              <p:cNvSpPr>
                <a:spLocks noChangeArrowheads="1"/>
              </p:cNvSpPr>
              <p:nvPr/>
            </p:nvSpPr>
            <p:spPr bwMode="auto">
              <a:xfrm>
                <a:off x="13300" y="1387"/>
                <a:ext cx="251" cy="298"/>
              </a:xfrm>
              <a:custGeom>
                <a:avLst/>
                <a:gdLst>
                  <a:gd name="T0" fmla="*/ 108 w 252"/>
                  <a:gd name="T1" fmla="*/ 0 h 299"/>
                  <a:gd name="T2" fmla="*/ 126 w 252"/>
                  <a:gd name="T3" fmla="*/ 2 h 299"/>
                  <a:gd name="T4" fmla="*/ 137 w 252"/>
                  <a:gd name="T5" fmla="*/ 18 h 299"/>
                  <a:gd name="T6" fmla="*/ 133 w 252"/>
                  <a:gd name="T7" fmla="*/ 41 h 299"/>
                  <a:gd name="T8" fmla="*/ 126 w 252"/>
                  <a:gd name="T9" fmla="*/ 54 h 299"/>
                  <a:gd name="T10" fmla="*/ 142 w 252"/>
                  <a:gd name="T11" fmla="*/ 67 h 299"/>
                  <a:gd name="T12" fmla="*/ 166 w 252"/>
                  <a:gd name="T13" fmla="*/ 75 h 299"/>
                  <a:gd name="T14" fmla="*/ 193 w 252"/>
                  <a:gd name="T15" fmla="*/ 88 h 299"/>
                  <a:gd name="T16" fmla="*/ 216 w 252"/>
                  <a:gd name="T17" fmla="*/ 98 h 299"/>
                  <a:gd name="T18" fmla="*/ 235 w 252"/>
                  <a:gd name="T19" fmla="*/ 108 h 299"/>
                  <a:gd name="T20" fmla="*/ 245 w 252"/>
                  <a:gd name="T21" fmla="*/ 117 h 299"/>
                  <a:gd name="T22" fmla="*/ 240 w 252"/>
                  <a:gd name="T23" fmla="*/ 129 h 299"/>
                  <a:gd name="T24" fmla="*/ 219 w 252"/>
                  <a:gd name="T25" fmla="*/ 125 h 299"/>
                  <a:gd name="T26" fmla="*/ 182 w 252"/>
                  <a:gd name="T27" fmla="*/ 108 h 299"/>
                  <a:gd name="T28" fmla="*/ 144 w 252"/>
                  <a:gd name="T29" fmla="*/ 91 h 299"/>
                  <a:gd name="T30" fmla="*/ 151 w 252"/>
                  <a:gd name="T31" fmla="*/ 124 h 299"/>
                  <a:gd name="T32" fmla="*/ 161 w 252"/>
                  <a:gd name="T33" fmla="*/ 160 h 299"/>
                  <a:gd name="T34" fmla="*/ 179 w 252"/>
                  <a:gd name="T35" fmla="*/ 223 h 299"/>
                  <a:gd name="T36" fmla="*/ 193 w 252"/>
                  <a:gd name="T37" fmla="*/ 264 h 299"/>
                  <a:gd name="T38" fmla="*/ 204 w 252"/>
                  <a:gd name="T39" fmla="*/ 272 h 299"/>
                  <a:gd name="T40" fmla="*/ 226 w 252"/>
                  <a:gd name="T41" fmla="*/ 282 h 299"/>
                  <a:gd name="T42" fmla="*/ 163 w 252"/>
                  <a:gd name="T43" fmla="*/ 281 h 299"/>
                  <a:gd name="T44" fmla="*/ 149 w 252"/>
                  <a:gd name="T45" fmla="*/ 244 h 299"/>
                  <a:gd name="T46" fmla="*/ 137 w 252"/>
                  <a:gd name="T47" fmla="*/ 197 h 299"/>
                  <a:gd name="T48" fmla="*/ 128 w 252"/>
                  <a:gd name="T49" fmla="*/ 200 h 299"/>
                  <a:gd name="T50" fmla="*/ 126 w 252"/>
                  <a:gd name="T51" fmla="*/ 285 h 299"/>
                  <a:gd name="T52" fmla="*/ 101 w 252"/>
                  <a:gd name="T53" fmla="*/ 289 h 299"/>
                  <a:gd name="T54" fmla="*/ 68 w 252"/>
                  <a:gd name="T55" fmla="*/ 294 h 299"/>
                  <a:gd name="T56" fmla="*/ 61 w 252"/>
                  <a:gd name="T57" fmla="*/ 290 h 299"/>
                  <a:gd name="T58" fmla="*/ 73 w 252"/>
                  <a:gd name="T59" fmla="*/ 285 h 299"/>
                  <a:gd name="T60" fmla="*/ 87 w 252"/>
                  <a:gd name="T61" fmla="*/ 272 h 299"/>
                  <a:gd name="T62" fmla="*/ 94 w 252"/>
                  <a:gd name="T63" fmla="*/ 97 h 299"/>
                  <a:gd name="T64" fmla="*/ 43 w 252"/>
                  <a:gd name="T65" fmla="*/ 134 h 299"/>
                  <a:gd name="T66" fmla="*/ 16 w 252"/>
                  <a:gd name="T67" fmla="*/ 149 h 299"/>
                  <a:gd name="T68" fmla="*/ 0 w 252"/>
                  <a:gd name="T69" fmla="*/ 149 h 299"/>
                  <a:gd name="T70" fmla="*/ 27 w 252"/>
                  <a:gd name="T71" fmla="*/ 113 h 299"/>
                  <a:gd name="T72" fmla="*/ 73 w 252"/>
                  <a:gd name="T73" fmla="*/ 76 h 299"/>
                  <a:gd name="T74" fmla="*/ 94 w 252"/>
                  <a:gd name="T75" fmla="*/ 54 h 299"/>
                  <a:gd name="T76" fmla="*/ 87 w 252"/>
                  <a:gd name="T77" fmla="*/ 49 h 299"/>
                  <a:gd name="T78" fmla="*/ 68 w 252"/>
                  <a:gd name="T79" fmla="*/ 32 h 299"/>
                  <a:gd name="T80" fmla="*/ 68 w 252"/>
                  <a:gd name="T81" fmla="*/ 14 h 299"/>
                  <a:gd name="T82" fmla="*/ 80 w 252"/>
                  <a:gd name="T83" fmla="*/ 5 h 299"/>
                  <a:gd name="T84" fmla="*/ 94 w 252"/>
                  <a:gd name="T85" fmla="*/ 2 h 29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2"/>
                  <a:gd name="T130" fmla="*/ 0 h 299"/>
                  <a:gd name="T131" fmla="*/ 252 w 252"/>
                  <a:gd name="T132" fmla="*/ 299 h 29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2" h="299">
                    <a:moveTo>
                      <a:pt x="94" y="2"/>
                    </a:moveTo>
                    <a:lnTo>
                      <a:pt x="101" y="0"/>
                    </a:lnTo>
                    <a:lnTo>
                      <a:pt x="108" y="0"/>
                    </a:lnTo>
                    <a:lnTo>
                      <a:pt x="114" y="0"/>
                    </a:lnTo>
                    <a:lnTo>
                      <a:pt x="121" y="0"/>
                    </a:lnTo>
                    <a:lnTo>
                      <a:pt x="129" y="2"/>
                    </a:lnTo>
                    <a:lnTo>
                      <a:pt x="133" y="5"/>
                    </a:lnTo>
                    <a:lnTo>
                      <a:pt x="138" y="11"/>
                    </a:lnTo>
                    <a:lnTo>
                      <a:pt x="140" y="18"/>
                    </a:lnTo>
                    <a:lnTo>
                      <a:pt x="143" y="27"/>
                    </a:lnTo>
                    <a:lnTo>
                      <a:pt x="140" y="35"/>
                    </a:lnTo>
                    <a:lnTo>
                      <a:pt x="136" y="41"/>
                    </a:lnTo>
                    <a:lnTo>
                      <a:pt x="131" y="45"/>
                    </a:lnTo>
                    <a:lnTo>
                      <a:pt x="129" y="50"/>
                    </a:lnTo>
                    <a:lnTo>
                      <a:pt x="129" y="54"/>
                    </a:lnTo>
                    <a:lnTo>
                      <a:pt x="131" y="59"/>
                    </a:lnTo>
                    <a:lnTo>
                      <a:pt x="140" y="64"/>
                    </a:lnTo>
                    <a:lnTo>
                      <a:pt x="145" y="67"/>
                    </a:lnTo>
                    <a:lnTo>
                      <a:pt x="152" y="70"/>
                    </a:lnTo>
                    <a:lnTo>
                      <a:pt x="159" y="73"/>
                    </a:lnTo>
                    <a:lnTo>
                      <a:pt x="169" y="75"/>
                    </a:lnTo>
                    <a:lnTo>
                      <a:pt x="178" y="80"/>
                    </a:lnTo>
                    <a:lnTo>
                      <a:pt x="187" y="82"/>
                    </a:lnTo>
                    <a:lnTo>
                      <a:pt x="196" y="88"/>
                    </a:lnTo>
                    <a:lnTo>
                      <a:pt x="203" y="90"/>
                    </a:lnTo>
                    <a:lnTo>
                      <a:pt x="213" y="93"/>
                    </a:lnTo>
                    <a:lnTo>
                      <a:pt x="219" y="98"/>
                    </a:lnTo>
                    <a:lnTo>
                      <a:pt x="226" y="100"/>
                    </a:lnTo>
                    <a:lnTo>
                      <a:pt x="234" y="104"/>
                    </a:lnTo>
                    <a:lnTo>
                      <a:pt x="238" y="108"/>
                    </a:lnTo>
                    <a:lnTo>
                      <a:pt x="243" y="112"/>
                    </a:lnTo>
                    <a:lnTo>
                      <a:pt x="248" y="115"/>
                    </a:lnTo>
                    <a:lnTo>
                      <a:pt x="248" y="117"/>
                    </a:lnTo>
                    <a:lnTo>
                      <a:pt x="251" y="124"/>
                    </a:lnTo>
                    <a:lnTo>
                      <a:pt x="248" y="126"/>
                    </a:lnTo>
                    <a:lnTo>
                      <a:pt x="243" y="129"/>
                    </a:lnTo>
                    <a:lnTo>
                      <a:pt x="238" y="129"/>
                    </a:lnTo>
                    <a:lnTo>
                      <a:pt x="232" y="129"/>
                    </a:lnTo>
                    <a:lnTo>
                      <a:pt x="222" y="125"/>
                    </a:lnTo>
                    <a:lnTo>
                      <a:pt x="211" y="121"/>
                    </a:lnTo>
                    <a:lnTo>
                      <a:pt x="199" y="115"/>
                    </a:lnTo>
                    <a:lnTo>
                      <a:pt x="185" y="108"/>
                    </a:lnTo>
                    <a:lnTo>
                      <a:pt x="173" y="102"/>
                    </a:lnTo>
                    <a:lnTo>
                      <a:pt x="159" y="97"/>
                    </a:lnTo>
                    <a:lnTo>
                      <a:pt x="147" y="91"/>
                    </a:lnTo>
                    <a:lnTo>
                      <a:pt x="150" y="108"/>
                    </a:lnTo>
                    <a:lnTo>
                      <a:pt x="152" y="116"/>
                    </a:lnTo>
                    <a:lnTo>
                      <a:pt x="154" y="124"/>
                    </a:lnTo>
                    <a:lnTo>
                      <a:pt x="157" y="139"/>
                    </a:lnTo>
                    <a:lnTo>
                      <a:pt x="159" y="148"/>
                    </a:lnTo>
                    <a:lnTo>
                      <a:pt x="164" y="163"/>
                    </a:lnTo>
                    <a:lnTo>
                      <a:pt x="169" y="184"/>
                    </a:lnTo>
                    <a:lnTo>
                      <a:pt x="175" y="205"/>
                    </a:lnTo>
                    <a:lnTo>
                      <a:pt x="182" y="226"/>
                    </a:lnTo>
                    <a:lnTo>
                      <a:pt x="187" y="247"/>
                    </a:lnTo>
                    <a:lnTo>
                      <a:pt x="195" y="260"/>
                    </a:lnTo>
                    <a:lnTo>
                      <a:pt x="196" y="267"/>
                    </a:lnTo>
                    <a:lnTo>
                      <a:pt x="199" y="271"/>
                    </a:lnTo>
                    <a:lnTo>
                      <a:pt x="203" y="274"/>
                    </a:lnTo>
                    <a:lnTo>
                      <a:pt x="207" y="275"/>
                    </a:lnTo>
                    <a:lnTo>
                      <a:pt x="215" y="280"/>
                    </a:lnTo>
                    <a:lnTo>
                      <a:pt x="222" y="283"/>
                    </a:lnTo>
                    <a:lnTo>
                      <a:pt x="229" y="285"/>
                    </a:lnTo>
                    <a:lnTo>
                      <a:pt x="234" y="288"/>
                    </a:lnTo>
                    <a:lnTo>
                      <a:pt x="238" y="291"/>
                    </a:lnTo>
                    <a:lnTo>
                      <a:pt x="166" y="284"/>
                    </a:lnTo>
                    <a:lnTo>
                      <a:pt x="159" y="274"/>
                    </a:lnTo>
                    <a:lnTo>
                      <a:pt x="157" y="260"/>
                    </a:lnTo>
                    <a:lnTo>
                      <a:pt x="152" y="247"/>
                    </a:lnTo>
                    <a:lnTo>
                      <a:pt x="147" y="231"/>
                    </a:lnTo>
                    <a:lnTo>
                      <a:pt x="145" y="216"/>
                    </a:lnTo>
                    <a:lnTo>
                      <a:pt x="140" y="200"/>
                    </a:lnTo>
                    <a:lnTo>
                      <a:pt x="138" y="187"/>
                    </a:lnTo>
                    <a:lnTo>
                      <a:pt x="133" y="174"/>
                    </a:lnTo>
                    <a:lnTo>
                      <a:pt x="131" y="203"/>
                    </a:lnTo>
                    <a:lnTo>
                      <a:pt x="131" y="239"/>
                    </a:lnTo>
                    <a:lnTo>
                      <a:pt x="131" y="269"/>
                    </a:lnTo>
                    <a:lnTo>
                      <a:pt x="129" y="288"/>
                    </a:lnTo>
                    <a:lnTo>
                      <a:pt x="121" y="289"/>
                    </a:lnTo>
                    <a:lnTo>
                      <a:pt x="113" y="291"/>
                    </a:lnTo>
                    <a:lnTo>
                      <a:pt x="101" y="292"/>
                    </a:lnTo>
                    <a:lnTo>
                      <a:pt x="90" y="293"/>
                    </a:lnTo>
                    <a:lnTo>
                      <a:pt x="77" y="295"/>
                    </a:lnTo>
                    <a:lnTo>
                      <a:pt x="68" y="297"/>
                    </a:lnTo>
                    <a:lnTo>
                      <a:pt x="61" y="298"/>
                    </a:lnTo>
                    <a:lnTo>
                      <a:pt x="57" y="297"/>
                    </a:lnTo>
                    <a:lnTo>
                      <a:pt x="61" y="293"/>
                    </a:lnTo>
                    <a:lnTo>
                      <a:pt x="65" y="292"/>
                    </a:lnTo>
                    <a:lnTo>
                      <a:pt x="68" y="289"/>
                    </a:lnTo>
                    <a:lnTo>
                      <a:pt x="73" y="288"/>
                    </a:lnTo>
                    <a:lnTo>
                      <a:pt x="76" y="284"/>
                    </a:lnTo>
                    <a:lnTo>
                      <a:pt x="80" y="282"/>
                    </a:lnTo>
                    <a:lnTo>
                      <a:pt x="87" y="275"/>
                    </a:lnTo>
                    <a:lnTo>
                      <a:pt x="96" y="271"/>
                    </a:lnTo>
                    <a:lnTo>
                      <a:pt x="98" y="140"/>
                    </a:lnTo>
                    <a:lnTo>
                      <a:pt x="94" y="97"/>
                    </a:lnTo>
                    <a:lnTo>
                      <a:pt x="59" y="121"/>
                    </a:lnTo>
                    <a:lnTo>
                      <a:pt x="51" y="129"/>
                    </a:lnTo>
                    <a:lnTo>
                      <a:pt x="43" y="134"/>
                    </a:lnTo>
                    <a:lnTo>
                      <a:pt x="35" y="140"/>
                    </a:lnTo>
                    <a:lnTo>
                      <a:pt x="27" y="146"/>
                    </a:lnTo>
                    <a:lnTo>
                      <a:pt x="16" y="149"/>
                    </a:lnTo>
                    <a:lnTo>
                      <a:pt x="10" y="152"/>
                    </a:lnTo>
                    <a:lnTo>
                      <a:pt x="6" y="153"/>
                    </a:lnTo>
                    <a:lnTo>
                      <a:pt x="0" y="149"/>
                    </a:lnTo>
                    <a:lnTo>
                      <a:pt x="3" y="139"/>
                    </a:lnTo>
                    <a:lnTo>
                      <a:pt x="12" y="126"/>
                    </a:lnTo>
                    <a:lnTo>
                      <a:pt x="27" y="113"/>
                    </a:lnTo>
                    <a:lnTo>
                      <a:pt x="43" y="100"/>
                    </a:lnTo>
                    <a:lnTo>
                      <a:pt x="59" y="89"/>
                    </a:lnTo>
                    <a:lnTo>
                      <a:pt x="73" y="76"/>
                    </a:lnTo>
                    <a:lnTo>
                      <a:pt x="87" y="66"/>
                    </a:lnTo>
                    <a:lnTo>
                      <a:pt x="92" y="58"/>
                    </a:lnTo>
                    <a:lnTo>
                      <a:pt x="94" y="54"/>
                    </a:lnTo>
                    <a:lnTo>
                      <a:pt x="92" y="53"/>
                    </a:lnTo>
                    <a:lnTo>
                      <a:pt x="90" y="52"/>
                    </a:lnTo>
                    <a:lnTo>
                      <a:pt x="87" y="49"/>
                    </a:lnTo>
                    <a:lnTo>
                      <a:pt x="77" y="45"/>
                    </a:lnTo>
                    <a:lnTo>
                      <a:pt x="70" y="40"/>
                    </a:lnTo>
                    <a:lnTo>
                      <a:pt x="68" y="32"/>
                    </a:lnTo>
                    <a:lnTo>
                      <a:pt x="65" y="24"/>
                    </a:lnTo>
                    <a:lnTo>
                      <a:pt x="68" y="20"/>
                    </a:lnTo>
                    <a:lnTo>
                      <a:pt x="68" y="14"/>
                    </a:lnTo>
                    <a:lnTo>
                      <a:pt x="70" y="12"/>
                    </a:lnTo>
                    <a:lnTo>
                      <a:pt x="76" y="9"/>
                    </a:lnTo>
                    <a:lnTo>
                      <a:pt x="80" y="5"/>
                    </a:lnTo>
                    <a:lnTo>
                      <a:pt x="82" y="4"/>
                    </a:lnTo>
                    <a:lnTo>
                      <a:pt x="90" y="3"/>
                    </a:lnTo>
                    <a:lnTo>
                      <a:pt x="94" y="2"/>
                    </a:lnTo>
                  </a:path>
                </a:pathLst>
              </a:custGeom>
              <a:solidFill>
                <a:srgbClr val="000000"/>
              </a:solidFill>
              <a:ln w="9525">
                <a:noFill/>
                <a:round/>
                <a:headEnd/>
                <a:tailEnd/>
              </a:ln>
            </p:spPr>
            <p:txBody>
              <a:bodyPr wrap="none" anchor="ctr"/>
              <a:lstStyle/>
              <a:p>
                <a:endParaRPr lang="en-US"/>
              </a:p>
            </p:txBody>
          </p:sp>
          <p:sp>
            <p:nvSpPr>
              <p:cNvPr id="15377" name="Freeform 276"/>
              <p:cNvSpPr>
                <a:spLocks noChangeArrowheads="1"/>
              </p:cNvSpPr>
              <p:nvPr/>
            </p:nvSpPr>
            <p:spPr bwMode="auto">
              <a:xfrm>
                <a:off x="13403" y="1526"/>
                <a:ext cx="72" cy="95"/>
              </a:xfrm>
              <a:custGeom>
                <a:avLst/>
                <a:gdLst>
                  <a:gd name="T0" fmla="*/ 2 w 73"/>
                  <a:gd name="T1" fmla="*/ 1 h 96"/>
                  <a:gd name="T2" fmla="*/ 0 w 73"/>
                  <a:gd name="T3" fmla="*/ 37 h 96"/>
                  <a:gd name="T4" fmla="*/ 24 w 73"/>
                  <a:gd name="T5" fmla="*/ 51 h 96"/>
                  <a:gd name="T6" fmla="*/ 30 w 73"/>
                  <a:gd name="T7" fmla="*/ 29 h 96"/>
                  <a:gd name="T8" fmla="*/ 48 w 73"/>
                  <a:gd name="T9" fmla="*/ 92 h 96"/>
                  <a:gd name="T10" fmla="*/ 69 w 73"/>
                  <a:gd name="T11" fmla="*/ 75 h 96"/>
                  <a:gd name="T12" fmla="*/ 48 w 73"/>
                  <a:gd name="T13" fmla="*/ 0 h 96"/>
                  <a:gd name="T14" fmla="*/ 2 w 73"/>
                  <a:gd name="T15" fmla="*/ 1 h 96"/>
                  <a:gd name="T16" fmla="*/ 0 60000 65536"/>
                  <a:gd name="T17" fmla="*/ 0 60000 65536"/>
                  <a:gd name="T18" fmla="*/ 0 60000 65536"/>
                  <a:gd name="T19" fmla="*/ 0 60000 65536"/>
                  <a:gd name="T20" fmla="*/ 0 60000 65536"/>
                  <a:gd name="T21" fmla="*/ 0 60000 65536"/>
                  <a:gd name="T22" fmla="*/ 0 60000 65536"/>
                  <a:gd name="T23" fmla="*/ 0 60000 65536"/>
                  <a:gd name="T24" fmla="*/ 0 w 73"/>
                  <a:gd name="T25" fmla="*/ 0 h 96"/>
                  <a:gd name="T26" fmla="*/ 73 w 73"/>
                  <a:gd name="T27" fmla="*/ 96 h 9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 h="96">
                    <a:moveTo>
                      <a:pt x="2" y="1"/>
                    </a:moveTo>
                    <a:lnTo>
                      <a:pt x="0" y="37"/>
                    </a:lnTo>
                    <a:lnTo>
                      <a:pt x="24" y="54"/>
                    </a:lnTo>
                    <a:lnTo>
                      <a:pt x="30" y="29"/>
                    </a:lnTo>
                    <a:lnTo>
                      <a:pt x="51" y="95"/>
                    </a:lnTo>
                    <a:lnTo>
                      <a:pt x="72" y="78"/>
                    </a:lnTo>
                    <a:lnTo>
                      <a:pt x="51" y="0"/>
                    </a:lnTo>
                    <a:lnTo>
                      <a:pt x="2" y="1"/>
                    </a:lnTo>
                  </a:path>
                </a:pathLst>
              </a:custGeom>
              <a:solidFill>
                <a:srgbClr val="823838"/>
              </a:solidFill>
              <a:ln w="9525">
                <a:noFill/>
                <a:round/>
                <a:headEnd/>
                <a:tailEnd/>
              </a:ln>
            </p:spPr>
            <p:txBody>
              <a:bodyPr wrap="none" anchor="ctr"/>
              <a:lstStyle/>
              <a:p>
                <a:endParaRPr lang="en-US"/>
              </a:p>
            </p:txBody>
          </p:sp>
          <p:sp>
            <p:nvSpPr>
              <p:cNvPr id="15378" name="Freeform 277"/>
              <p:cNvSpPr>
                <a:spLocks noChangeArrowheads="1"/>
              </p:cNvSpPr>
              <p:nvPr/>
            </p:nvSpPr>
            <p:spPr bwMode="auto">
              <a:xfrm>
                <a:off x="13427" y="1448"/>
                <a:ext cx="25" cy="77"/>
              </a:xfrm>
              <a:custGeom>
                <a:avLst/>
                <a:gdLst>
                  <a:gd name="T0" fmla="*/ 6 w 26"/>
                  <a:gd name="T1" fmla="*/ 5 h 78"/>
                  <a:gd name="T2" fmla="*/ 22 w 26"/>
                  <a:gd name="T3" fmla="*/ 74 h 78"/>
                  <a:gd name="T4" fmla="*/ 17 w 26"/>
                  <a:gd name="T5" fmla="*/ 74 h 78"/>
                  <a:gd name="T6" fmla="*/ 0 w 26"/>
                  <a:gd name="T7" fmla="*/ 0 h 78"/>
                  <a:gd name="T8" fmla="*/ 6 w 26"/>
                  <a:gd name="T9" fmla="*/ 5 h 78"/>
                  <a:gd name="T10" fmla="*/ 0 60000 65536"/>
                  <a:gd name="T11" fmla="*/ 0 60000 65536"/>
                  <a:gd name="T12" fmla="*/ 0 60000 65536"/>
                  <a:gd name="T13" fmla="*/ 0 60000 65536"/>
                  <a:gd name="T14" fmla="*/ 0 60000 65536"/>
                  <a:gd name="T15" fmla="*/ 0 w 26"/>
                  <a:gd name="T16" fmla="*/ 0 h 78"/>
                  <a:gd name="T17" fmla="*/ 26 w 26"/>
                  <a:gd name="T18" fmla="*/ 78 h 78"/>
                </a:gdLst>
                <a:ahLst/>
                <a:cxnLst>
                  <a:cxn ang="T10">
                    <a:pos x="T0" y="T1"/>
                  </a:cxn>
                  <a:cxn ang="T11">
                    <a:pos x="T2" y="T3"/>
                  </a:cxn>
                  <a:cxn ang="T12">
                    <a:pos x="T4" y="T5"/>
                  </a:cxn>
                  <a:cxn ang="T13">
                    <a:pos x="T6" y="T7"/>
                  </a:cxn>
                  <a:cxn ang="T14">
                    <a:pos x="T8" y="T9"/>
                  </a:cxn>
                </a:cxnLst>
                <a:rect l="T15" t="T16" r="T17" b="T18"/>
                <a:pathLst>
                  <a:path w="26" h="78">
                    <a:moveTo>
                      <a:pt x="6" y="5"/>
                    </a:moveTo>
                    <a:lnTo>
                      <a:pt x="25" y="77"/>
                    </a:lnTo>
                    <a:lnTo>
                      <a:pt x="20" y="77"/>
                    </a:lnTo>
                    <a:lnTo>
                      <a:pt x="0" y="0"/>
                    </a:lnTo>
                    <a:lnTo>
                      <a:pt x="6" y="5"/>
                    </a:lnTo>
                  </a:path>
                </a:pathLst>
              </a:custGeom>
              <a:solidFill>
                <a:srgbClr val="823838"/>
              </a:solidFill>
              <a:ln w="9525">
                <a:noFill/>
                <a:round/>
                <a:headEnd/>
                <a:tailEnd/>
              </a:ln>
            </p:spPr>
            <p:txBody>
              <a:bodyPr wrap="none" anchor="ctr"/>
              <a:lstStyle/>
              <a:p>
                <a:endParaRPr lang="en-US"/>
              </a:p>
            </p:txBody>
          </p:sp>
          <p:sp>
            <p:nvSpPr>
              <p:cNvPr id="15379" name="Freeform 278"/>
              <p:cNvSpPr>
                <a:spLocks noChangeArrowheads="1"/>
              </p:cNvSpPr>
              <p:nvPr/>
            </p:nvSpPr>
            <p:spPr bwMode="auto">
              <a:xfrm>
                <a:off x="13414" y="1448"/>
                <a:ext cx="22" cy="79"/>
              </a:xfrm>
              <a:custGeom>
                <a:avLst/>
                <a:gdLst>
                  <a:gd name="T0" fmla="*/ 7 w 23"/>
                  <a:gd name="T1" fmla="*/ 5 h 80"/>
                  <a:gd name="T2" fmla="*/ 19 w 23"/>
                  <a:gd name="T3" fmla="*/ 75 h 80"/>
                  <a:gd name="T4" fmla="*/ 16 w 23"/>
                  <a:gd name="T5" fmla="*/ 76 h 80"/>
                  <a:gd name="T6" fmla="*/ 0 w 23"/>
                  <a:gd name="T7" fmla="*/ 0 h 80"/>
                  <a:gd name="T8" fmla="*/ 7 w 23"/>
                  <a:gd name="T9" fmla="*/ 5 h 80"/>
                  <a:gd name="T10" fmla="*/ 0 60000 65536"/>
                  <a:gd name="T11" fmla="*/ 0 60000 65536"/>
                  <a:gd name="T12" fmla="*/ 0 60000 65536"/>
                  <a:gd name="T13" fmla="*/ 0 60000 65536"/>
                  <a:gd name="T14" fmla="*/ 0 60000 65536"/>
                  <a:gd name="T15" fmla="*/ 0 w 23"/>
                  <a:gd name="T16" fmla="*/ 0 h 80"/>
                  <a:gd name="T17" fmla="*/ 23 w 23"/>
                  <a:gd name="T18" fmla="*/ 80 h 80"/>
                </a:gdLst>
                <a:ahLst/>
                <a:cxnLst>
                  <a:cxn ang="T10">
                    <a:pos x="T0" y="T1"/>
                  </a:cxn>
                  <a:cxn ang="T11">
                    <a:pos x="T2" y="T3"/>
                  </a:cxn>
                  <a:cxn ang="T12">
                    <a:pos x="T4" y="T5"/>
                  </a:cxn>
                  <a:cxn ang="T13">
                    <a:pos x="T6" y="T7"/>
                  </a:cxn>
                  <a:cxn ang="T14">
                    <a:pos x="T8" y="T9"/>
                  </a:cxn>
                </a:cxnLst>
                <a:rect l="T15" t="T16" r="T17" b="T18"/>
                <a:pathLst>
                  <a:path w="23" h="80">
                    <a:moveTo>
                      <a:pt x="7" y="5"/>
                    </a:moveTo>
                    <a:lnTo>
                      <a:pt x="22" y="78"/>
                    </a:lnTo>
                    <a:lnTo>
                      <a:pt x="19" y="79"/>
                    </a:lnTo>
                    <a:lnTo>
                      <a:pt x="0" y="0"/>
                    </a:lnTo>
                    <a:lnTo>
                      <a:pt x="7" y="5"/>
                    </a:lnTo>
                  </a:path>
                </a:pathLst>
              </a:custGeom>
              <a:solidFill>
                <a:srgbClr val="823838"/>
              </a:solidFill>
              <a:ln w="9525">
                <a:noFill/>
                <a:round/>
                <a:headEnd/>
                <a:tailEnd/>
              </a:ln>
            </p:spPr>
            <p:txBody>
              <a:bodyPr wrap="none" anchor="ctr"/>
              <a:lstStyle/>
              <a:p>
                <a:endParaRPr lang="en-US"/>
              </a:p>
            </p:txBody>
          </p:sp>
          <p:sp>
            <p:nvSpPr>
              <p:cNvPr id="15380" name="Freeform 279"/>
              <p:cNvSpPr>
                <a:spLocks noChangeArrowheads="1"/>
              </p:cNvSpPr>
              <p:nvPr/>
            </p:nvSpPr>
            <p:spPr bwMode="auto">
              <a:xfrm>
                <a:off x="13403" y="1448"/>
                <a:ext cx="26" cy="79"/>
              </a:xfrm>
              <a:custGeom>
                <a:avLst/>
                <a:gdLst>
                  <a:gd name="T0" fmla="*/ 7 w 27"/>
                  <a:gd name="T1" fmla="*/ 5 h 80"/>
                  <a:gd name="T2" fmla="*/ 23 w 27"/>
                  <a:gd name="T3" fmla="*/ 75 h 80"/>
                  <a:gd name="T4" fmla="*/ 19 w 27"/>
                  <a:gd name="T5" fmla="*/ 76 h 80"/>
                  <a:gd name="T6" fmla="*/ 0 w 27"/>
                  <a:gd name="T7" fmla="*/ 0 h 80"/>
                  <a:gd name="T8" fmla="*/ 7 w 27"/>
                  <a:gd name="T9" fmla="*/ 5 h 80"/>
                  <a:gd name="T10" fmla="*/ 0 60000 65536"/>
                  <a:gd name="T11" fmla="*/ 0 60000 65536"/>
                  <a:gd name="T12" fmla="*/ 0 60000 65536"/>
                  <a:gd name="T13" fmla="*/ 0 60000 65536"/>
                  <a:gd name="T14" fmla="*/ 0 60000 65536"/>
                  <a:gd name="T15" fmla="*/ 0 w 27"/>
                  <a:gd name="T16" fmla="*/ 0 h 80"/>
                  <a:gd name="T17" fmla="*/ 27 w 27"/>
                  <a:gd name="T18" fmla="*/ 80 h 80"/>
                </a:gdLst>
                <a:ahLst/>
                <a:cxnLst>
                  <a:cxn ang="T10">
                    <a:pos x="T0" y="T1"/>
                  </a:cxn>
                  <a:cxn ang="T11">
                    <a:pos x="T2" y="T3"/>
                  </a:cxn>
                  <a:cxn ang="T12">
                    <a:pos x="T4" y="T5"/>
                  </a:cxn>
                  <a:cxn ang="T13">
                    <a:pos x="T6" y="T7"/>
                  </a:cxn>
                  <a:cxn ang="T14">
                    <a:pos x="T8" y="T9"/>
                  </a:cxn>
                </a:cxnLst>
                <a:rect l="T15" t="T16" r="T17" b="T18"/>
                <a:pathLst>
                  <a:path w="27" h="80">
                    <a:moveTo>
                      <a:pt x="7" y="5"/>
                    </a:moveTo>
                    <a:lnTo>
                      <a:pt x="26" y="78"/>
                    </a:lnTo>
                    <a:lnTo>
                      <a:pt x="22" y="79"/>
                    </a:lnTo>
                    <a:lnTo>
                      <a:pt x="0" y="0"/>
                    </a:lnTo>
                    <a:lnTo>
                      <a:pt x="7" y="5"/>
                    </a:lnTo>
                  </a:path>
                </a:pathLst>
              </a:custGeom>
              <a:solidFill>
                <a:srgbClr val="823838"/>
              </a:solidFill>
              <a:ln w="9525">
                <a:noFill/>
                <a:round/>
                <a:headEnd/>
                <a:tailEnd/>
              </a:ln>
            </p:spPr>
            <p:txBody>
              <a:bodyPr wrap="none" anchor="ctr"/>
              <a:lstStyle/>
              <a:p>
                <a:endParaRPr lang="en-US"/>
              </a:p>
            </p:txBody>
          </p:sp>
          <p:sp>
            <p:nvSpPr>
              <p:cNvPr id="15381" name="Freeform 280"/>
              <p:cNvSpPr>
                <a:spLocks noChangeArrowheads="1"/>
              </p:cNvSpPr>
              <p:nvPr/>
            </p:nvSpPr>
            <p:spPr bwMode="auto">
              <a:xfrm>
                <a:off x="13392" y="1448"/>
                <a:ext cx="22" cy="78"/>
              </a:xfrm>
              <a:custGeom>
                <a:avLst/>
                <a:gdLst>
                  <a:gd name="T0" fmla="*/ 6 w 23"/>
                  <a:gd name="T1" fmla="*/ 5 h 79"/>
                  <a:gd name="T2" fmla="*/ 19 w 23"/>
                  <a:gd name="T3" fmla="*/ 75 h 79"/>
                  <a:gd name="T4" fmla="*/ 15 w 23"/>
                  <a:gd name="T5" fmla="*/ 75 h 79"/>
                  <a:gd name="T6" fmla="*/ 0 w 23"/>
                  <a:gd name="T7" fmla="*/ 0 h 79"/>
                  <a:gd name="T8" fmla="*/ 6 w 23"/>
                  <a:gd name="T9" fmla="*/ 5 h 79"/>
                  <a:gd name="T10" fmla="*/ 0 60000 65536"/>
                  <a:gd name="T11" fmla="*/ 0 60000 65536"/>
                  <a:gd name="T12" fmla="*/ 0 60000 65536"/>
                  <a:gd name="T13" fmla="*/ 0 60000 65536"/>
                  <a:gd name="T14" fmla="*/ 0 60000 65536"/>
                  <a:gd name="T15" fmla="*/ 0 w 23"/>
                  <a:gd name="T16" fmla="*/ 0 h 79"/>
                  <a:gd name="T17" fmla="*/ 23 w 23"/>
                  <a:gd name="T18" fmla="*/ 79 h 79"/>
                </a:gdLst>
                <a:ahLst/>
                <a:cxnLst>
                  <a:cxn ang="T10">
                    <a:pos x="T0" y="T1"/>
                  </a:cxn>
                  <a:cxn ang="T11">
                    <a:pos x="T2" y="T3"/>
                  </a:cxn>
                  <a:cxn ang="T12">
                    <a:pos x="T4" y="T5"/>
                  </a:cxn>
                  <a:cxn ang="T13">
                    <a:pos x="T6" y="T7"/>
                  </a:cxn>
                  <a:cxn ang="T14">
                    <a:pos x="T8" y="T9"/>
                  </a:cxn>
                </a:cxnLst>
                <a:rect l="T15" t="T16" r="T17" b="T18"/>
                <a:pathLst>
                  <a:path w="23" h="79">
                    <a:moveTo>
                      <a:pt x="6" y="5"/>
                    </a:moveTo>
                    <a:lnTo>
                      <a:pt x="22" y="78"/>
                    </a:lnTo>
                    <a:lnTo>
                      <a:pt x="18" y="78"/>
                    </a:lnTo>
                    <a:lnTo>
                      <a:pt x="0" y="0"/>
                    </a:lnTo>
                    <a:lnTo>
                      <a:pt x="6" y="5"/>
                    </a:lnTo>
                  </a:path>
                </a:pathLst>
              </a:custGeom>
              <a:solidFill>
                <a:srgbClr val="823838"/>
              </a:solidFill>
              <a:ln w="9525">
                <a:noFill/>
                <a:round/>
                <a:headEnd/>
                <a:tailEnd/>
              </a:ln>
            </p:spPr>
            <p:txBody>
              <a:bodyPr wrap="none" anchor="ctr"/>
              <a:lstStyle/>
              <a:p>
                <a:endParaRPr lang="en-US"/>
              </a:p>
            </p:txBody>
          </p:sp>
          <p:sp>
            <p:nvSpPr>
              <p:cNvPr id="15382" name="Freeform 281"/>
              <p:cNvSpPr>
                <a:spLocks noChangeArrowheads="1"/>
              </p:cNvSpPr>
              <p:nvPr/>
            </p:nvSpPr>
            <p:spPr bwMode="auto">
              <a:xfrm>
                <a:off x="13403" y="1613"/>
                <a:ext cx="26" cy="14"/>
              </a:xfrm>
              <a:custGeom>
                <a:avLst/>
                <a:gdLst>
                  <a:gd name="T0" fmla="*/ 21 w 27"/>
                  <a:gd name="T1" fmla="*/ 7 h 15"/>
                  <a:gd name="T2" fmla="*/ 23 w 27"/>
                  <a:gd name="T3" fmla="*/ 11 h 15"/>
                  <a:gd name="T4" fmla="*/ 0 w 27"/>
                  <a:gd name="T5" fmla="*/ 5 h 15"/>
                  <a:gd name="T6" fmla="*/ 0 w 27"/>
                  <a:gd name="T7" fmla="*/ 0 h 15"/>
                  <a:gd name="T8" fmla="*/ 21 w 27"/>
                  <a:gd name="T9" fmla="*/ 7 h 15"/>
                  <a:gd name="T10" fmla="*/ 0 60000 65536"/>
                  <a:gd name="T11" fmla="*/ 0 60000 65536"/>
                  <a:gd name="T12" fmla="*/ 0 60000 65536"/>
                  <a:gd name="T13" fmla="*/ 0 60000 65536"/>
                  <a:gd name="T14" fmla="*/ 0 60000 65536"/>
                  <a:gd name="T15" fmla="*/ 0 w 27"/>
                  <a:gd name="T16" fmla="*/ 0 h 15"/>
                  <a:gd name="T17" fmla="*/ 27 w 27"/>
                  <a:gd name="T18" fmla="*/ 15 h 15"/>
                </a:gdLst>
                <a:ahLst/>
                <a:cxnLst>
                  <a:cxn ang="T10">
                    <a:pos x="T0" y="T1"/>
                  </a:cxn>
                  <a:cxn ang="T11">
                    <a:pos x="T2" y="T3"/>
                  </a:cxn>
                  <a:cxn ang="T12">
                    <a:pos x="T4" y="T5"/>
                  </a:cxn>
                  <a:cxn ang="T13">
                    <a:pos x="T6" y="T7"/>
                  </a:cxn>
                  <a:cxn ang="T14">
                    <a:pos x="T8" y="T9"/>
                  </a:cxn>
                </a:cxnLst>
                <a:rect l="T15" t="T16" r="T17" b="T18"/>
                <a:pathLst>
                  <a:path w="27" h="15">
                    <a:moveTo>
                      <a:pt x="24" y="9"/>
                    </a:moveTo>
                    <a:lnTo>
                      <a:pt x="26" y="14"/>
                    </a:lnTo>
                    <a:lnTo>
                      <a:pt x="0" y="5"/>
                    </a:lnTo>
                    <a:lnTo>
                      <a:pt x="0" y="0"/>
                    </a:lnTo>
                    <a:lnTo>
                      <a:pt x="24" y="9"/>
                    </a:lnTo>
                  </a:path>
                </a:pathLst>
              </a:custGeom>
              <a:solidFill>
                <a:srgbClr val="823838"/>
              </a:solidFill>
              <a:ln w="9525">
                <a:noFill/>
                <a:round/>
                <a:headEnd/>
                <a:tailEnd/>
              </a:ln>
            </p:spPr>
            <p:txBody>
              <a:bodyPr wrap="none" anchor="ctr"/>
              <a:lstStyle/>
              <a:p>
                <a:endParaRPr lang="en-US"/>
              </a:p>
            </p:txBody>
          </p:sp>
          <p:sp>
            <p:nvSpPr>
              <p:cNvPr id="15383" name="Freeform 282"/>
              <p:cNvSpPr>
                <a:spLocks noChangeArrowheads="1"/>
              </p:cNvSpPr>
              <p:nvPr/>
            </p:nvSpPr>
            <p:spPr bwMode="auto">
              <a:xfrm>
                <a:off x="13403" y="1623"/>
                <a:ext cx="26" cy="16"/>
              </a:xfrm>
              <a:custGeom>
                <a:avLst/>
                <a:gdLst>
                  <a:gd name="T0" fmla="*/ 23 w 27"/>
                  <a:gd name="T1" fmla="*/ 8 h 17"/>
                  <a:gd name="T2" fmla="*/ 23 w 27"/>
                  <a:gd name="T3" fmla="*/ 13 h 17"/>
                  <a:gd name="T4" fmla="*/ 0 w 27"/>
                  <a:gd name="T5" fmla="*/ 6 h 17"/>
                  <a:gd name="T6" fmla="*/ 0 w 27"/>
                  <a:gd name="T7" fmla="*/ 0 h 17"/>
                  <a:gd name="T8" fmla="*/ 23 w 27"/>
                  <a:gd name="T9" fmla="*/ 8 h 17"/>
                  <a:gd name="T10" fmla="*/ 0 60000 65536"/>
                  <a:gd name="T11" fmla="*/ 0 60000 65536"/>
                  <a:gd name="T12" fmla="*/ 0 60000 65536"/>
                  <a:gd name="T13" fmla="*/ 0 60000 65536"/>
                  <a:gd name="T14" fmla="*/ 0 60000 65536"/>
                  <a:gd name="T15" fmla="*/ 0 w 27"/>
                  <a:gd name="T16" fmla="*/ 0 h 17"/>
                  <a:gd name="T17" fmla="*/ 27 w 27"/>
                  <a:gd name="T18" fmla="*/ 17 h 17"/>
                </a:gdLst>
                <a:ahLst/>
                <a:cxnLst>
                  <a:cxn ang="T10">
                    <a:pos x="T0" y="T1"/>
                  </a:cxn>
                  <a:cxn ang="T11">
                    <a:pos x="T2" y="T3"/>
                  </a:cxn>
                  <a:cxn ang="T12">
                    <a:pos x="T4" y="T5"/>
                  </a:cxn>
                  <a:cxn ang="T13">
                    <a:pos x="T6" y="T7"/>
                  </a:cxn>
                  <a:cxn ang="T14">
                    <a:pos x="T8" y="T9"/>
                  </a:cxn>
                </a:cxnLst>
                <a:rect l="T15" t="T16" r="T17" b="T18"/>
                <a:pathLst>
                  <a:path w="27" h="17">
                    <a:moveTo>
                      <a:pt x="26" y="11"/>
                    </a:moveTo>
                    <a:lnTo>
                      <a:pt x="26" y="16"/>
                    </a:lnTo>
                    <a:lnTo>
                      <a:pt x="0" y="6"/>
                    </a:lnTo>
                    <a:lnTo>
                      <a:pt x="0" y="0"/>
                    </a:lnTo>
                    <a:lnTo>
                      <a:pt x="26" y="11"/>
                    </a:lnTo>
                  </a:path>
                </a:pathLst>
              </a:custGeom>
              <a:solidFill>
                <a:srgbClr val="823838"/>
              </a:solidFill>
              <a:ln w="9525">
                <a:noFill/>
                <a:round/>
                <a:headEnd/>
                <a:tailEnd/>
              </a:ln>
            </p:spPr>
            <p:txBody>
              <a:bodyPr wrap="none" anchor="ctr"/>
              <a:lstStyle/>
              <a:p>
                <a:endParaRPr lang="en-US"/>
              </a:p>
            </p:txBody>
          </p:sp>
          <p:sp>
            <p:nvSpPr>
              <p:cNvPr id="15384" name="Freeform 283"/>
              <p:cNvSpPr>
                <a:spLocks noChangeArrowheads="1"/>
              </p:cNvSpPr>
              <p:nvPr/>
            </p:nvSpPr>
            <p:spPr bwMode="auto">
              <a:xfrm>
                <a:off x="13403" y="1635"/>
                <a:ext cx="26" cy="16"/>
              </a:xfrm>
              <a:custGeom>
                <a:avLst/>
                <a:gdLst>
                  <a:gd name="T0" fmla="*/ 21 w 27"/>
                  <a:gd name="T1" fmla="*/ 8 h 17"/>
                  <a:gd name="T2" fmla="*/ 23 w 27"/>
                  <a:gd name="T3" fmla="*/ 13 h 17"/>
                  <a:gd name="T4" fmla="*/ 0 w 27"/>
                  <a:gd name="T5" fmla="*/ 4 h 17"/>
                  <a:gd name="T6" fmla="*/ 0 w 27"/>
                  <a:gd name="T7" fmla="*/ 0 h 17"/>
                  <a:gd name="T8" fmla="*/ 21 w 27"/>
                  <a:gd name="T9" fmla="*/ 8 h 17"/>
                  <a:gd name="T10" fmla="*/ 0 60000 65536"/>
                  <a:gd name="T11" fmla="*/ 0 60000 65536"/>
                  <a:gd name="T12" fmla="*/ 0 60000 65536"/>
                  <a:gd name="T13" fmla="*/ 0 60000 65536"/>
                  <a:gd name="T14" fmla="*/ 0 60000 65536"/>
                  <a:gd name="T15" fmla="*/ 0 w 27"/>
                  <a:gd name="T16" fmla="*/ 0 h 17"/>
                  <a:gd name="T17" fmla="*/ 27 w 27"/>
                  <a:gd name="T18" fmla="*/ 17 h 17"/>
                </a:gdLst>
                <a:ahLst/>
                <a:cxnLst>
                  <a:cxn ang="T10">
                    <a:pos x="T0" y="T1"/>
                  </a:cxn>
                  <a:cxn ang="T11">
                    <a:pos x="T2" y="T3"/>
                  </a:cxn>
                  <a:cxn ang="T12">
                    <a:pos x="T4" y="T5"/>
                  </a:cxn>
                  <a:cxn ang="T13">
                    <a:pos x="T6" y="T7"/>
                  </a:cxn>
                  <a:cxn ang="T14">
                    <a:pos x="T8" y="T9"/>
                  </a:cxn>
                </a:cxnLst>
                <a:rect l="T15" t="T16" r="T17" b="T18"/>
                <a:pathLst>
                  <a:path w="27" h="17">
                    <a:moveTo>
                      <a:pt x="24" y="9"/>
                    </a:moveTo>
                    <a:lnTo>
                      <a:pt x="26" y="16"/>
                    </a:lnTo>
                    <a:lnTo>
                      <a:pt x="0" y="4"/>
                    </a:lnTo>
                    <a:lnTo>
                      <a:pt x="0" y="0"/>
                    </a:lnTo>
                    <a:lnTo>
                      <a:pt x="24" y="9"/>
                    </a:lnTo>
                  </a:path>
                </a:pathLst>
              </a:custGeom>
              <a:solidFill>
                <a:srgbClr val="823838"/>
              </a:solidFill>
              <a:ln w="9525">
                <a:noFill/>
                <a:round/>
                <a:headEnd/>
                <a:tailEnd/>
              </a:ln>
            </p:spPr>
            <p:txBody>
              <a:bodyPr wrap="none" anchor="ctr"/>
              <a:lstStyle/>
              <a:p>
                <a:endParaRPr lang="en-US"/>
              </a:p>
            </p:txBody>
          </p:sp>
          <p:sp>
            <p:nvSpPr>
              <p:cNvPr id="15385" name="Freeform 284"/>
              <p:cNvSpPr>
                <a:spLocks noChangeArrowheads="1"/>
              </p:cNvSpPr>
              <p:nvPr/>
            </p:nvSpPr>
            <p:spPr bwMode="auto">
              <a:xfrm>
                <a:off x="13403" y="1645"/>
                <a:ext cx="26" cy="16"/>
              </a:xfrm>
              <a:custGeom>
                <a:avLst/>
                <a:gdLst>
                  <a:gd name="T0" fmla="*/ 21 w 27"/>
                  <a:gd name="T1" fmla="*/ 8 h 17"/>
                  <a:gd name="T2" fmla="*/ 23 w 27"/>
                  <a:gd name="T3" fmla="*/ 13 h 17"/>
                  <a:gd name="T4" fmla="*/ 0 w 27"/>
                  <a:gd name="T5" fmla="*/ 3 h 17"/>
                  <a:gd name="T6" fmla="*/ 0 w 27"/>
                  <a:gd name="T7" fmla="*/ 0 h 17"/>
                  <a:gd name="T8" fmla="*/ 21 w 27"/>
                  <a:gd name="T9" fmla="*/ 8 h 17"/>
                  <a:gd name="T10" fmla="*/ 0 60000 65536"/>
                  <a:gd name="T11" fmla="*/ 0 60000 65536"/>
                  <a:gd name="T12" fmla="*/ 0 60000 65536"/>
                  <a:gd name="T13" fmla="*/ 0 60000 65536"/>
                  <a:gd name="T14" fmla="*/ 0 60000 65536"/>
                  <a:gd name="T15" fmla="*/ 0 w 27"/>
                  <a:gd name="T16" fmla="*/ 0 h 17"/>
                  <a:gd name="T17" fmla="*/ 27 w 27"/>
                  <a:gd name="T18" fmla="*/ 17 h 17"/>
                </a:gdLst>
                <a:ahLst/>
                <a:cxnLst>
                  <a:cxn ang="T10">
                    <a:pos x="T0" y="T1"/>
                  </a:cxn>
                  <a:cxn ang="T11">
                    <a:pos x="T2" y="T3"/>
                  </a:cxn>
                  <a:cxn ang="T12">
                    <a:pos x="T4" y="T5"/>
                  </a:cxn>
                  <a:cxn ang="T13">
                    <a:pos x="T6" y="T7"/>
                  </a:cxn>
                  <a:cxn ang="T14">
                    <a:pos x="T8" y="T9"/>
                  </a:cxn>
                </a:cxnLst>
                <a:rect l="T15" t="T16" r="T17" b="T18"/>
                <a:pathLst>
                  <a:path w="27" h="17">
                    <a:moveTo>
                      <a:pt x="24" y="8"/>
                    </a:moveTo>
                    <a:lnTo>
                      <a:pt x="26" y="16"/>
                    </a:lnTo>
                    <a:lnTo>
                      <a:pt x="0" y="3"/>
                    </a:lnTo>
                    <a:lnTo>
                      <a:pt x="0" y="0"/>
                    </a:lnTo>
                    <a:lnTo>
                      <a:pt x="24" y="8"/>
                    </a:lnTo>
                  </a:path>
                </a:pathLst>
              </a:custGeom>
              <a:solidFill>
                <a:srgbClr val="823838"/>
              </a:solidFill>
              <a:ln w="9525">
                <a:noFill/>
                <a:round/>
                <a:headEnd/>
                <a:tailEnd/>
              </a:ln>
            </p:spPr>
            <p:txBody>
              <a:bodyPr wrap="none" anchor="ctr"/>
              <a:lstStyle/>
              <a:p>
                <a:endParaRPr lang="en-US"/>
              </a:p>
            </p:txBody>
          </p:sp>
          <p:sp>
            <p:nvSpPr>
              <p:cNvPr id="15386" name="Freeform 285"/>
              <p:cNvSpPr>
                <a:spLocks noChangeArrowheads="1"/>
              </p:cNvSpPr>
              <p:nvPr/>
            </p:nvSpPr>
            <p:spPr bwMode="auto">
              <a:xfrm>
                <a:off x="13403" y="1656"/>
                <a:ext cx="26" cy="14"/>
              </a:xfrm>
              <a:custGeom>
                <a:avLst/>
                <a:gdLst>
                  <a:gd name="T0" fmla="*/ 21 w 27"/>
                  <a:gd name="T1" fmla="*/ 7 h 15"/>
                  <a:gd name="T2" fmla="*/ 23 w 27"/>
                  <a:gd name="T3" fmla="*/ 11 h 15"/>
                  <a:gd name="T4" fmla="*/ 0 w 27"/>
                  <a:gd name="T5" fmla="*/ 4 h 15"/>
                  <a:gd name="T6" fmla="*/ 0 w 27"/>
                  <a:gd name="T7" fmla="*/ 0 h 15"/>
                  <a:gd name="T8" fmla="*/ 21 w 27"/>
                  <a:gd name="T9" fmla="*/ 7 h 15"/>
                  <a:gd name="T10" fmla="*/ 0 60000 65536"/>
                  <a:gd name="T11" fmla="*/ 0 60000 65536"/>
                  <a:gd name="T12" fmla="*/ 0 60000 65536"/>
                  <a:gd name="T13" fmla="*/ 0 60000 65536"/>
                  <a:gd name="T14" fmla="*/ 0 60000 65536"/>
                  <a:gd name="T15" fmla="*/ 0 w 27"/>
                  <a:gd name="T16" fmla="*/ 0 h 15"/>
                  <a:gd name="T17" fmla="*/ 27 w 27"/>
                  <a:gd name="T18" fmla="*/ 15 h 15"/>
                </a:gdLst>
                <a:ahLst/>
                <a:cxnLst>
                  <a:cxn ang="T10">
                    <a:pos x="T0" y="T1"/>
                  </a:cxn>
                  <a:cxn ang="T11">
                    <a:pos x="T2" y="T3"/>
                  </a:cxn>
                  <a:cxn ang="T12">
                    <a:pos x="T4" y="T5"/>
                  </a:cxn>
                  <a:cxn ang="T13">
                    <a:pos x="T6" y="T7"/>
                  </a:cxn>
                  <a:cxn ang="T14">
                    <a:pos x="T8" y="T9"/>
                  </a:cxn>
                </a:cxnLst>
                <a:rect l="T15" t="T16" r="T17" b="T18"/>
                <a:pathLst>
                  <a:path w="27" h="15">
                    <a:moveTo>
                      <a:pt x="24" y="7"/>
                    </a:moveTo>
                    <a:lnTo>
                      <a:pt x="26" y="14"/>
                    </a:lnTo>
                    <a:lnTo>
                      <a:pt x="0" y="4"/>
                    </a:lnTo>
                    <a:lnTo>
                      <a:pt x="0" y="0"/>
                    </a:lnTo>
                    <a:lnTo>
                      <a:pt x="24" y="7"/>
                    </a:lnTo>
                  </a:path>
                </a:pathLst>
              </a:custGeom>
              <a:solidFill>
                <a:srgbClr val="823838"/>
              </a:solidFill>
              <a:ln w="9525">
                <a:noFill/>
                <a:round/>
                <a:headEnd/>
                <a:tailEnd/>
              </a:ln>
            </p:spPr>
            <p:txBody>
              <a:bodyPr wrap="none" anchor="ctr"/>
              <a:lstStyle/>
              <a:p>
                <a:endParaRPr lang="en-US"/>
              </a:p>
            </p:txBody>
          </p:sp>
          <p:sp>
            <p:nvSpPr>
              <p:cNvPr id="15387" name="Freeform 286"/>
              <p:cNvSpPr>
                <a:spLocks noChangeArrowheads="1"/>
              </p:cNvSpPr>
              <p:nvPr/>
            </p:nvSpPr>
            <p:spPr bwMode="auto">
              <a:xfrm>
                <a:off x="13526" y="1368"/>
                <a:ext cx="201" cy="294"/>
              </a:xfrm>
              <a:custGeom>
                <a:avLst/>
                <a:gdLst>
                  <a:gd name="T0" fmla="*/ 90 w 202"/>
                  <a:gd name="T1" fmla="*/ 0 h 295"/>
                  <a:gd name="T2" fmla="*/ 78 w 202"/>
                  <a:gd name="T3" fmla="*/ 4 h 295"/>
                  <a:gd name="T4" fmla="*/ 68 w 202"/>
                  <a:gd name="T5" fmla="*/ 8 h 295"/>
                  <a:gd name="T6" fmla="*/ 59 w 202"/>
                  <a:gd name="T7" fmla="*/ 17 h 295"/>
                  <a:gd name="T8" fmla="*/ 55 w 202"/>
                  <a:gd name="T9" fmla="*/ 32 h 295"/>
                  <a:gd name="T10" fmla="*/ 59 w 202"/>
                  <a:gd name="T11" fmla="*/ 45 h 295"/>
                  <a:gd name="T12" fmla="*/ 70 w 202"/>
                  <a:gd name="T13" fmla="*/ 51 h 295"/>
                  <a:gd name="T14" fmla="*/ 82 w 202"/>
                  <a:gd name="T15" fmla="*/ 55 h 295"/>
                  <a:gd name="T16" fmla="*/ 90 w 202"/>
                  <a:gd name="T17" fmla="*/ 61 h 295"/>
                  <a:gd name="T18" fmla="*/ 86 w 202"/>
                  <a:gd name="T19" fmla="*/ 72 h 295"/>
                  <a:gd name="T20" fmla="*/ 78 w 202"/>
                  <a:gd name="T21" fmla="*/ 81 h 295"/>
                  <a:gd name="T22" fmla="*/ 62 w 202"/>
                  <a:gd name="T23" fmla="*/ 94 h 295"/>
                  <a:gd name="T24" fmla="*/ 43 w 202"/>
                  <a:gd name="T25" fmla="*/ 103 h 295"/>
                  <a:gd name="T26" fmla="*/ 18 w 202"/>
                  <a:gd name="T27" fmla="*/ 116 h 295"/>
                  <a:gd name="T28" fmla="*/ 0 w 202"/>
                  <a:gd name="T29" fmla="*/ 127 h 295"/>
                  <a:gd name="T30" fmla="*/ 0 w 202"/>
                  <a:gd name="T31" fmla="*/ 134 h 295"/>
                  <a:gd name="T32" fmla="*/ 6 w 202"/>
                  <a:gd name="T33" fmla="*/ 141 h 295"/>
                  <a:gd name="T34" fmla="*/ 12 w 202"/>
                  <a:gd name="T35" fmla="*/ 147 h 295"/>
                  <a:gd name="T36" fmla="*/ 18 w 202"/>
                  <a:gd name="T37" fmla="*/ 147 h 295"/>
                  <a:gd name="T38" fmla="*/ 33 w 202"/>
                  <a:gd name="T39" fmla="*/ 140 h 295"/>
                  <a:gd name="T40" fmla="*/ 51 w 202"/>
                  <a:gd name="T41" fmla="*/ 126 h 295"/>
                  <a:gd name="T42" fmla="*/ 75 w 202"/>
                  <a:gd name="T43" fmla="*/ 109 h 295"/>
                  <a:gd name="T44" fmla="*/ 84 w 202"/>
                  <a:gd name="T45" fmla="*/ 117 h 295"/>
                  <a:gd name="T46" fmla="*/ 84 w 202"/>
                  <a:gd name="T47" fmla="*/ 127 h 295"/>
                  <a:gd name="T48" fmla="*/ 84 w 202"/>
                  <a:gd name="T49" fmla="*/ 147 h 295"/>
                  <a:gd name="T50" fmla="*/ 75 w 202"/>
                  <a:gd name="T51" fmla="*/ 187 h 295"/>
                  <a:gd name="T52" fmla="*/ 66 w 202"/>
                  <a:gd name="T53" fmla="*/ 236 h 295"/>
                  <a:gd name="T54" fmla="*/ 57 w 202"/>
                  <a:gd name="T55" fmla="*/ 272 h 295"/>
                  <a:gd name="T56" fmla="*/ 55 w 202"/>
                  <a:gd name="T57" fmla="*/ 281 h 295"/>
                  <a:gd name="T58" fmla="*/ 62 w 202"/>
                  <a:gd name="T59" fmla="*/ 285 h 295"/>
                  <a:gd name="T60" fmla="*/ 78 w 202"/>
                  <a:gd name="T61" fmla="*/ 290 h 295"/>
                  <a:gd name="T62" fmla="*/ 101 w 202"/>
                  <a:gd name="T63" fmla="*/ 291 h 295"/>
                  <a:gd name="T64" fmla="*/ 128 w 202"/>
                  <a:gd name="T65" fmla="*/ 287 h 295"/>
                  <a:gd name="T66" fmla="*/ 151 w 202"/>
                  <a:gd name="T67" fmla="*/ 280 h 295"/>
                  <a:gd name="T68" fmla="*/ 170 w 202"/>
                  <a:gd name="T69" fmla="*/ 271 h 295"/>
                  <a:gd name="T70" fmla="*/ 191 w 202"/>
                  <a:gd name="T71" fmla="*/ 259 h 295"/>
                  <a:gd name="T72" fmla="*/ 195 w 202"/>
                  <a:gd name="T73" fmla="*/ 243 h 295"/>
                  <a:gd name="T74" fmla="*/ 179 w 202"/>
                  <a:gd name="T75" fmla="*/ 210 h 295"/>
                  <a:gd name="T76" fmla="*/ 157 w 202"/>
                  <a:gd name="T77" fmla="*/ 169 h 295"/>
                  <a:gd name="T78" fmla="*/ 140 w 202"/>
                  <a:gd name="T79" fmla="*/ 141 h 295"/>
                  <a:gd name="T80" fmla="*/ 128 w 202"/>
                  <a:gd name="T81" fmla="*/ 92 h 295"/>
                  <a:gd name="T82" fmla="*/ 130 w 202"/>
                  <a:gd name="T83" fmla="*/ 92 h 295"/>
                  <a:gd name="T84" fmla="*/ 146 w 202"/>
                  <a:gd name="T85" fmla="*/ 99 h 295"/>
                  <a:gd name="T86" fmla="*/ 158 w 202"/>
                  <a:gd name="T87" fmla="*/ 103 h 295"/>
                  <a:gd name="T88" fmla="*/ 175 w 202"/>
                  <a:gd name="T89" fmla="*/ 108 h 295"/>
                  <a:gd name="T90" fmla="*/ 189 w 202"/>
                  <a:gd name="T91" fmla="*/ 109 h 295"/>
                  <a:gd name="T92" fmla="*/ 198 w 202"/>
                  <a:gd name="T93" fmla="*/ 104 h 295"/>
                  <a:gd name="T94" fmla="*/ 186 w 202"/>
                  <a:gd name="T95" fmla="*/ 95 h 295"/>
                  <a:gd name="T96" fmla="*/ 165 w 202"/>
                  <a:gd name="T97" fmla="*/ 85 h 295"/>
                  <a:gd name="T98" fmla="*/ 142 w 202"/>
                  <a:gd name="T99" fmla="*/ 73 h 295"/>
                  <a:gd name="T100" fmla="*/ 124 w 202"/>
                  <a:gd name="T101" fmla="*/ 64 h 295"/>
                  <a:gd name="T102" fmla="*/ 119 w 202"/>
                  <a:gd name="T103" fmla="*/ 57 h 295"/>
                  <a:gd name="T104" fmla="*/ 124 w 202"/>
                  <a:gd name="T105" fmla="*/ 49 h 295"/>
                  <a:gd name="T106" fmla="*/ 137 w 202"/>
                  <a:gd name="T107" fmla="*/ 28 h 295"/>
                  <a:gd name="T108" fmla="*/ 130 w 202"/>
                  <a:gd name="T109" fmla="*/ 13 h 295"/>
                  <a:gd name="T110" fmla="*/ 124 w 202"/>
                  <a:gd name="T111" fmla="*/ 7 h 295"/>
                  <a:gd name="T112" fmla="*/ 114 w 202"/>
                  <a:gd name="T113" fmla="*/ 1 h 295"/>
                  <a:gd name="T114" fmla="*/ 102 w 202"/>
                  <a:gd name="T115" fmla="*/ 0 h 295"/>
                  <a:gd name="T116" fmla="*/ 94 w 202"/>
                  <a:gd name="T117" fmla="*/ 0 h 29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02"/>
                  <a:gd name="T178" fmla="*/ 0 h 295"/>
                  <a:gd name="T179" fmla="*/ 202 w 202"/>
                  <a:gd name="T180" fmla="*/ 295 h 29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02" h="295">
                    <a:moveTo>
                      <a:pt x="94" y="0"/>
                    </a:moveTo>
                    <a:lnTo>
                      <a:pt x="90" y="0"/>
                    </a:lnTo>
                    <a:lnTo>
                      <a:pt x="82" y="1"/>
                    </a:lnTo>
                    <a:lnTo>
                      <a:pt x="78" y="4"/>
                    </a:lnTo>
                    <a:lnTo>
                      <a:pt x="74" y="5"/>
                    </a:lnTo>
                    <a:lnTo>
                      <a:pt x="68" y="8"/>
                    </a:lnTo>
                    <a:lnTo>
                      <a:pt x="63" y="11"/>
                    </a:lnTo>
                    <a:lnTo>
                      <a:pt x="59" y="17"/>
                    </a:lnTo>
                    <a:lnTo>
                      <a:pt x="57" y="24"/>
                    </a:lnTo>
                    <a:lnTo>
                      <a:pt x="55" y="32"/>
                    </a:lnTo>
                    <a:lnTo>
                      <a:pt x="57" y="39"/>
                    </a:lnTo>
                    <a:lnTo>
                      <a:pt x="59" y="45"/>
                    </a:lnTo>
                    <a:lnTo>
                      <a:pt x="63" y="48"/>
                    </a:lnTo>
                    <a:lnTo>
                      <a:pt x="70" y="51"/>
                    </a:lnTo>
                    <a:lnTo>
                      <a:pt x="75" y="54"/>
                    </a:lnTo>
                    <a:lnTo>
                      <a:pt x="82" y="55"/>
                    </a:lnTo>
                    <a:lnTo>
                      <a:pt x="90" y="57"/>
                    </a:lnTo>
                    <a:lnTo>
                      <a:pt x="90" y="61"/>
                    </a:lnTo>
                    <a:lnTo>
                      <a:pt x="90" y="67"/>
                    </a:lnTo>
                    <a:lnTo>
                      <a:pt x="86" y="72"/>
                    </a:lnTo>
                    <a:lnTo>
                      <a:pt x="84" y="76"/>
                    </a:lnTo>
                    <a:lnTo>
                      <a:pt x="78" y="81"/>
                    </a:lnTo>
                    <a:lnTo>
                      <a:pt x="68" y="88"/>
                    </a:lnTo>
                    <a:lnTo>
                      <a:pt x="62" y="94"/>
                    </a:lnTo>
                    <a:lnTo>
                      <a:pt x="51" y="99"/>
                    </a:lnTo>
                    <a:lnTo>
                      <a:pt x="43" y="103"/>
                    </a:lnTo>
                    <a:lnTo>
                      <a:pt x="30" y="109"/>
                    </a:lnTo>
                    <a:lnTo>
                      <a:pt x="18" y="116"/>
                    </a:lnTo>
                    <a:lnTo>
                      <a:pt x="6" y="125"/>
                    </a:lnTo>
                    <a:lnTo>
                      <a:pt x="0" y="127"/>
                    </a:lnTo>
                    <a:lnTo>
                      <a:pt x="0" y="131"/>
                    </a:lnTo>
                    <a:lnTo>
                      <a:pt x="0" y="134"/>
                    </a:lnTo>
                    <a:lnTo>
                      <a:pt x="3" y="139"/>
                    </a:lnTo>
                    <a:lnTo>
                      <a:pt x="6" y="141"/>
                    </a:lnTo>
                    <a:lnTo>
                      <a:pt x="8" y="144"/>
                    </a:lnTo>
                    <a:lnTo>
                      <a:pt x="12" y="148"/>
                    </a:lnTo>
                    <a:lnTo>
                      <a:pt x="17" y="149"/>
                    </a:lnTo>
                    <a:lnTo>
                      <a:pt x="18" y="149"/>
                    </a:lnTo>
                    <a:lnTo>
                      <a:pt x="25" y="144"/>
                    </a:lnTo>
                    <a:lnTo>
                      <a:pt x="33" y="140"/>
                    </a:lnTo>
                    <a:lnTo>
                      <a:pt x="43" y="132"/>
                    </a:lnTo>
                    <a:lnTo>
                      <a:pt x="51" y="126"/>
                    </a:lnTo>
                    <a:lnTo>
                      <a:pt x="63" y="117"/>
                    </a:lnTo>
                    <a:lnTo>
                      <a:pt x="75" y="109"/>
                    </a:lnTo>
                    <a:lnTo>
                      <a:pt x="86" y="103"/>
                    </a:lnTo>
                    <a:lnTo>
                      <a:pt x="84" y="117"/>
                    </a:lnTo>
                    <a:lnTo>
                      <a:pt x="84" y="123"/>
                    </a:lnTo>
                    <a:lnTo>
                      <a:pt x="84" y="127"/>
                    </a:lnTo>
                    <a:lnTo>
                      <a:pt x="84" y="141"/>
                    </a:lnTo>
                    <a:lnTo>
                      <a:pt x="84" y="150"/>
                    </a:lnTo>
                    <a:lnTo>
                      <a:pt x="80" y="167"/>
                    </a:lnTo>
                    <a:lnTo>
                      <a:pt x="75" y="190"/>
                    </a:lnTo>
                    <a:lnTo>
                      <a:pt x="70" y="215"/>
                    </a:lnTo>
                    <a:lnTo>
                      <a:pt x="66" y="239"/>
                    </a:lnTo>
                    <a:lnTo>
                      <a:pt x="62" y="259"/>
                    </a:lnTo>
                    <a:lnTo>
                      <a:pt x="57" y="275"/>
                    </a:lnTo>
                    <a:lnTo>
                      <a:pt x="55" y="283"/>
                    </a:lnTo>
                    <a:lnTo>
                      <a:pt x="55" y="284"/>
                    </a:lnTo>
                    <a:lnTo>
                      <a:pt x="59" y="285"/>
                    </a:lnTo>
                    <a:lnTo>
                      <a:pt x="62" y="288"/>
                    </a:lnTo>
                    <a:lnTo>
                      <a:pt x="70" y="292"/>
                    </a:lnTo>
                    <a:lnTo>
                      <a:pt x="78" y="293"/>
                    </a:lnTo>
                    <a:lnTo>
                      <a:pt x="90" y="294"/>
                    </a:lnTo>
                    <a:lnTo>
                      <a:pt x="103" y="294"/>
                    </a:lnTo>
                    <a:lnTo>
                      <a:pt x="119" y="293"/>
                    </a:lnTo>
                    <a:lnTo>
                      <a:pt x="131" y="290"/>
                    </a:lnTo>
                    <a:lnTo>
                      <a:pt x="143" y="285"/>
                    </a:lnTo>
                    <a:lnTo>
                      <a:pt x="154" y="283"/>
                    </a:lnTo>
                    <a:lnTo>
                      <a:pt x="164" y="277"/>
                    </a:lnTo>
                    <a:lnTo>
                      <a:pt x="173" y="274"/>
                    </a:lnTo>
                    <a:lnTo>
                      <a:pt x="185" y="268"/>
                    </a:lnTo>
                    <a:lnTo>
                      <a:pt x="194" y="262"/>
                    </a:lnTo>
                    <a:lnTo>
                      <a:pt x="201" y="255"/>
                    </a:lnTo>
                    <a:lnTo>
                      <a:pt x="198" y="246"/>
                    </a:lnTo>
                    <a:lnTo>
                      <a:pt x="192" y="234"/>
                    </a:lnTo>
                    <a:lnTo>
                      <a:pt x="182" y="213"/>
                    </a:lnTo>
                    <a:lnTo>
                      <a:pt x="171" y="191"/>
                    </a:lnTo>
                    <a:lnTo>
                      <a:pt x="160" y="172"/>
                    </a:lnTo>
                    <a:lnTo>
                      <a:pt x="149" y="153"/>
                    </a:lnTo>
                    <a:lnTo>
                      <a:pt x="143" y="141"/>
                    </a:lnTo>
                    <a:lnTo>
                      <a:pt x="140" y="136"/>
                    </a:lnTo>
                    <a:lnTo>
                      <a:pt x="131" y="92"/>
                    </a:lnTo>
                    <a:lnTo>
                      <a:pt x="133" y="92"/>
                    </a:lnTo>
                    <a:lnTo>
                      <a:pt x="138" y="94"/>
                    </a:lnTo>
                    <a:lnTo>
                      <a:pt x="149" y="99"/>
                    </a:lnTo>
                    <a:lnTo>
                      <a:pt x="154" y="100"/>
                    </a:lnTo>
                    <a:lnTo>
                      <a:pt x="161" y="103"/>
                    </a:lnTo>
                    <a:lnTo>
                      <a:pt x="168" y="107"/>
                    </a:lnTo>
                    <a:lnTo>
                      <a:pt x="178" y="108"/>
                    </a:lnTo>
                    <a:lnTo>
                      <a:pt x="185" y="109"/>
                    </a:lnTo>
                    <a:lnTo>
                      <a:pt x="192" y="109"/>
                    </a:lnTo>
                    <a:lnTo>
                      <a:pt x="197" y="108"/>
                    </a:lnTo>
                    <a:lnTo>
                      <a:pt x="201" y="104"/>
                    </a:lnTo>
                    <a:lnTo>
                      <a:pt x="197" y="100"/>
                    </a:lnTo>
                    <a:lnTo>
                      <a:pt x="189" y="95"/>
                    </a:lnTo>
                    <a:lnTo>
                      <a:pt x="180" y="89"/>
                    </a:lnTo>
                    <a:lnTo>
                      <a:pt x="168" y="85"/>
                    </a:lnTo>
                    <a:lnTo>
                      <a:pt x="156" y="80"/>
                    </a:lnTo>
                    <a:lnTo>
                      <a:pt x="145" y="73"/>
                    </a:lnTo>
                    <a:lnTo>
                      <a:pt x="133" y="69"/>
                    </a:lnTo>
                    <a:lnTo>
                      <a:pt x="127" y="64"/>
                    </a:lnTo>
                    <a:lnTo>
                      <a:pt x="123" y="61"/>
                    </a:lnTo>
                    <a:lnTo>
                      <a:pt x="122" y="57"/>
                    </a:lnTo>
                    <a:lnTo>
                      <a:pt x="122" y="52"/>
                    </a:lnTo>
                    <a:lnTo>
                      <a:pt x="127" y="49"/>
                    </a:lnTo>
                    <a:lnTo>
                      <a:pt x="136" y="37"/>
                    </a:lnTo>
                    <a:lnTo>
                      <a:pt x="140" y="28"/>
                    </a:lnTo>
                    <a:lnTo>
                      <a:pt x="138" y="22"/>
                    </a:lnTo>
                    <a:lnTo>
                      <a:pt x="133" y="13"/>
                    </a:lnTo>
                    <a:lnTo>
                      <a:pt x="131" y="9"/>
                    </a:lnTo>
                    <a:lnTo>
                      <a:pt x="127" y="7"/>
                    </a:lnTo>
                    <a:lnTo>
                      <a:pt x="122" y="4"/>
                    </a:lnTo>
                    <a:lnTo>
                      <a:pt x="117" y="1"/>
                    </a:lnTo>
                    <a:lnTo>
                      <a:pt x="112" y="0"/>
                    </a:lnTo>
                    <a:lnTo>
                      <a:pt x="105" y="0"/>
                    </a:lnTo>
                    <a:lnTo>
                      <a:pt x="100" y="0"/>
                    </a:lnTo>
                    <a:lnTo>
                      <a:pt x="94" y="0"/>
                    </a:lnTo>
                  </a:path>
                </a:pathLst>
              </a:custGeom>
              <a:solidFill>
                <a:srgbClr val="000000"/>
              </a:solidFill>
              <a:ln w="9525">
                <a:noFill/>
                <a:round/>
                <a:headEnd/>
                <a:tailEnd/>
              </a:ln>
            </p:spPr>
            <p:txBody>
              <a:bodyPr wrap="none" anchor="ctr"/>
              <a:lstStyle/>
              <a:p>
                <a:endParaRPr lang="en-US"/>
              </a:p>
            </p:txBody>
          </p:sp>
          <p:sp>
            <p:nvSpPr>
              <p:cNvPr id="15388" name="Freeform 287"/>
              <p:cNvSpPr>
                <a:spLocks noChangeArrowheads="1"/>
              </p:cNvSpPr>
              <p:nvPr/>
            </p:nvSpPr>
            <p:spPr bwMode="auto">
              <a:xfrm>
                <a:off x="13585" y="1616"/>
                <a:ext cx="138" cy="38"/>
              </a:xfrm>
              <a:custGeom>
                <a:avLst/>
                <a:gdLst>
                  <a:gd name="T0" fmla="*/ 132 w 139"/>
                  <a:gd name="T1" fmla="*/ 0 h 39"/>
                  <a:gd name="T2" fmla="*/ 135 w 139"/>
                  <a:gd name="T3" fmla="*/ 5 h 39"/>
                  <a:gd name="T4" fmla="*/ 132 w 139"/>
                  <a:gd name="T5" fmla="*/ 5 h 39"/>
                  <a:gd name="T6" fmla="*/ 127 w 139"/>
                  <a:gd name="T7" fmla="*/ 7 h 39"/>
                  <a:gd name="T8" fmla="*/ 118 w 139"/>
                  <a:gd name="T9" fmla="*/ 13 h 39"/>
                  <a:gd name="T10" fmla="*/ 109 w 139"/>
                  <a:gd name="T11" fmla="*/ 18 h 39"/>
                  <a:gd name="T12" fmla="*/ 98 w 139"/>
                  <a:gd name="T13" fmla="*/ 20 h 39"/>
                  <a:gd name="T14" fmla="*/ 86 w 139"/>
                  <a:gd name="T15" fmla="*/ 25 h 39"/>
                  <a:gd name="T16" fmla="*/ 74 w 139"/>
                  <a:gd name="T17" fmla="*/ 29 h 39"/>
                  <a:gd name="T18" fmla="*/ 64 w 139"/>
                  <a:gd name="T19" fmla="*/ 33 h 39"/>
                  <a:gd name="T20" fmla="*/ 53 w 139"/>
                  <a:gd name="T21" fmla="*/ 34 h 39"/>
                  <a:gd name="T22" fmla="*/ 41 w 139"/>
                  <a:gd name="T23" fmla="*/ 35 h 39"/>
                  <a:gd name="T24" fmla="*/ 31 w 139"/>
                  <a:gd name="T25" fmla="*/ 35 h 39"/>
                  <a:gd name="T26" fmla="*/ 21 w 139"/>
                  <a:gd name="T27" fmla="*/ 34 h 39"/>
                  <a:gd name="T28" fmla="*/ 11 w 139"/>
                  <a:gd name="T29" fmla="*/ 33 h 39"/>
                  <a:gd name="T30" fmla="*/ 4 w 139"/>
                  <a:gd name="T31" fmla="*/ 32 h 39"/>
                  <a:gd name="T32" fmla="*/ 0 w 139"/>
                  <a:gd name="T33" fmla="*/ 32 h 39"/>
                  <a:gd name="T34" fmla="*/ 0 w 139"/>
                  <a:gd name="T35" fmla="*/ 29 h 39"/>
                  <a:gd name="T36" fmla="*/ 0 w 139"/>
                  <a:gd name="T37" fmla="*/ 25 h 39"/>
                  <a:gd name="T38" fmla="*/ 3 w 139"/>
                  <a:gd name="T39" fmla="*/ 25 h 39"/>
                  <a:gd name="T40" fmla="*/ 7 w 139"/>
                  <a:gd name="T41" fmla="*/ 26 h 39"/>
                  <a:gd name="T42" fmla="*/ 15 w 139"/>
                  <a:gd name="T43" fmla="*/ 28 h 39"/>
                  <a:gd name="T44" fmla="*/ 21 w 139"/>
                  <a:gd name="T45" fmla="*/ 29 h 39"/>
                  <a:gd name="T46" fmla="*/ 33 w 139"/>
                  <a:gd name="T47" fmla="*/ 29 h 39"/>
                  <a:gd name="T48" fmla="*/ 41 w 139"/>
                  <a:gd name="T49" fmla="*/ 32 h 39"/>
                  <a:gd name="T50" fmla="*/ 53 w 139"/>
                  <a:gd name="T51" fmla="*/ 29 h 39"/>
                  <a:gd name="T52" fmla="*/ 64 w 139"/>
                  <a:gd name="T53" fmla="*/ 28 h 39"/>
                  <a:gd name="T54" fmla="*/ 78 w 139"/>
                  <a:gd name="T55" fmla="*/ 24 h 39"/>
                  <a:gd name="T56" fmla="*/ 92 w 139"/>
                  <a:gd name="T57" fmla="*/ 19 h 39"/>
                  <a:gd name="T58" fmla="*/ 104 w 139"/>
                  <a:gd name="T59" fmla="*/ 18 h 39"/>
                  <a:gd name="T60" fmla="*/ 116 w 139"/>
                  <a:gd name="T61" fmla="*/ 11 h 39"/>
                  <a:gd name="T62" fmla="*/ 120 w 139"/>
                  <a:gd name="T63" fmla="*/ 6 h 39"/>
                  <a:gd name="T64" fmla="*/ 127 w 139"/>
                  <a:gd name="T65" fmla="*/ 4 h 39"/>
                  <a:gd name="T66" fmla="*/ 130 w 139"/>
                  <a:gd name="T67" fmla="*/ 0 h 39"/>
                  <a:gd name="T68" fmla="*/ 132 w 139"/>
                  <a:gd name="T69" fmla="*/ 0 h 3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39"/>
                  <a:gd name="T106" fmla="*/ 0 h 39"/>
                  <a:gd name="T107" fmla="*/ 139 w 139"/>
                  <a:gd name="T108" fmla="*/ 39 h 3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39" h="39">
                    <a:moveTo>
                      <a:pt x="135" y="0"/>
                    </a:moveTo>
                    <a:lnTo>
                      <a:pt x="138" y="5"/>
                    </a:lnTo>
                    <a:lnTo>
                      <a:pt x="135" y="5"/>
                    </a:lnTo>
                    <a:lnTo>
                      <a:pt x="130" y="7"/>
                    </a:lnTo>
                    <a:lnTo>
                      <a:pt x="121" y="13"/>
                    </a:lnTo>
                    <a:lnTo>
                      <a:pt x="112" y="18"/>
                    </a:lnTo>
                    <a:lnTo>
                      <a:pt x="101" y="23"/>
                    </a:lnTo>
                    <a:lnTo>
                      <a:pt x="89" y="28"/>
                    </a:lnTo>
                    <a:lnTo>
                      <a:pt x="77" y="32"/>
                    </a:lnTo>
                    <a:lnTo>
                      <a:pt x="64" y="36"/>
                    </a:lnTo>
                    <a:lnTo>
                      <a:pt x="53" y="37"/>
                    </a:lnTo>
                    <a:lnTo>
                      <a:pt x="41" y="38"/>
                    </a:lnTo>
                    <a:lnTo>
                      <a:pt x="31" y="38"/>
                    </a:lnTo>
                    <a:lnTo>
                      <a:pt x="21" y="37"/>
                    </a:lnTo>
                    <a:lnTo>
                      <a:pt x="11" y="36"/>
                    </a:lnTo>
                    <a:lnTo>
                      <a:pt x="4" y="35"/>
                    </a:lnTo>
                    <a:lnTo>
                      <a:pt x="0" y="35"/>
                    </a:lnTo>
                    <a:lnTo>
                      <a:pt x="0" y="32"/>
                    </a:lnTo>
                    <a:lnTo>
                      <a:pt x="0" y="28"/>
                    </a:lnTo>
                    <a:lnTo>
                      <a:pt x="3" y="28"/>
                    </a:lnTo>
                    <a:lnTo>
                      <a:pt x="7" y="29"/>
                    </a:lnTo>
                    <a:lnTo>
                      <a:pt x="15" y="31"/>
                    </a:lnTo>
                    <a:lnTo>
                      <a:pt x="21" y="32"/>
                    </a:lnTo>
                    <a:lnTo>
                      <a:pt x="33" y="32"/>
                    </a:lnTo>
                    <a:lnTo>
                      <a:pt x="41" y="35"/>
                    </a:lnTo>
                    <a:lnTo>
                      <a:pt x="53" y="32"/>
                    </a:lnTo>
                    <a:lnTo>
                      <a:pt x="64" y="31"/>
                    </a:lnTo>
                    <a:lnTo>
                      <a:pt x="81" y="27"/>
                    </a:lnTo>
                    <a:lnTo>
                      <a:pt x="95" y="22"/>
                    </a:lnTo>
                    <a:lnTo>
                      <a:pt x="107" y="18"/>
                    </a:lnTo>
                    <a:lnTo>
                      <a:pt x="119" y="11"/>
                    </a:lnTo>
                    <a:lnTo>
                      <a:pt x="123" y="6"/>
                    </a:lnTo>
                    <a:lnTo>
                      <a:pt x="130" y="4"/>
                    </a:lnTo>
                    <a:lnTo>
                      <a:pt x="133" y="0"/>
                    </a:lnTo>
                    <a:lnTo>
                      <a:pt x="135" y="0"/>
                    </a:lnTo>
                  </a:path>
                </a:pathLst>
              </a:custGeom>
              <a:solidFill>
                <a:srgbClr val="823838"/>
              </a:solidFill>
              <a:ln w="9525">
                <a:noFill/>
                <a:round/>
                <a:headEnd/>
                <a:tailEnd/>
              </a:ln>
            </p:spPr>
            <p:txBody>
              <a:bodyPr wrap="none" anchor="ctr"/>
              <a:lstStyle/>
              <a:p>
                <a:endParaRPr lang="en-US"/>
              </a:p>
            </p:txBody>
          </p:sp>
          <p:sp>
            <p:nvSpPr>
              <p:cNvPr id="15389" name="Freeform 288"/>
              <p:cNvSpPr>
                <a:spLocks noChangeArrowheads="1"/>
              </p:cNvSpPr>
              <p:nvPr/>
            </p:nvSpPr>
            <p:spPr bwMode="auto">
              <a:xfrm>
                <a:off x="13588" y="1611"/>
                <a:ext cx="127" cy="32"/>
              </a:xfrm>
              <a:custGeom>
                <a:avLst/>
                <a:gdLst>
                  <a:gd name="T0" fmla="*/ 120 w 128"/>
                  <a:gd name="T1" fmla="*/ 0 h 33"/>
                  <a:gd name="T2" fmla="*/ 124 w 128"/>
                  <a:gd name="T3" fmla="*/ 3 h 33"/>
                  <a:gd name="T4" fmla="*/ 122 w 128"/>
                  <a:gd name="T5" fmla="*/ 3 h 33"/>
                  <a:gd name="T6" fmla="*/ 117 w 128"/>
                  <a:gd name="T7" fmla="*/ 7 h 33"/>
                  <a:gd name="T8" fmla="*/ 110 w 128"/>
                  <a:gd name="T9" fmla="*/ 10 h 33"/>
                  <a:gd name="T10" fmla="*/ 101 w 128"/>
                  <a:gd name="T11" fmla="*/ 15 h 33"/>
                  <a:gd name="T12" fmla="*/ 91 w 128"/>
                  <a:gd name="T13" fmla="*/ 16 h 33"/>
                  <a:gd name="T14" fmla="*/ 80 w 128"/>
                  <a:gd name="T15" fmla="*/ 21 h 33"/>
                  <a:gd name="T16" fmla="*/ 68 w 128"/>
                  <a:gd name="T17" fmla="*/ 24 h 33"/>
                  <a:gd name="T18" fmla="*/ 60 w 128"/>
                  <a:gd name="T19" fmla="*/ 28 h 33"/>
                  <a:gd name="T20" fmla="*/ 49 w 128"/>
                  <a:gd name="T21" fmla="*/ 29 h 33"/>
                  <a:gd name="T22" fmla="*/ 37 w 128"/>
                  <a:gd name="T23" fmla="*/ 29 h 33"/>
                  <a:gd name="T24" fmla="*/ 28 w 128"/>
                  <a:gd name="T25" fmla="*/ 29 h 33"/>
                  <a:gd name="T26" fmla="*/ 18 w 128"/>
                  <a:gd name="T27" fmla="*/ 29 h 33"/>
                  <a:gd name="T28" fmla="*/ 8 w 128"/>
                  <a:gd name="T29" fmla="*/ 28 h 33"/>
                  <a:gd name="T30" fmla="*/ 4 w 128"/>
                  <a:gd name="T31" fmla="*/ 28 h 33"/>
                  <a:gd name="T32" fmla="*/ 0 w 128"/>
                  <a:gd name="T33" fmla="*/ 25 h 33"/>
                  <a:gd name="T34" fmla="*/ 0 w 128"/>
                  <a:gd name="T35" fmla="*/ 25 h 33"/>
                  <a:gd name="T36" fmla="*/ 0 w 128"/>
                  <a:gd name="T37" fmla="*/ 21 h 33"/>
                  <a:gd name="T38" fmla="*/ 1 w 128"/>
                  <a:gd name="T39" fmla="*/ 21 h 33"/>
                  <a:gd name="T40" fmla="*/ 6 w 128"/>
                  <a:gd name="T41" fmla="*/ 21 h 33"/>
                  <a:gd name="T42" fmla="*/ 12 w 128"/>
                  <a:gd name="T43" fmla="*/ 22 h 33"/>
                  <a:gd name="T44" fmla="*/ 18 w 128"/>
                  <a:gd name="T45" fmla="*/ 24 h 33"/>
                  <a:gd name="T46" fmla="*/ 28 w 128"/>
                  <a:gd name="T47" fmla="*/ 25 h 33"/>
                  <a:gd name="T48" fmla="*/ 37 w 128"/>
                  <a:gd name="T49" fmla="*/ 25 h 33"/>
                  <a:gd name="T50" fmla="*/ 49 w 128"/>
                  <a:gd name="T51" fmla="*/ 24 h 33"/>
                  <a:gd name="T52" fmla="*/ 60 w 128"/>
                  <a:gd name="T53" fmla="*/ 22 h 33"/>
                  <a:gd name="T54" fmla="*/ 73 w 128"/>
                  <a:gd name="T55" fmla="*/ 17 h 33"/>
                  <a:gd name="T56" fmla="*/ 84 w 128"/>
                  <a:gd name="T57" fmla="*/ 16 h 33"/>
                  <a:gd name="T58" fmla="*/ 96 w 128"/>
                  <a:gd name="T59" fmla="*/ 11 h 33"/>
                  <a:gd name="T60" fmla="*/ 106 w 128"/>
                  <a:gd name="T61" fmla="*/ 9 h 33"/>
                  <a:gd name="T62" fmla="*/ 113 w 128"/>
                  <a:gd name="T63" fmla="*/ 3 h 33"/>
                  <a:gd name="T64" fmla="*/ 117 w 128"/>
                  <a:gd name="T65" fmla="*/ 1 h 33"/>
                  <a:gd name="T66" fmla="*/ 120 w 128"/>
                  <a:gd name="T67" fmla="*/ 0 h 3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28"/>
                  <a:gd name="T103" fmla="*/ 0 h 33"/>
                  <a:gd name="T104" fmla="*/ 128 w 128"/>
                  <a:gd name="T105" fmla="*/ 33 h 3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28" h="33">
                    <a:moveTo>
                      <a:pt x="123" y="0"/>
                    </a:moveTo>
                    <a:lnTo>
                      <a:pt x="127" y="3"/>
                    </a:lnTo>
                    <a:lnTo>
                      <a:pt x="125" y="3"/>
                    </a:lnTo>
                    <a:lnTo>
                      <a:pt x="120" y="7"/>
                    </a:lnTo>
                    <a:lnTo>
                      <a:pt x="113" y="10"/>
                    </a:lnTo>
                    <a:lnTo>
                      <a:pt x="104" y="15"/>
                    </a:lnTo>
                    <a:lnTo>
                      <a:pt x="94" y="19"/>
                    </a:lnTo>
                    <a:lnTo>
                      <a:pt x="83" y="24"/>
                    </a:lnTo>
                    <a:lnTo>
                      <a:pt x="71" y="27"/>
                    </a:lnTo>
                    <a:lnTo>
                      <a:pt x="60" y="31"/>
                    </a:lnTo>
                    <a:lnTo>
                      <a:pt x="49" y="32"/>
                    </a:lnTo>
                    <a:lnTo>
                      <a:pt x="37" y="32"/>
                    </a:lnTo>
                    <a:lnTo>
                      <a:pt x="28" y="32"/>
                    </a:lnTo>
                    <a:lnTo>
                      <a:pt x="18" y="32"/>
                    </a:lnTo>
                    <a:lnTo>
                      <a:pt x="8" y="31"/>
                    </a:lnTo>
                    <a:lnTo>
                      <a:pt x="4" y="31"/>
                    </a:lnTo>
                    <a:lnTo>
                      <a:pt x="0" y="28"/>
                    </a:lnTo>
                    <a:lnTo>
                      <a:pt x="0" y="24"/>
                    </a:lnTo>
                    <a:lnTo>
                      <a:pt x="1" y="24"/>
                    </a:lnTo>
                    <a:lnTo>
                      <a:pt x="6" y="24"/>
                    </a:lnTo>
                    <a:lnTo>
                      <a:pt x="12" y="25"/>
                    </a:lnTo>
                    <a:lnTo>
                      <a:pt x="18" y="27"/>
                    </a:lnTo>
                    <a:lnTo>
                      <a:pt x="28" y="28"/>
                    </a:lnTo>
                    <a:lnTo>
                      <a:pt x="37" y="28"/>
                    </a:lnTo>
                    <a:lnTo>
                      <a:pt x="49" y="27"/>
                    </a:lnTo>
                    <a:lnTo>
                      <a:pt x="60" y="25"/>
                    </a:lnTo>
                    <a:lnTo>
                      <a:pt x="76" y="20"/>
                    </a:lnTo>
                    <a:lnTo>
                      <a:pt x="87" y="16"/>
                    </a:lnTo>
                    <a:lnTo>
                      <a:pt x="99" y="11"/>
                    </a:lnTo>
                    <a:lnTo>
                      <a:pt x="109" y="9"/>
                    </a:lnTo>
                    <a:lnTo>
                      <a:pt x="116" y="3"/>
                    </a:lnTo>
                    <a:lnTo>
                      <a:pt x="120" y="1"/>
                    </a:lnTo>
                    <a:lnTo>
                      <a:pt x="123" y="0"/>
                    </a:lnTo>
                  </a:path>
                </a:pathLst>
              </a:custGeom>
              <a:solidFill>
                <a:srgbClr val="823838"/>
              </a:solidFill>
              <a:ln w="9525">
                <a:noFill/>
                <a:round/>
                <a:headEnd/>
                <a:tailEnd/>
              </a:ln>
            </p:spPr>
            <p:txBody>
              <a:bodyPr wrap="none" anchor="ctr"/>
              <a:lstStyle/>
              <a:p>
                <a:endParaRPr lang="en-US"/>
              </a:p>
            </p:txBody>
          </p:sp>
          <p:sp>
            <p:nvSpPr>
              <p:cNvPr id="15390" name="Freeform 289"/>
              <p:cNvSpPr>
                <a:spLocks noChangeArrowheads="1"/>
              </p:cNvSpPr>
              <p:nvPr/>
            </p:nvSpPr>
            <p:spPr bwMode="auto">
              <a:xfrm>
                <a:off x="13592" y="1603"/>
                <a:ext cx="119" cy="31"/>
              </a:xfrm>
              <a:custGeom>
                <a:avLst/>
                <a:gdLst>
                  <a:gd name="T0" fmla="*/ 116 w 120"/>
                  <a:gd name="T1" fmla="*/ 0 h 32"/>
                  <a:gd name="T2" fmla="*/ 116 w 120"/>
                  <a:gd name="T3" fmla="*/ 2 h 32"/>
                  <a:gd name="T4" fmla="*/ 116 w 120"/>
                  <a:gd name="T5" fmla="*/ 4 h 32"/>
                  <a:gd name="T6" fmla="*/ 111 w 120"/>
                  <a:gd name="T7" fmla="*/ 5 h 32"/>
                  <a:gd name="T8" fmla="*/ 104 w 120"/>
                  <a:gd name="T9" fmla="*/ 10 h 32"/>
                  <a:gd name="T10" fmla="*/ 97 w 120"/>
                  <a:gd name="T11" fmla="*/ 13 h 32"/>
                  <a:gd name="T12" fmla="*/ 87 w 120"/>
                  <a:gd name="T13" fmla="*/ 16 h 32"/>
                  <a:gd name="T14" fmla="*/ 76 w 120"/>
                  <a:gd name="T15" fmla="*/ 20 h 32"/>
                  <a:gd name="T16" fmla="*/ 64 w 120"/>
                  <a:gd name="T17" fmla="*/ 23 h 32"/>
                  <a:gd name="T18" fmla="*/ 56 w 120"/>
                  <a:gd name="T19" fmla="*/ 25 h 32"/>
                  <a:gd name="T20" fmla="*/ 45 w 120"/>
                  <a:gd name="T21" fmla="*/ 28 h 32"/>
                  <a:gd name="T22" fmla="*/ 34 w 120"/>
                  <a:gd name="T23" fmla="*/ 28 h 32"/>
                  <a:gd name="T24" fmla="*/ 26 w 120"/>
                  <a:gd name="T25" fmla="*/ 28 h 32"/>
                  <a:gd name="T26" fmla="*/ 16 w 120"/>
                  <a:gd name="T27" fmla="*/ 28 h 32"/>
                  <a:gd name="T28" fmla="*/ 9 w 120"/>
                  <a:gd name="T29" fmla="*/ 25 h 32"/>
                  <a:gd name="T30" fmla="*/ 2 w 120"/>
                  <a:gd name="T31" fmla="*/ 25 h 32"/>
                  <a:gd name="T32" fmla="*/ 0 w 120"/>
                  <a:gd name="T33" fmla="*/ 24 h 32"/>
                  <a:gd name="T34" fmla="*/ 0 w 120"/>
                  <a:gd name="T35" fmla="*/ 24 h 32"/>
                  <a:gd name="T36" fmla="*/ 0 w 120"/>
                  <a:gd name="T37" fmla="*/ 20 h 32"/>
                  <a:gd name="T38" fmla="*/ 2 w 120"/>
                  <a:gd name="T39" fmla="*/ 20 h 32"/>
                  <a:gd name="T40" fmla="*/ 4 w 120"/>
                  <a:gd name="T41" fmla="*/ 20 h 32"/>
                  <a:gd name="T42" fmla="*/ 9 w 120"/>
                  <a:gd name="T43" fmla="*/ 21 h 32"/>
                  <a:gd name="T44" fmla="*/ 16 w 120"/>
                  <a:gd name="T45" fmla="*/ 23 h 32"/>
                  <a:gd name="T46" fmla="*/ 26 w 120"/>
                  <a:gd name="T47" fmla="*/ 24 h 32"/>
                  <a:gd name="T48" fmla="*/ 34 w 120"/>
                  <a:gd name="T49" fmla="*/ 24 h 32"/>
                  <a:gd name="T50" fmla="*/ 45 w 120"/>
                  <a:gd name="T51" fmla="*/ 23 h 32"/>
                  <a:gd name="T52" fmla="*/ 56 w 120"/>
                  <a:gd name="T53" fmla="*/ 20 h 32"/>
                  <a:gd name="T54" fmla="*/ 69 w 120"/>
                  <a:gd name="T55" fmla="*/ 16 h 32"/>
                  <a:gd name="T56" fmla="*/ 83 w 120"/>
                  <a:gd name="T57" fmla="*/ 15 h 32"/>
                  <a:gd name="T58" fmla="*/ 92 w 120"/>
                  <a:gd name="T59" fmla="*/ 11 h 32"/>
                  <a:gd name="T60" fmla="*/ 102 w 120"/>
                  <a:gd name="T61" fmla="*/ 8 h 32"/>
                  <a:gd name="T62" fmla="*/ 106 w 120"/>
                  <a:gd name="T63" fmla="*/ 4 h 32"/>
                  <a:gd name="T64" fmla="*/ 113 w 120"/>
                  <a:gd name="T65" fmla="*/ 1 h 32"/>
                  <a:gd name="T66" fmla="*/ 113 w 120"/>
                  <a:gd name="T67" fmla="*/ 0 h 32"/>
                  <a:gd name="T68" fmla="*/ 116 w 120"/>
                  <a:gd name="T69" fmla="*/ 0 h 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20"/>
                  <a:gd name="T106" fmla="*/ 0 h 32"/>
                  <a:gd name="T107" fmla="*/ 120 w 120"/>
                  <a:gd name="T108" fmla="*/ 32 h 3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20" h="32">
                    <a:moveTo>
                      <a:pt x="119" y="0"/>
                    </a:moveTo>
                    <a:lnTo>
                      <a:pt x="119" y="2"/>
                    </a:lnTo>
                    <a:lnTo>
                      <a:pt x="119" y="4"/>
                    </a:lnTo>
                    <a:lnTo>
                      <a:pt x="114" y="5"/>
                    </a:lnTo>
                    <a:lnTo>
                      <a:pt x="107" y="10"/>
                    </a:lnTo>
                    <a:lnTo>
                      <a:pt x="100" y="13"/>
                    </a:lnTo>
                    <a:lnTo>
                      <a:pt x="90" y="18"/>
                    </a:lnTo>
                    <a:lnTo>
                      <a:pt x="79" y="23"/>
                    </a:lnTo>
                    <a:lnTo>
                      <a:pt x="67" y="26"/>
                    </a:lnTo>
                    <a:lnTo>
                      <a:pt x="56" y="28"/>
                    </a:lnTo>
                    <a:lnTo>
                      <a:pt x="45" y="31"/>
                    </a:lnTo>
                    <a:lnTo>
                      <a:pt x="34" y="31"/>
                    </a:lnTo>
                    <a:lnTo>
                      <a:pt x="26" y="31"/>
                    </a:lnTo>
                    <a:lnTo>
                      <a:pt x="16" y="31"/>
                    </a:lnTo>
                    <a:lnTo>
                      <a:pt x="9" y="28"/>
                    </a:lnTo>
                    <a:lnTo>
                      <a:pt x="2" y="28"/>
                    </a:lnTo>
                    <a:lnTo>
                      <a:pt x="0" y="27"/>
                    </a:lnTo>
                    <a:lnTo>
                      <a:pt x="0" y="23"/>
                    </a:lnTo>
                    <a:lnTo>
                      <a:pt x="2" y="23"/>
                    </a:lnTo>
                    <a:lnTo>
                      <a:pt x="4" y="23"/>
                    </a:lnTo>
                    <a:lnTo>
                      <a:pt x="9" y="24"/>
                    </a:lnTo>
                    <a:lnTo>
                      <a:pt x="16" y="26"/>
                    </a:lnTo>
                    <a:lnTo>
                      <a:pt x="26" y="27"/>
                    </a:lnTo>
                    <a:lnTo>
                      <a:pt x="34" y="27"/>
                    </a:lnTo>
                    <a:lnTo>
                      <a:pt x="45" y="26"/>
                    </a:lnTo>
                    <a:lnTo>
                      <a:pt x="56" y="23"/>
                    </a:lnTo>
                    <a:lnTo>
                      <a:pt x="72" y="19"/>
                    </a:lnTo>
                    <a:lnTo>
                      <a:pt x="86" y="15"/>
                    </a:lnTo>
                    <a:lnTo>
                      <a:pt x="95" y="11"/>
                    </a:lnTo>
                    <a:lnTo>
                      <a:pt x="105" y="8"/>
                    </a:lnTo>
                    <a:lnTo>
                      <a:pt x="109" y="4"/>
                    </a:lnTo>
                    <a:lnTo>
                      <a:pt x="116" y="1"/>
                    </a:lnTo>
                    <a:lnTo>
                      <a:pt x="116" y="0"/>
                    </a:lnTo>
                    <a:lnTo>
                      <a:pt x="119" y="0"/>
                    </a:lnTo>
                  </a:path>
                </a:pathLst>
              </a:custGeom>
              <a:solidFill>
                <a:srgbClr val="823838"/>
              </a:solidFill>
              <a:ln w="9525">
                <a:noFill/>
                <a:round/>
                <a:headEnd/>
                <a:tailEnd/>
              </a:ln>
            </p:spPr>
            <p:txBody>
              <a:bodyPr wrap="none" anchor="ctr"/>
              <a:lstStyle/>
              <a:p>
                <a:endParaRPr lang="en-US"/>
              </a:p>
            </p:txBody>
          </p:sp>
          <p:sp>
            <p:nvSpPr>
              <p:cNvPr id="15391" name="Freeform 290"/>
              <p:cNvSpPr>
                <a:spLocks noChangeArrowheads="1"/>
              </p:cNvSpPr>
              <p:nvPr/>
            </p:nvSpPr>
            <p:spPr bwMode="auto">
              <a:xfrm>
                <a:off x="13594" y="1509"/>
                <a:ext cx="110" cy="109"/>
              </a:xfrm>
              <a:custGeom>
                <a:avLst/>
                <a:gdLst>
                  <a:gd name="T0" fmla="*/ 62 w 111"/>
                  <a:gd name="T1" fmla="*/ 0 h 110"/>
                  <a:gd name="T2" fmla="*/ 107 w 111"/>
                  <a:gd name="T3" fmla="*/ 80 h 110"/>
                  <a:gd name="T4" fmla="*/ 107 w 111"/>
                  <a:gd name="T5" fmla="*/ 82 h 110"/>
                  <a:gd name="T6" fmla="*/ 102 w 111"/>
                  <a:gd name="T7" fmla="*/ 83 h 110"/>
                  <a:gd name="T8" fmla="*/ 95 w 111"/>
                  <a:gd name="T9" fmla="*/ 86 h 110"/>
                  <a:gd name="T10" fmla="*/ 85 w 111"/>
                  <a:gd name="T11" fmla="*/ 91 h 110"/>
                  <a:gd name="T12" fmla="*/ 77 w 111"/>
                  <a:gd name="T13" fmla="*/ 93 h 110"/>
                  <a:gd name="T14" fmla="*/ 67 w 111"/>
                  <a:gd name="T15" fmla="*/ 99 h 110"/>
                  <a:gd name="T16" fmla="*/ 58 w 111"/>
                  <a:gd name="T17" fmla="*/ 101 h 110"/>
                  <a:gd name="T18" fmla="*/ 51 w 111"/>
                  <a:gd name="T19" fmla="*/ 104 h 110"/>
                  <a:gd name="T20" fmla="*/ 40 w 111"/>
                  <a:gd name="T21" fmla="*/ 106 h 110"/>
                  <a:gd name="T22" fmla="*/ 31 w 111"/>
                  <a:gd name="T23" fmla="*/ 106 h 110"/>
                  <a:gd name="T24" fmla="*/ 22 w 111"/>
                  <a:gd name="T25" fmla="*/ 106 h 110"/>
                  <a:gd name="T26" fmla="*/ 14 w 111"/>
                  <a:gd name="T27" fmla="*/ 106 h 110"/>
                  <a:gd name="T28" fmla="*/ 7 w 111"/>
                  <a:gd name="T29" fmla="*/ 106 h 110"/>
                  <a:gd name="T30" fmla="*/ 2 w 111"/>
                  <a:gd name="T31" fmla="*/ 104 h 110"/>
                  <a:gd name="T32" fmla="*/ 0 w 111"/>
                  <a:gd name="T33" fmla="*/ 104 h 110"/>
                  <a:gd name="T34" fmla="*/ 0 w 111"/>
                  <a:gd name="T35" fmla="*/ 104 h 110"/>
                  <a:gd name="T36" fmla="*/ 12 w 111"/>
                  <a:gd name="T37" fmla="*/ 49 h 110"/>
                  <a:gd name="T38" fmla="*/ 62 w 111"/>
                  <a:gd name="T39" fmla="*/ 0 h 11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11"/>
                  <a:gd name="T61" fmla="*/ 0 h 110"/>
                  <a:gd name="T62" fmla="*/ 111 w 111"/>
                  <a:gd name="T63" fmla="*/ 110 h 11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11" h="110">
                    <a:moveTo>
                      <a:pt x="65" y="0"/>
                    </a:moveTo>
                    <a:lnTo>
                      <a:pt x="110" y="83"/>
                    </a:lnTo>
                    <a:lnTo>
                      <a:pt x="110" y="85"/>
                    </a:lnTo>
                    <a:lnTo>
                      <a:pt x="105" y="86"/>
                    </a:lnTo>
                    <a:lnTo>
                      <a:pt x="98" y="89"/>
                    </a:lnTo>
                    <a:lnTo>
                      <a:pt x="88" y="94"/>
                    </a:lnTo>
                    <a:lnTo>
                      <a:pt x="80" y="96"/>
                    </a:lnTo>
                    <a:lnTo>
                      <a:pt x="70" y="102"/>
                    </a:lnTo>
                    <a:lnTo>
                      <a:pt x="61" y="104"/>
                    </a:lnTo>
                    <a:lnTo>
                      <a:pt x="51" y="107"/>
                    </a:lnTo>
                    <a:lnTo>
                      <a:pt x="40" y="109"/>
                    </a:lnTo>
                    <a:lnTo>
                      <a:pt x="31" y="109"/>
                    </a:lnTo>
                    <a:lnTo>
                      <a:pt x="22" y="109"/>
                    </a:lnTo>
                    <a:lnTo>
                      <a:pt x="14" y="109"/>
                    </a:lnTo>
                    <a:lnTo>
                      <a:pt x="7" y="109"/>
                    </a:lnTo>
                    <a:lnTo>
                      <a:pt x="2" y="107"/>
                    </a:lnTo>
                    <a:lnTo>
                      <a:pt x="0" y="107"/>
                    </a:lnTo>
                    <a:lnTo>
                      <a:pt x="12" y="49"/>
                    </a:lnTo>
                    <a:lnTo>
                      <a:pt x="65" y="0"/>
                    </a:lnTo>
                  </a:path>
                </a:pathLst>
              </a:custGeom>
              <a:solidFill>
                <a:srgbClr val="823838"/>
              </a:solidFill>
              <a:ln w="9525">
                <a:noFill/>
                <a:round/>
                <a:headEnd/>
                <a:tailEnd/>
              </a:ln>
            </p:spPr>
            <p:txBody>
              <a:bodyPr wrap="none" anchor="ctr"/>
              <a:lstStyle/>
              <a:p>
                <a:endParaRPr lang="en-US"/>
              </a:p>
            </p:txBody>
          </p:sp>
          <p:sp>
            <p:nvSpPr>
              <p:cNvPr id="15392" name="Freeform 291"/>
              <p:cNvSpPr>
                <a:spLocks noChangeArrowheads="1"/>
              </p:cNvSpPr>
              <p:nvPr/>
            </p:nvSpPr>
            <p:spPr bwMode="auto">
              <a:xfrm>
                <a:off x="13618" y="1425"/>
                <a:ext cx="30" cy="14"/>
              </a:xfrm>
              <a:custGeom>
                <a:avLst/>
                <a:gdLst>
                  <a:gd name="T0" fmla="*/ 27 w 31"/>
                  <a:gd name="T1" fmla="*/ 0 h 15"/>
                  <a:gd name="T2" fmla="*/ 27 w 31"/>
                  <a:gd name="T3" fmla="*/ 4 h 15"/>
                  <a:gd name="T4" fmla="*/ 0 w 31"/>
                  <a:gd name="T5" fmla="*/ 11 h 15"/>
                  <a:gd name="T6" fmla="*/ 0 w 31"/>
                  <a:gd name="T7" fmla="*/ 6 h 15"/>
                  <a:gd name="T8" fmla="*/ 27 w 31"/>
                  <a:gd name="T9" fmla="*/ 0 h 15"/>
                  <a:gd name="T10" fmla="*/ 0 60000 65536"/>
                  <a:gd name="T11" fmla="*/ 0 60000 65536"/>
                  <a:gd name="T12" fmla="*/ 0 60000 65536"/>
                  <a:gd name="T13" fmla="*/ 0 60000 65536"/>
                  <a:gd name="T14" fmla="*/ 0 60000 65536"/>
                  <a:gd name="T15" fmla="*/ 0 w 31"/>
                  <a:gd name="T16" fmla="*/ 0 h 15"/>
                  <a:gd name="T17" fmla="*/ 31 w 31"/>
                  <a:gd name="T18" fmla="*/ 15 h 15"/>
                </a:gdLst>
                <a:ahLst/>
                <a:cxnLst>
                  <a:cxn ang="T10">
                    <a:pos x="T0" y="T1"/>
                  </a:cxn>
                  <a:cxn ang="T11">
                    <a:pos x="T2" y="T3"/>
                  </a:cxn>
                  <a:cxn ang="T12">
                    <a:pos x="T4" y="T5"/>
                  </a:cxn>
                  <a:cxn ang="T13">
                    <a:pos x="T6" y="T7"/>
                  </a:cxn>
                  <a:cxn ang="T14">
                    <a:pos x="T8" y="T9"/>
                  </a:cxn>
                </a:cxnLst>
                <a:rect l="T15" t="T16" r="T17" b="T18"/>
                <a:pathLst>
                  <a:path w="31" h="15">
                    <a:moveTo>
                      <a:pt x="30" y="0"/>
                    </a:moveTo>
                    <a:lnTo>
                      <a:pt x="30" y="4"/>
                    </a:lnTo>
                    <a:lnTo>
                      <a:pt x="0" y="14"/>
                    </a:lnTo>
                    <a:lnTo>
                      <a:pt x="0" y="6"/>
                    </a:lnTo>
                    <a:lnTo>
                      <a:pt x="30" y="0"/>
                    </a:lnTo>
                  </a:path>
                </a:pathLst>
              </a:custGeom>
              <a:solidFill>
                <a:srgbClr val="823838"/>
              </a:solidFill>
              <a:ln w="9525">
                <a:noFill/>
                <a:round/>
                <a:headEnd/>
                <a:tailEnd/>
              </a:ln>
            </p:spPr>
            <p:txBody>
              <a:bodyPr wrap="none" anchor="ctr"/>
              <a:lstStyle/>
              <a:p>
                <a:endParaRPr lang="en-US"/>
              </a:p>
            </p:txBody>
          </p:sp>
          <p:sp>
            <p:nvSpPr>
              <p:cNvPr id="15393" name="Freeform 292"/>
              <p:cNvSpPr>
                <a:spLocks noChangeArrowheads="1"/>
              </p:cNvSpPr>
              <p:nvPr/>
            </p:nvSpPr>
            <p:spPr bwMode="auto">
              <a:xfrm>
                <a:off x="13610" y="1468"/>
                <a:ext cx="52" cy="17"/>
              </a:xfrm>
              <a:custGeom>
                <a:avLst/>
                <a:gdLst>
                  <a:gd name="T0" fmla="*/ 0 w 53"/>
                  <a:gd name="T1" fmla="*/ 0 h 18"/>
                  <a:gd name="T2" fmla="*/ 46 w 53"/>
                  <a:gd name="T3" fmla="*/ 9 h 18"/>
                  <a:gd name="T4" fmla="*/ 49 w 53"/>
                  <a:gd name="T5" fmla="*/ 14 h 18"/>
                  <a:gd name="T6" fmla="*/ 0 w 53"/>
                  <a:gd name="T7" fmla="*/ 4 h 18"/>
                  <a:gd name="T8" fmla="*/ 0 w 53"/>
                  <a:gd name="T9" fmla="*/ 0 h 18"/>
                  <a:gd name="T10" fmla="*/ 0 60000 65536"/>
                  <a:gd name="T11" fmla="*/ 0 60000 65536"/>
                  <a:gd name="T12" fmla="*/ 0 60000 65536"/>
                  <a:gd name="T13" fmla="*/ 0 60000 65536"/>
                  <a:gd name="T14" fmla="*/ 0 60000 65536"/>
                  <a:gd name="T15" fmla="*/ 0 w 53"/>
                  <a:gd name="T16" fmla="*/ 0 h 18"/>
                  <a:gd name="T17" fmla="*/ 53 w 53"/>
                  <a:gd name="T18" fmla="*/ 18 h 18"/>
                </a:gdLst>
                <a:ahLst/>
                <a:cxnLst>
                  <a:cxn ang="T10">
                    <a:pos x="T0" y="T1"/>
                  </a:cxn>
                  <a:cxn ang="T11">
                    <a:pos x="T2" y="T3"/>
                  </a:cxn>
                  <a:cxn ang="T12">
                    <a:pos x="T4" y="T5"/>
                  </a:cxn>
                  <a:cxn ang="T13">
                    <a:pos x="T6" y="T7"/>
                  </a:cxn>
                  <a:cxn ang="T14">
                    <a:pos x="T8" y="T9"/>
                  </a:cxn>
                </a:cxnLst>
                <a:rect l="T15" t="T16" r="T17" b="T18"/>
                <a:pathLst>
                  <a:path w="53" h="18">
                    <a:moveTo>
                      <a:pt x="0" y="0"/>
                    </a:moveTo>
                    <a:lnTo>
                      <a:pt x="49" y="12"/>
                    </a:lnTo>
                    <a:lnTo>
                      <a:pt x="52" y="17"/>
                    </a:lnTo>
                    <a:lnTo>
                      <a:pt x="0" y="4"/>
                    </a:lnTo>
                    <a:lnTo>
                      <a:pt x="0" y="0"/>
                    </a:lnTo>
                  </a:path>
                </a:pathLst>
              </a:custGeom>
              <a:solidFill>
                <a:srgbClr val="823838"/>
              </a:solidFill>
              <a:ln w="9525">
                <a:noFill/>
                <a:round/>
                <a:headEnd/>
                <a:tailEnd/>
              </a:ln>
            </p:spPr>
            <p:txBody>
              <a:bodyPr wrap="none" anchor="ctr"/>
              <a:lstStyle/>
              <a:p>
                <a:endParaRPr lang="en-US"/>
              </a:p>
            </p:txBody>
          </p:sp>
          <p:sp>
            <p:nvSpPr>
              <p:cNvPr id="15394" name="Freeform 293"/>
              <p:cNvSpPr>
                <a:spLocks noChangeArrowheads="1"/>
              </p:cNvSpPr>
              <p:nvPr/>
            </p:nvSpPr>
            <p:spPr bwMode="auto">
              <a:xfrm>
                <a:off x="13612" y="1477"/>
                <a:ext cx="50" cy="17"/>
              </a:xfrm>
              <a:custGeom>
                <a:avLst/>
                <a:gdLst>
                  <a:gd name="T0" fmla="*/ 0 w 51"/>
                  <a:gd name="T1" fmla="*/ 0 h 18"/>
                  <a:gd name="T2" fmla="*/ 44 w 51"/>
                  <a:gd name="T3" fmla="*/ 9 h 18"/>
                  <a:gd name="T4" fmla="*/ 47 w 51"/>
                  <a:gd name="T5" fmla="*/ 14 h 18"/>
                  <a:gd name="T6" fmla="*/ 0 w 51"/>
                  <a:gd name="T7" fmla="*/ 4 h 18"/>
                  <a:gd name="T8" fmla="*/ 0 w 51"/>
                  <a:gd name="T9" fmla="*/ 0 h 18"/>
                  <a:gd name="T10" fmla="*/ 0 60000 65536"/>
                  <a:gd name="T11" fmla="*/ 0 60000 65536"/>
                  <a:gd name="T12" fmla="*/ 0 60000 65536"/>
                  <a:gd name="T13" fmla="*/ 0 60000 65536"/>
                  <a:gd name="T14" fmla="*/ 0 60000 65536"/>
                  <a:gd name="T15" fmla="*/ 0 w 51"/>
                  <a:gd name="T16" fmla="*/ 0 h 18"/>
                  <a:gd name="T17" fmla="*/ 51 w 51"/>
                  <a:gd name="T18" fmla="*/ 18 h 18"/>
                </a:gdLst>
                <a:ahLst/>
                <a:cxnLst>
                  <a:cxn ang="T10">
                    <a:pos x="T0" y="T1"/>
                  </a:cxn>
                  <a:cxn ang="T11">
                    <a:pos x="T2" y="T3"/>
                  </a:cxn>
                  <a:cxn ang="T12">
                    <a:pos x="T4" y="T5"/>
                  </a:cxn>
                  <a:cxn ang="T13">
                    <a:pos x="T6" y="T7"/>
                  </a:cxn>
                  <a:cxn ang="T14">
                    <a:pos x="T8" y="T9"/>
                  </a:cxn>
                </a:cxnLst>
                <a:rect l="T15" t="T16" r="T17" b="T18"/>
                <a:pathLst>
                  <a:path w="51" h="18">
                    <a:moveTo>
                      <a:pt x="0" y="0"/>
                    </a:moveTo>
                    <a:lnTo>
                      <a:pt x="47" y="12"/>
                    </a:lnTo>
                    <a:lnTo>
                      <a:pt x="50" y="17"/>
                    </a:lnTo>
                    <a:lnTo>
                      <a:pt x="0" y="4"/>
                    </a:lnTo>
                    <a:lnTo>
                      <a:pt x="0" y="0"/>
                    </a:lnTo>
                  </a:path>
                </a:pathLst>
              </a:custGeom>
              <a:solidFill>
                <a:srgbClr val="823838"/>
              </a:solidFill>
              <a:ln w="9525">
                <a:noFill/>
                <a:round/>
                <a:headEnd/>
                <a:tailEnd/>
              </a:ln>
            </p:spPr>
            <p:txBody>
              <a:bodyPr wrap="none" anchor="ctr"/>
              <a:lstStyle/>
              <a:p>
                <a:endParaRPr lang="en-US"/>
              </a:p>
            </p:txBody>
          </p:sp>
          <p:sp>
            <p:nvSpPr>
              <p:cNvPr id="15395" name="Freeform 294"/>
              <p:cNvSpPr>
                <a:spLocks noChangeArrowheads="1"/>
              </p:cNvSpPr>
              <p:nvPr/>
            </p:nvSpPr>
            <p:spPr bwMode="auto">
              <a:xfrm>
                <a:off x="13616" y="1487"/>
                <a:ext cx="43" cy="17"/>
              </a:xfrm>
              <a:custGeom>
                <a:avLst/>
                <a:gdLst>
                  <a:gd name="T0" fmla="*/ 0 w 44"/>
                  <a:gd name="T1" fmla="*/ 0 h 18"/>
                  <a:gd name="T2" fmla="*/ 40 w 44"/>
                  <a:gd name="T3" fmla="*/ 10 h 18"/>
                  <a:gd name="T4" fmla="*/ 40 w 44"/>
                  <a:gd name="T5" fmla="*/ 14 h 18"/>
                  <a:gd name="T6" fmla="*/ 0 w 44"/>
                  <a:gd name="T7" fmla="*/ 6 h 18"/>
                  <a:gd name="T8" fmla="*/ 0 w 44"/>
                  <a:gd name="T9" fmla="*/ 0 h 18"/>
                  <a:gd name="T10" fmla="*/ 0 60000 65536"/>
                  <a:gd name="T11" fmla="*/ 0 60000 65536"/>
                  <a:gd name="T12" fmla="*/ 0 60000 65536"/>
                  <a:gd name="T13" fmla="*/ 0 60000 65536"/>
                  <a:gd name="T14" fmla="*/ 0 60000 65536"/>
                  <a:gd name="T15" fmla="*/ 0 w 44"/>
                  <a:gd name="T16" fmla="*/ 0 h 18"/>
                  <a:gd name="T17" fmla="*/ 44 w 44"/>
                  <a:gd name="T18" fmla="*/ 18 h 18"/>
                </a:gdLst>
                <a:ahLst/>
                <a:cxnLst>
                  <a:cxn ang="T10">
                    <a:pos x="T0" y="T1"/>
                  </a:cxn>
                  <a:cxn ang="T11">
                    <a:pos x="T2" y="T3"/>
                  </a:cxn>
                  <a:cxn ang="T12">
                    <a:pos x="T4" y="T5"/>
                  </a:cxn>
                  <a:cxn ang="T13">
                    <a:pos x="T6" y="T7"/>
                  </a:cxn>
                  <a:cxn ang="T14">
                    <a:pos x="T8" y="T9"/>
                  </a:cxn>
                </a:cxnLst>
                <a:rect l="T15" t="T16" r="T17" b="T18"/>
                <a:pathLst>
                  <a:path w="44" h="18">
                    <a:moveTo>
                      <a:pt x="0" y="0"/>
                    </a:moveTo>
                    <a:lnTo>
                      <a:pt x="43" y="13"/>
                    </a:lnTo>
                    <a:lnTo>
                      <a:pt x="43" y="17"/>
                    </a:lnTo>
                    <a:lnTo>
                      <a:pt x="0" y="6"/>
                    </a:lnTo>
                    <a:lnTo>
                      <a:pt x="0" y="0"/>
                    </a:lnTo>
                  </a:path>
                </a:pathLst>
              </a:custGeom>
              <a:solidFill>
                <a:srgbClr val="823838"/>
              </a:solidFill>
              <a:ln w="9525">
                <a:noFill/>
                <a:round/>
                <a:headEnd/>
                <a:tailEnd/>
              </a:ln>
            </p:spPr>
            <p:txBody>
              <a:bodyPr wrap="none" anchor="ctr"/>
              <a:lstStyle/>
              <a:p>
                <a:endParaRPr lang="en-US"/>
              </a:p>
            </p:txBody>
          </p:sp>
          <p:sp>
            <p:nvSpPr>
              <p:cNvPr id="15396" name="Freeform 295"/>
              <p:cNvSpPr>
                <a:spLocks noChangeArrowheads="1"/>
              </p:cNvSpPr>
              <p:nvPr/>
            </p:nvSpPr>
            <p:spPr bwMode="auto">
              <a:xfrm>
                <a:off x="13612" y="1459"/>
                <a:ext cx="50" cy="17"/>
              </a:xfrm>
              <a:custGeom>
                <a:avLst/>
                <a:gdLst>
                  <a:gd name="T0" fmla="*/ 0 w 51"/>
                  <a:gd name="T1" fmla="*/ 0 h 18"/>
                  <a:gd name="T2" fmla="*/ 44 w 51"/>
                  <a:gd name="T3" fmla="*/ 9 h 18"/>
                  <a:gd name="T4" fmla="*/ 47 w 51"/>
                  <a:gd name="T5" fmla="*/ 14 h 18"/>
                  <a:gd name="T6" fmla="*/ 0 w 51"/>
                  <a:gd name="T7" fmla="*/ 4 h 18"/>
                  <a:gd name="T8" fmla="*/ 0 w 51"/>
                  <a:gd name="T9" fmla="*/ 0 h 18"/>
                  <a:gd name="T10" fmla="*/ 0 60000 65536"/>
                  <a:gd name="T11" fmla="*/ 0 60000 65536"/>
                  <a:gd name="T12" fmla="*/ 0 60000 65536"/>
                  <a:gd name="T13" fmla="*/ 0 60000 65536"/>
                  <a:gd name="T14" fmla="*/ 0 60000 65536"/>
                  <a:gd name="T15" fmla="*/ 0 w 51"/>
                  <a:gd name="T16" fmla="*/ 0 h 18"/>
                  <a:gd name="T17" fmla="*/ 51 w 51"/>
                  <a:gd name="T18" fmla="*/ 18 h 18"/>
                </a:gdLst>
                <a:ahLst/>
                <a:cxnLst>
                  <a:cxn ang="T10">
                    <a:pos x="T0" y="T1"/>
                  </a:cxn>
                  <a:cxn ang="T11">
                    <a:pos x="T2" y="T3"/>
                  </a:cxn>
                  <a:cxn ang="T12">
                    <a:pos x="T4" y="T5"/>
                  </a:cxn>
                  <a:cxn ang="T13">
                    <a:pos x="T6" y="T7"/>
                  </a:cxn>
                  <a:cxn ang="T14">
                    <a:pos x="T8" y="T9"/>
                  </a:cxn>
                </a:cxnLst>
                <a:rect l="T15" t="T16" r="T17" b="T18"/>
                <a:pathLst>
                  <a:path w="51" h="18">
                    <a:moveTo>
                      <a:pt x="0" y="0"/>
                    </a:moveTo>
                    <a:lnTo>
                      <a:pt x="47" y="12"/>
                    </a:lnTo>
                    <a:lnTo>
                      <a:pt x="50" y="17"/>
                    </a:lnTo>
                    <a:lnTo>
                      <a:pt x="0" y="4"/>
                    </a:lnTo>
                    <a:lnTo>
                      <a:pt x="0" y="0"/>
                    </a:lnTo>
                  </a:path>
                </a:pathLst>
              </a:custGeom>
              <a:solidFill>
                <a:srgbClr val="823838"/>
              </a:solidFill>
              <a:ln w="9525">
                <a:noFill/>
                <a:round/>
                <a:headEnd/>
                <a:tailEnd/>
              </a:ln>
            </p:spPr>
            <p:txBody>
              <a:bodyPr wrap="none" anchor="ctr"/>
              <a:lstStyle/>
              <a:p>
                <a:endParaRPr lang="en-US"/>
              </a:p>
            </p:txBody>
          </p:sp>
        </p:grpSp>
        <p:pic>
          <p:nvPicPr>
            <p:cNvPr id="14347" name="Picture 296"/>
            <p:cNvPicPr>
              <a:picLocks noChangeAspect="1" noChangeArrowheads="1"/>
            </p:cNvPicPr>
            <p:nvPr/>
          </p:nvPicPr>
          <p:blipFill>
            <a:blip r:embed="rId8"/>
            <a:srcRect/>
            <a:stretch>
              <a:fillRect/>
            </a:stretch>
          </p:blipFill>
          <p:spPr bwMode="auto">
            <a:xfrm>
              <a:off x="2547" y="1923"/>
              <a:ext cx="1665" cy="921"/>
            </a:xfrm>
            <a:prstGeom prst="rect">
              <a:avLst/>
            </a:prstGeom>
            <a:noFill/>
            <a:ln w="9525">
              <a:noFill/>
              <a:miter lim="800000"/>
              <a:headEnd/>
              <a:tailEnd/>
            </a:ln>
          </p:spPr>
        </p:pic>
        <p:grpSp>
          <p:nvGrpSpPr>
            <p:cNvPr id="14348" name="Group 297"/>
            <p:cNvGrpSpPr>
              <a:grpSpLocks/>
            </p:cNvGrpSpPr>
            <p:nvPr/>
          </p:nvGrpSpPr>
          <p:grpSpPr bwMode="auto">
            <a:xfrm>
              <a:off x="2927" y="2040"/>
              <a:ext cx="1143" cy="452"/>
              <a:chOff x="7943" y="3956"/>
              <a:chExt cx="2856" cy="1131"/>
            </a:xfrm>
          </p:grpSpPr>
          <p:sp>
            <p:nvSpPr>
              <p:cNvPr id="14581" name="Line 298"/>
              <p:cNvSpPr>
                <a:spLocks noChangeShapeType="1"/>
              </p:cNvSpPr>
              <p:nvPr/>
            </p:nvSpPr>
            <p:spPr bwMode="auto">
              <a:xfrm>
                <a:off x="8629" y="4690"/>
                <a:ext cx="0" cy="0"/>
              </a:xfrm>
              <a:prstGeom prst="line">
                <a:avLst/>
              </a:prstGeom>
              <a:noFill/>
              <a:ln w="9525">
                <a:solidFill>
                  <a:srgbClr val="000000"/>
                </a:solidFill>
                <a:round/>
                <a:headEnd/>
                <a:tailEnd/>
              </a:ln>
            </p:spPr>
            <p:txBody>
              <a:bodyPr/>
              <a:lstStyle/>
              <a:p>
                <a:endParaRPr lang="en-GB"/>
              </a:p>
            </p:txBody>
          </p:sp>
          <p:sp>
            <p:nvSpPr>
              <p:cNvPr id="14582" name="Freeform 299"/>
              <p:cNvSpPr>
                <a:spLocks noChangeArrowheads="1"/>
              </p:cNvSpPr>
              <p:nvPr/>
            </p:nvSpPr>
            <p:spPr bwMode="auto">
              <a:xfrm>
                <a:off x="8616" y="4652"/>
                <a:ext cx="48" cy="36"/>
              </a:xfrm>
              <a:custGeom>
                <a:avLst/>
                <a:gdLst>
                  <a:gd name="T0" fmla="*/ 11 w 49"/>
                  <a:gd name="T1" fmla="*/ 33 h 37"/>
                  <a:gd name="T2" fmla="*/ 27 w 49"/>
                  <a:gd name="T3" fmla="*/ 18 h 37"/>
                  <a:gd name="T4" fmla="*/ 31 w 49"/>
                  <a:gd name="T5" fmla="*/ 21 h 37"/>
                  <a:gd name="T6" fmla="*/ 45 w 49"/>
                  <a:gd name="T7" fmla="*/ 9 h 37"/>
                  <a:gd name="T8" fmla="*/ 40 w 49"/>
                  <a:gd name="T9" fmla="*/ 13 h 37"/>
                  <a:gd name="T10" fmla="*/ 24 w 49"/>
                  <a:gd name="T11" fmla="*/ 4 h 37"/>
                  <a:gd name="T12" fmla="*/ 18 w 49"/>
                  <a:gd name="T13" fmla="*/ 3 h 37"/>
                  <a:gd name="T14" fmla="*/ 3 w 49"/>
                  <a:gd name="T15" fmla="*/ 0 h 37"/>
                  <a:gd name="T16" fmla="*/ 6 w 49"/>
                  <a:gd name="T17" fmla="*/ 9 h 37"/>
                  <a:gd name="T18" fmla="*/ 0 w 49"/>
                  <a:gd name="T19" fmla="*/ 13 h 37"/>
                  <a:gd name="T20" fmla="*/ 9 w 49"/>
                  <a:gd name="T21" fmla="*/ 15 h 37"/>
                  <a:gd name="T22" fmla="*/ 4 w 49"/>
                  <a:gd name="T23" fmla="*/ 21 h 37"/>
                  <a:gd name="T24" fmla="*/ 10 w 49"/>
                  <a:gd name="T25" fmla="*/ 31 h 37"/>
                  <a:gd name="T26" fmla="*/ 11 w 49"/>
                  <a:gd name="T27" fmla="*/ 33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9"/>
                  <a:gd name="T43" fmla="*/ 0 h 37"/>
                  <a:gd name="T44" fmla="*/ 49 w 49"/>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9" h="37">
                    <a:moveTo>
                      <a:pt x="11" y="36"/>
                    </a:moveTo>
                    <a:lnTo>
                      <a:pt x="30" y="20"/>
                    </a:lnTo>
                    <a:lnTo>
                      <a:pt x="34" y="24"/>
                    </a:lnTo>
                    <a:lnTo>
                      <a:pt x="48" y="9"/>
                    </a:lnTo>
                    <a:lnTo>
                      <a:pt x="43" y="13"/>
                    </a:lnTo>
                    <a:lnTo>
                      <a:pt x="24" y="4"/>
                    </a:lnTo>
                    <a:lnTo>
                      <a:pt x="18" y="3"/>
                    </a:lnTo>
                    <a:lnTo>
                      <a:pt x="3" y="0"/>
                    </a:lnTo>
                    <a:lnTo>
                      <a:pt x="6" y="9"/>
                    </a:lnTo>
                    <a:lnTo>
                      <a:pt x="0" y="13"/>
                    </a:lnTo>
                    <a:lnTo>
                      <a:pt x="9" y="15"/>
                    </a:lnTo>
                    <a:lnTo>
                      <a:pt x="4" y="24"/>
                    </a:lnTo>
                    <a:lnTo>
                      <a:pt x="10" y="34"/>
                    </a:lnTo>
                    <a:lnTo>
                      <a:pt x="11" y="36"/>
                    </a:lnTo>
                  </a:path>
                </a:pathLst>
              </a:custGeom>
              <a:solidFill>
                <a:srgbClr val="8484A5"/>
              </a:solidFill>
              <a:ln w="5040">
                <a:solidFill>
                  <a:srgbClr val="000000"/>
                </a:solidFill>
                <a:round/>
                <a:headEnd/>
                <a:tailEnd/>
              </a:ln>
            </p:spPr>
            <p:txBody>
              <a:bodyPr wrap="none" anchor="ctr"/>
              <a:lstStyle/>
              <a:p>
                <a:endParaRPr lang="en-US"/>
              </a:p>
            </p:txBody>
          </p:sp>
          <p:sp>
            <p:nvSpPr>
              <p:cNvPr id="14583" name="Freeform 300"/>
              <p:cNvSpPr>
                <a:spLocks noChangeArrowheads="1"/>
              </p:cNvSpPr>
              <p:nvPr/>
            </p:nvSpPr>
            <p:spPr bwMode="auto">
              <a:xfrm>
                <a:off x="8616" y="4652"/>
                <a:ext cx="48" cy="36"/>
              </a:xfrm>
              <a:custGeom>
                <a:avLst/>
                <a:gdLst>
                  <a:gd name="T0" fmla="*/ 11 w 49"/>
                  <a:gd name="T1" fmla="*/ 33 h 37"/>
                  <a:gd name="T2" fmla="*/ 27 w 49"/>
                  <a:gd name="T3" fmla="*/ 18 h 37"/>
                  <a:gd name="T4" fmla="*/ 31 w 49"/>
                  <a:gd name="T5" fmla="*/ 21 h 37"/>
                  <a:gd name="T6" fmla="*/ 45 w 49"/>
                  <a:gd name="T7" fmla="*/ 9 h 37"/>
                  <a:gd name="T8" fmla="*/ 40 w 49"/>
                  <a:gd name="T9" fmla="*/ 13 h 37"/>
                  <a:gd name="T10" fmla="*/ 24 w 49"/>
                  <a:gd name="T11" fmla="*/ 4 h 37"/>
                  <a:gd name="T12" fmla="*/ 18 w 49"/>
                  <a:gd name="T13" fmla="*/ 3 h 37"/>
                  <a:gd name="T14" fmla="*/ 3 w 49"/>
                  <a:gd name="T15" fmla="*/ 0 h 37"/>
                  <a:gd name="T16" fmla="*/ 6 w 49"/>
                  <a:gd name="T17" fmla="*/ 9 h 37"/>
                  <a:gd name="T18" fmla="*/ 0 w 49"/>
                  <a:gd name="T19" fmla="*/ 13 h 37"/>
                  <a:gd name="T20" fmla="*/ 9 w 49"/>
                  <a:gd name="T21" fmla="*/ 15 h 37"/>
                  <a:gd name="T22" fmla="*/ 4 w 49"/>
                  <a:gd name="T23" fmla="*/ 21 h 37"/>
                  <a:gd name="T24" fmla="*/ 10 w 49"/>
                  <a:gd name="T25" fmla="*/ 31 h 37"/>
                  <a:gd name="T26" fmla="*/ 11 w 49"/>
                  <a:gd name="T27" fmla="*/ 33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9"/>
                  <a:gd name="T43" fmla="*/ 0 h 37"/>
                  <a:gd name="T44" fmla="*/ 49 w 49"/>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9" h="37">
                    <a:moveTo>
                      <a:pt x="11" y="36"/>
                    </a:moveTo>
                    <a:lnTo>
                      <a:pt x="30" y="20"/>
                    </a:lnTo>
                    <a:lnTo>
                      <a:pt x="34" y="24"/>
                    </a:lnTo>
                    <a:lnTo>
                      <a:pt x="48" y="9"/>
                    </a:lnTo>
                    <a:lnTo>
                      <a:pt x="43" y="13"/>
                    </a:lnTo>
                    <a:lnTo>
                      <a:pt x="24" y="4"/>
                    </a:lnTo>
                    <a:lnTo>
                      <a:pt x="18" y="3"/>
                    </a:lnTo>
                    <a:lnTo>
                      <a:pt x="3" y="0"/>
                    </a:lnTo>
                    <a:lnTo>
                      <a:pt x="6" y="9"/>
                    </a:lnTo>
                    <a:lnTo>
                      <a:pt x="0" y="13"/>
                    </a:lnTo>
                    <a:lnTo>
                      <a:pt x="9" y="15"/>
                    </a:lnTo>
                    <a:lnTo>
                      <a:pt x="4" y="24"/>
                    </a:lnTo>
                    <a:lnTo>
                      <a:pt x="10" y="34"/>
                    </a:lnTo>
                    <a:lnTo>
                      <a:pt x="11" y="36"/>
                    </a:lnTo>
                  </a:path>
                </a:pathLst>
              </a:custGeom>
              <a:noFill/>
              <a:ln w="9525">
                <a:solidFill>
                  <a:srgbClr val="000000"/>
                </a:solidFill>
                <a:round/>
                <a:headEnd/>
                <a:tailEnd/>
              </a:ln>
            </p:spPr>
            <p:txBody>
              <a:bodyPr/>
              <a:lstStyle/>
              <a:p>
                <a:endParaRPr lang="en-US"/>
              </a:p>
            </p:txBody>
          </p:sp>
          <p:sp>
            <p:nvSpPr>
              <p:cNvPr id="14584" name="Freeform 301"/>
              <p:cNvSpPr>
                <a:spLocks noChangeArrowheads="1"/>
              </p:cNvSpPr>
              <p:nvPr/>
            </p:nvSpPr>
            <p:spPr bwMode="auto">
              <a:xfrm>
                <a:off x="8560" y="4654"/>
                <a:ext cx="63" cy="59"/>
              </a:xfrm>
              <a:custGeom>
                <a:avLst/>
                <a:gdLst>
                  <a:gd name="T0" fmla="*/ 13 w 64"/>
                  <a:gd name="T1" fmla="*/ 54 h 60"/>
                  <a:gd name="T2" fmla="*/ 11 w 64"/>
                  <a:gd name="T3" fmla="*/ 52 h 60"/>
                  <a:gd name="T4" fmla="*/ 0 w 64"/>
                  <a:gd name="T5" fmla="*/ 44 h 60"/>
                  <a:gd name="T6" fmla="*/ 2 w 64"/>
                  <a:gd name="T7" fmla="*/ 38 h 60"/>
                  <a:gd name="T8" fmla="*/ 13 w 64"/>
                  <a:gd name="T9" fmla="*/ 45 h 60"/>
                  <a:gd name="T10" fmla="*/ 11 w 64"/>
                  <a:gd name="T11" fmla="*/ 37 h 60"/>
                  <a:gd name="T12" fmla="*/ 22 w 64"/>
                  <a:gd name="T13" fmla="*/ 35 h 60"/>
                  <a:gd name="T14" fmla="*/ 22 w 64"/>
                  <a:gd name="T15" fmla="*/ 30 h 60"/>
                  <a:gd name="T16" fmla="*/ 24 w 64"/>
                  <a:gd name="T17" fmla="*/ 29 h 60"/>
                  <a:gd name="T18" fmla="*/ 29 w 64"/>
                  <a:gd name="T19" fmla="*/ 30 h 60"/>
                  <a:gd name="T20" fmla="*/ 46 w 64"/>
                  <a:gd name="T21" fmla="*/ 0 h 60"/>
                  <a:gd name="T22" fmla="*/ 53 w 64"/>
                  <a:gd name="T23" fmla="*/ 1 h 60"/>
                  <a:gd name="T24" fmla="*/ 57 w 64"/>
                  <a:gd name="T25" fmla="*/ 6 h 60"/>
                  <a:gd name="T26" fmla="*/ 51 w 64"/>
                  <a:gd name="T27" fmla="*/ 15 h 60"/>
                  <a:gd name="T28" fmla="*/ 57 w 64"/>
                  <a:gd name="T29" fmla="*/ 19 h 60"/>
                  <a:gd name="T30" fmla="*/ 54 w 64"/>
                  <a:gd name="T31" fmla="*/ 28 h 60"/>
                  <a:gd name="T32" fmla="*/ 60 w 64"/>
                  <a:gd name="T33" fmla="*/ 31 h 60"/>
                  <a:gd name="T34" fmla="*/ 55 w 64"/>
                  <a:gd name="T35" fmla="*/ 31 h 60"/>
                  <a:gd name="T36" fmla="*/ 45 w 64"/>
                  <a:gd name="T37" fmla="*/ 36 h 60"/>
                  <a:gd name="T38" fmla="*/ 38 w 64"/>
                  <a:gd name="T39" fmla="*/ 34 h 60"/>
                  <a:gd name="T40" fmla="*/ 26 w 64"/>
                  <a:gd name="T41" fmla="*/ 56 h 60"/>
                  <a:gd name="T42" fmla="*/ 22 w 64"/>
                  <a:gd name="T43" fmla="*/ 53 h 60"/>
                  <a:gd name="T44" fmla="*/ 19 w 64"/>
                  <a:gd name="T45" fmla="*/ 52 h 60"/>
                  <a:gd name="T46" fmla="*/ 13 w 64"/>
                  <a:gd name="T47" fmla="*/ 54 h 6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4"/>
                  <a:gd name="T73" fmla="*/ 0 h 60"/>
                  <a:gd name="T74" fmla="*/ 64 w 64"/>
                  <a:gd name="T75" fmla="*/ 60 h 6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4" h="60">
                    <a:moveTo>
                      <a:pt x="13" y="57"/>
                    </a:moveTo>
                    <a:lnTo>
                      <a:pt x="11" y="55"/>
                    </a:lnTo>
                    <a:lnTo>
                      <a:pt x="0" y="47"/>
                    </a:lnTo>
                    <a:lnTo>
                      <a:pt x="2" y="41"/>
                    </a:lnTo>
                    <a:lnTo>
                      <a:pt x="13" y="48"/>
                    </a:lnTo>
                    <a:lnTo>
                      <a:pt x="11" y="40"/>
                    </a:lnTo>
                    <a:lnTo>
                      <a:pt x="22" y="38"/>
                    </a:lnTo>
                    <a:lnTo>
                      <a:pt x="22" y="33"/>
                    </a:lnTo>
                    <a:lnTo>
                      <a:pt x="24" y="29"/>
                    </a:lnTo>
                    <a:lnTo>
                      <a:pt x="29" y="32"/>
                    </a:lnTo>
                    <a:lnTo>
                      <a:pt x="49" y="0"/>
                    </a:lnTo>
                    <a:lnTo>
                      <a:pt x="56" y="1"/>
                    </a:lnTo>
                    <a:lnTo>
                      <a:pt x="60" y="6"/>
                    </a:lnTo>
                    <a:lnTo>
                      <a:pt x="54" y="15"/>
                    </a:lnTo>
                    <a:lnTo>
                      <a:pt x="60" y="19"/>
                    </a:lnTo>
                    <a:lnTo>
                      <a:pt x="57" y="28"/>
                    </a:lnTo>
                    <a:lnTo>
                      <a:pt x="63" y="34"/>
                    </a:lnTo>
                    <a:lnTo>
                      <a:pt x="58" y="34"/>
                    </a:lnTo>
                    <a:lnTo>
                      <a:pt x="48" y="39"/>
                    </a:lnTo>
                    <a:lnTo>
                      <a:pt x="41" y="37"/>
                    </a:lnTo>
                    <a:lnTo>
                      <a:pt x="26" y="59"/>
                    </a:lnTo>
                    <a:lnTo>
                      <a:pt x="22" y="56"/>
                    </a:lnTo>
                    <a:lnTo>
                      <a:pt x="19" y="55"/>
                    </a:lnTo>
                    <a:lnTo>
                      <a:pt x="13" y="57"/>
                    </a:lnTo>
                  </a:path>
                </a:pathLst>
              </a:custGeom>
              <a:solidFill>
                <a:srgbClr val="8484A5"/>
              </a:solidFill>
              <a:ln w="5040">
                <a:solidFill>
                  <a:srgbClr val="000000"/>
                </a:solidFill>
                <a:round/>
                <a:headEnd/>
                <a:tailEnd/>
              </a:ln>
            </p:spPr>
            <p:txBody>
              <a:bodyPr wrap="none" anchor="ctr"/>
              <a:lstStyle/>
              <a:p>
                <a:endParaRPr lang="en-US"/>
              </a:p>
            </p:txBody>
          </p:sp>
          <p:sp>
            <p:nvSpPr>
              <p:cNvPr id="14585" name="Freeform 302"/>
              <p:cNvSpPr>
                <a:spLocks noChangeArrowheads="1"/>
              </p:cNvSpPr>
              <p:nvPr/>
            </p:nvSpPr>
            <p:spPr bwMode="auto">
              <a:xfrm>
                <a:off x="8560" y="4654"/>
                <a:ext cx="63" cy="59"/>
              </a:xfrm>
              <a:custGeom>
                <a:avLst/>
                <a:gdLst>
                  <a:gd name="T0" fmla="*/ 13 w 64"/>
                  <a:gd name="T1" fmla="*/ 54 h 60"/>
                  <a:gd name="T2" fmla="*/ 11 w 64"/>
                  <a:gd name="T3" fmla="*/ 52 h 60"/>
                  <a:gd name="T4" fmla="*/ 0 w 64"/>
                  <a:gd name="T5" fmla="*/ 44 h 60"/>
                  <a:gd name="T6" fmla="*/ 2 w 64"/>
                  <a:gd name="T7" fmla="*/ 38 h 60"/>
                  <a:gd name="T8" fmla="*/ 13 w 64"/>
                  <a:gd name="T9" fmla="*/ 45 h 60"/>
                  <a:gd name="T10" fmla="*/ 11 w 64"/>
                  <a:gd name="T11" fmla="*/ 37 h 60"/>
                  <a:gd name="T12" fmla="*/ 22 w 64"/>
                  <a:gd name="T13" fmla="*/ 35 h 60"/>
                  <a:gd name="T14" fmla="*/ 22 w 64"/>
                  <a:gd name="T15" fmla="*/ 30 h 60"/>
                  <a:gd name="T16" fmla="*/ 24 w 64"/>
                  <a:gd name="T17" fmla="*/ 29 h 60"/>
                  <a:gd name="T18" fmla="*/ 29 w 64"/>
                  <a:gd name="T19" fmla="*/ 30 h 60"/>
                  <a:gd name="T20" fmla="*/ 46 w 64"/>
                  <a:gd name="T21" fmla="*/ 0 h 60"/>
                  <a:gd name="T22" fmla="*/ 53 w 64"/>
                  <a:gd name="T23" fmla="*/ 1 h 60"/>
                  <a:gd name="T24" fmla="*/ 57 w 64"/>
                  <a:gd name="T25" fmla="*/ 6 h 60"/>
                  <a:gd name="T26" fmla="*/ 51 w 64"/>
                  <a:gd name="T27" fmla="*/ 15 h 60"/>
                  <a:gd name="T28" fmla="*/ 57 w 64"/>
                  <a:gd name="T29" fmla="*/ 19 h 60"/>
                  <a:gd name="T30" fmla="*/ 54 w 64"/>
                  <a:gd name="T31" fmla="*/ 28 h 60"/>
                  <a:gd name="T32" fmla="*/ 60 w 64"/>
                  <a:gd name="T33" fmla="*/ 31 h 60"/>
                  <a:gd name="T34" fmla="*/ 55 w 64"/>
                  <a:gd name="T35" fmla="*/ 31 h 60"/>
                  <a:gd name="T36" fmla="*/ 45 w 64"/>
                  <a:gd name="T37" fmla="*/ 36 h 60"/>
                  <a:gd name="T38" fmla="*/ 38 w 64"/>
                  <a:gd name="T39" fmla="*/ 34 h 60"/>
                  <a:gd name="T40" fmla="*/ 26 w 64"/>
                  <a:gd name="T41" fmla="*/ 56 h 60"/>
                  <a:gd name="T42" fmla="*/ 22 w 64"/>
                  <a:gd name="T43" fmla="*/ 53 h 60"/>
                  <a:gd name="T44" fmla="*/ 19 w 64"/>
                  <a:gd name="T45" fmla="*/ 52 h 60"/>
                  <a:gd name="T46" fmla="*/ 13 w 64"/>
                  <a:gd name="T47" fmla="*/ 54 h 6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4"/>
                  <a:gd name="T73" fmla="*/ 0 h 60"/>
                  <a:gd name="T74" fmla="*/ 64 w 64"/>
                  <a:gd name="T75" fmla="*/ 60 h 6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4" h="60">
                    <a:moveTo>
                      <a:pt x="13" y="57"/>
                    </a:moveTo>
                    <a:lnTo>
                      <a:pt x="11" y="55"/>
                    </a:lnTo>
                    <a:lnTo>
                      <a:pt x="0" y="47"/>
                    </a:lnTo>
                    <a:lnTo>
                      <a:pt x="2" y="41"/>
                    </a:lnTo>
                    <a:lnTo>
                      <a:pt x="13" y="48"/>
                    </a:lnTo>
                    <a:lnTo>
                      <a:pt x="11" y="40"/>
                    </a:lnTo>
                    <a:lnTo>
                      <a:pt x="22" y="38"/>
                    </a:lnTo>
                    <a:lnTo>
                      <a:pt x="22" y="33"/>
                    </a:lnTo>
                    <a:lnTo>
                      <a:pt x="24" y="29"/>
                    </a:lnTo>
                    <a:lnTo>
                      <a:pt x="29" y="32"/>
                    </a:lnTo>
                    <a:lnTo>
                      <a:pt x="49" y="0"/>
                    </a:lnTo>
                    <a:lnTo>
                      <a:pt x="56" y="1"/>
                    </a:lnTo>
                    <a:lnTo>
                      <a:pt x="60" y="6"/>
                    </a:lnTo>
                    <a:lnTo>
                      <a:pt x="54" y="15"/>
                    </a:lnTo>
                    <a:lnTo>
                      <a:pt x="60" y="19"/>
                    </a:lnTo>
                    <a:lnTo>
                      <a:pt x="57" y="28"/>
                    </a:lnTo>
                    <a:lnTo>
                      <a:pt x="63" y="34"/>
                    </a:lnTo>
                    <a:lnTo>
                      <a:pt x="58" y="34"/>
                    </a:lnTo>
                    <a:lnTo>
                      <a:pt x="48" y="39"/>
                    </a:lnTo>
                    <a:lnTo>
                      <a:pt x="41" y="37"/>
                    </a:lnTo>
                    <a:lnTo>
                      <a:pt x="26" y="59"/>
                    </a:lnTo>
                    <a:lnTo>
                      <a:pt x="22" y="56"/>
                    </a:lnTo>
                    <a:lnTo>
                      <a:pt x="19" y="55"/>
                    </a:lnTo>
                    <a:lnTo>
                      <a:pt x="13" y="57"/>
                    </a:lnTo>
                  </a:path>
                </a:pathLst>
              </a:custGeom>
              <a:noFill/>
              <a:ln w="9525">
                <a:solidFill>
                  <a:srgbClr val="000000"/>
                </a:solidFill>
                <a:round/>
                <a:headEnd/>
                <a:tailEnd/>
              </a:ln>
            </p:spPr>
            <p:txBody>
              <a:bodyPr/>
              <a:lstStyle/>
              <a:p>
                <a:endParaRPr lang="en-US"/>
              </a:p>
            </p:txBody>
          </p:sp>
          <p:sp>
            <p:nvSpPr>
              <p:cNvPr id="14586" name="Line 303"/>
              <p:cNvSpPr>
                <a:spLocks noChangeShapeType="1"/>
              </p:cNvSpPr>
              <p:nvPr/>
            </p:nvSpPr>
            <p:spPr bwMode="auto">
              <a:xfrm flipV="1">
                <a:off x="8577" y="4683"/>
                <a:ext cx="1" cy="2"/>
              </a:xfrm>
              <a:prstGeom prst="line">
                <a:avLst/>
              </a:prstGeom>
              <a:noFill/>
              <a:ln w="9525">
                <a:solidFill>
                  <a:srgbClr val="000000"/>
                </a:solidFill>
                <a:round/>
                <a:headEnd/>
                <a:tailEnd/>
              </a:ln>
            </p:spPr>
            <p:txBody>
              <a:bodyPr/>
              <a:lstStyle/>
              <a:p>
                <a:endParaRPr lang="en-GB"/>
              </a:p>
            </p:txBody>
          </p:sp>
          <p:sp>
            <p:nvSpPr>
              <p:cNvPr id="14587" name="Freeform 304"/>
              <p:cNvSpPr>
                <a:spLocks noChangeArrowheads="1"/>
              </p:cNvSpPr>
              <p:nvPr/>
            </p:nvSpPr>
            <p:spPr bwMode="auto">
              <a:xfrm>
                <a:off x="8573" y="4649"/>
                <a:ext cx="42" cy="39"/>
              </a:xfrm>
              <a:custGeom>
                <a:avLst/>
                <a:gdLst>
                  <a:gd name="T0" fmla="*/ 3 w 43"/>
                  <a:gd name="T1" fmla="*/ 32 h 40"/>
                  <a:gd name="T2" fmla="*/ 6 w 43"/>
                  <a:gd name="T3" fmla="*/ 27 h 40"/>
                  <a:gd name="T4" fmla="*/ 6 w 43"/>
                  <a:gd name="T5" fmla="*/ 19 h 40"/>
                  <a:gd name="T6" fmla="*/ 0 w 43"/>
                  <a:gd name="T7" fmla="*/ 18 h 40"/>
                  <a:gd name="T8" fmla="*/ 6 w 43"/>
                  <a:gd name="T9" fmla="*/ 3 h 40"/>
                  <a:gd name="T10" fmla="*/ 20 w 43"/>
                  <a:gd name="T11" fmla="*/ 0 h 40"/>
                  <a:gd name="T12" fmla="*/ 24 w 43"/>
                  <a:gd name="T13" fmla="*/ 1 h 40"/>
                  <a:gd name="T14" fmla="*/ 31 w 43"/>
                  <a:gd name="T15" fmla="*/ 8 h 40"/>
                  <a:gd name="T16" fmla="*/ 32 w 43"/>
                  <a:gd name="T17" fmla="*/ 5 h 40"/>
                  <a:gd name="T18" fmla="*/ 39 w 43"/>
                  <a:gd name="T19" fmla="*/ 6 h 40"/>
                  <a:gd name="T20" fmla="*/ 17 w 43"/>
                  <a:gd name="T21" fmla="*/ 33 h 40"/>
                  <a:gd name="T22" fmla="*/ 12 w 43"/>
                  <a:gd name="T23" fmla="*/ 32 h 40"/>
                  <a:gd name="T24" fmla="*/ 10 w 43"/>
                  <a:gd name="T25" fmla="*/ 36 h 40"/>
                  <a:gd name="T26" fmla="*/ 3 w 43"/>
                  <a:gd name="T27" fmla="*/ 32 h 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3"/>
                  <a:gd name="T43" fmla="*/ 0 h 40"/>
                  <a:gd name="T44" fmla="*/ 43 w 43"/>
                  <a:gd name="T45" fmla="*/ 40 h 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3" h="40">
                    <a:moveTo>
                      <a:pt x="3" y="35"/>
                    </a:moveTo>
                    <a:lnTo>
                      <a:pt x="6" y="30"/>
                    </a:lnTo>
                    <a:lnTo>
                      <a:pt x="6" y="19"/>
                    </a:lnTo>
                    <a:lnTo>
                      <a:pt x="0" y="18"/>
                    </a:lnTo>
                    <a:lnTo>
                      <a:pt x="6" y="3"/>
                    </a:lnTo>
                    <a:lnTo>
                      <a:pt x="20" y="0"/>
                    </a:lnTo>
                    <a:lnTo>
                      <a:pt x="27" y="1"/>
                    </a:lnTo>
                    <a:lnTo>
                      <a:pt x="34" y="8"/>
                    </a:lnTo>
                    <a:lnTo>
                      <a:pt x="35" y="5"/>
                    </a:lnTo>
                    <a:lnTo>
                      <a:pt x="42" y="6"/>
                    </a:lnTo>
                    <a:lnTo>
                      <a:pt x="17" y="36"/>
                    </a:lnTo>
                    <a:lnTo>
                      <a:pt x="12" y="35"/>
                    </a:lnTo>
                    <a:lnTo>
                      <a:pt x="10" y="39"/>
                    </a:lnTo>
                    <a:lnTo>
                      <a:pt x="3" y="35"/>
                    </a:lnTo>
                  </a:path>
                </a:pathLst>
              </a:custGeom>
              <a:solidFill>
                <a:srgbClr val="8484A5"/>
              </a:solidFill>
              <a:ln w="5040">
                <a:solidFill>
                  <a:srgbClr val="000000"/>
                </a:solidFill>
                <a:round/>
                <a:headEnd/>
                <a:tailEnd/>
              </a:ln>
            </p:spPr>
            <p:txBody>
              <a:bodyPr wrap="none" anchor="ctr"/>
              <a:lstStyle/>
              <a:p>
                <a:endParaRPr lang="en-US"/>
              </a:p>
            </p:txBody>
          </p:sp>
          <p:sp>
            <p:nvSpPr>
              <p:cNvPr id="14588" name="Freeform 305"/>
              <p:cNvSpPr>
                <a:spLocks noChangeArrowheads="1"/>
              </p:cNvSpPr>
              <p:nvPr/>
            </p:nvSpPr>
            <p:spPr bwMode="auto">
              <a:xfrm>
                <a:off x="8573" y="4649"/>
                <a:ext cx="42" cy="39"/>
              </a:xfrm>
              <a:custGeom>
                <a:avLst/>
                <a:gdLst>
                  <a:gd name="T0" fmla="*/ 3 w 43"/>
                  <a:gd name="T1" fmla="*/ 32 h 40"/>
                  <a:gd name="T2" fmla="*/ 6 w 43"/>
                  <a:gd name="T3" fmla="*/ 27 h 40"/>
                  <a:gd name="T4" fmla="*/ 6 w 43"/>
                  <a:gd name="T5" fmla="*/ 19 h 40"/>
                  <a:gd name="T6" fmla="*/ 0 w 43"/>
                  <a:gd name="T7" fmla="*/ 18 h 40"/>
                  <a:gd name="T8" fmla="*/ 6 w 43"/>
                  <a:gd name="T9" fmla="*/ 3 h 40"/>
                  <a:gd name="T10" fmla="*/ 20 w 43"/>
                  <a:gd name="T11" fmla="*/ 0 h 40"/>
                  <a:gd name="T12" fmla="*/ 24 w 43"/>
                  <a:gd name="T13" fmla="*/ 1 h 40"/>
                  <a:gd name="T14" fmla="*/ 31 w 43"/>
                  <a:gd name="T15" fmla="*/ 8 h 40"/>
                  <a:gd name="T16" fmla="*/ 32 w 43"/>
                  <a:gd name="T17" fmla="*/ 5 h 40"/>
                  <a:gd name="T18" fmla="*/ 39 w 43"/>
                  <a:gd name="T19" fmla="*/ 6 h 40"/>
                  <a:gd name="T20" fmla="*/ 17 w 43"/>
                  <a:gd name="T21" fmla="*/ 33 h 40"/>
                  <a:gd name="T22" fmla="*/ 12 w 43"/>
                  <a:gd name="T23" fmla="*/ 32 h 40"/>
                  <a:gd name="T24" fmla="*/ 10 w 43"/>
                  <a:gd name="T25" fmla="*/ 36 h 40"/>
                  <a:gd name="T26" fmla="*/ 3 w 43"/>
                  <a:gd name="T27" fmla="*/ 32 h 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3"/>
                  <a:gd name="T43" fmla="*/ 0 h 40"/>
                  <a:gd name="T44" fmla="*/ 43 w 43"/>
                  <a:gd name="T45" fmla="*/ 40 h 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3" h="40">
                    <a:moveTo>
                      <a:pt x="3" y="35"/>
                    </a:moveTo>
                    <a:lnTo>
                      <a:pt x="6" y="30"/>
                    </a:lnTo>
                    <a:lnTo>
                      <a:pt x="6" y="19"/>
                    </a:lnTo>
                    <a:lnTo>
                      <a:pt x="0" y="18"/>
                    </a:lnTo>
                    <a:lnTo>
                      <a:pt x="6" y="3"/>
                    </a:lnTo>
                    <a:lnTo>
                      <a:pt x="20" y="0"/>
                    </a:lnTo>
                    <a:lnTo>
                      <a:pt x="27" y="1"/>
                    </a:lnTo>
                    <a:lnTo>
                      <a:pt x="34" y="8"/>
                    </a:lnTo>
                    <a:lnTo>
                      <a:pt x="35" y="5"/>
                    </a:lnTo>
                    <a:lnTo>
                      <a:pt x="42" y="6"/>
                    </a:lnTo>
                    <a:lnTo>
                      <a:pt x="17" y="36"/>
                    </a:lnTo>
                    <a:lnTo>
                      <a:pt x="12" y="35"/>
                    </a:lnTo>
                    <a:lnTo>
                      <a:pt x="10" y="39"/>
                    </a:lnTo>
                    <a:lnTo>
                      <a:pt x="3" y="35"/>
                    </a:lnTo>
                  </a:path>
                </a:pathLst>
              </a:custGeom>
              <a:noFill/>
              <a:ln w="9525">
                <a:solidFill>
                  <a:srgbClr val="000000"/>
                </a:solidFill>
                <a:round/>
                <a:headEnd/>
                <a:tailEnd/>
              </a:ln>
            </p:spPr>
            <p:txBody>
              <a:bodyPr/>
              <a:lstStyle/>
              <a:p>
                <a:endParaRPr lang="en-US"/>
              </a:p>
            </p:txBody>
          </p:sp>
          <p:sp>
            <p:nvSpPr>
              <p:cNvPr id="14589" name="Freeform 306"/>
              <p:cNvSpPr>
                <a:spLocks noChangeArrowheads="1"/>
              </p:cNvSpPr>
              <p:nvPr/>
            </p:nvSpPr>
            <p:spPr bwMode="auto">
              <a:xfrm>
                <a:off x="8534" y="4650"/>
                <a:ext cx="47" cy="55"/>
              </a:xfrm>
              <a:custGeom>
                <a:avLst/>
                <a:gdLst>
                  <a:gd name="T0" fmla="*/ 31 w 48"/>
                  <a:gd name="T1" fmla="*/ 8 h 56"/>
                  <a:gd name="T2" fmla="*/ 24 w 48"/>
                  <a:gd name="T3" fmla="*/ 5 h 56"/>
                  <a:gd name="T4" fmla="*/ 24 w 48"/>
                  <a:gd name="T5" fmla="*/ 0 h 56"/>
                  <a:gd name="T6" fmla="*/ 9 w 48"/>
                  <a:gd name="T7" fmla="*/ 18 h 56"/>
                  <a:gd name="T8" fmla="*/ 18 w 48"/>
                  <a:gd name="T9" fmla="*/ 21 h 56"/>
                  <a:gd name="T10" fmla="*/ 0 w 48"/>
                  <a:gd name="T11" fmla="*/ 32 h 56"/>
                  <a:gd name="T12" fmla="*/ 16 w 48"/>
                  <a:gd name="T13" fmla="*/ 36 h 56"/>
                  <a:gd name="T14" fmla="*/ 10 w 48"/>
                  <a:gd name="T15" fmla="*/ 44 h 56"/>
                  <a:gd name="T16" fmla="*/ 17 w 48"/>
                  <a:gd name="T17" fmla="*/ 45 h 56"/>
                  <a:gd name="T18" fmla="*/ 24 w 48"/>
                  <a:gd name="T19" fmla="*/ 52 h 56"/>
                  <a:gd name="T20" fmla="*/ 24 w 48"/>
                  <a:gd name="T21" fmla="*/ 47 h 56"/>
                  <a:gd name="T22" fmla="*/ 25 w 48"/>
                  <a:gd name="T23" fmla="*/ 43 h 56"/>
                  <a:gd name="T24" fmla="*/ 32 w 48"/>
                  <a:gd name="T25" fmla="*/ 46 h 56"/>
                  <a:gd name="T26" fmla="*/ 30 w 48"/>
                  <a:gd name="T27" fmla="*/ 39 h 56"/>
                  <a:gd name="T28" fmla="*/ 42 w 48"/>
                  <a:gd name="T29" fmla="*/ 40 h 56"/>
                  <a:gd name="T30" fmla="*/ 44 w 48"/>
                  <a:gd name="T31" fmla="*/ 35 h 56"/>
                  <a:gd name="T32" fmla="*/ 38 w 48"/>
                  <a:gd name="T33" fmla="*/ 34 h 56"/>
                  <a:gd name="T34" fmla="*/ 36 w 48"/>
                  <a:gd name="T35" fmla="*/ 29 h 56"/>
                  <a:gd name="T36" fmla="*/ 43 w 48"/>
                  <a:gd name="T37" fmla="*/ 18 h 56"/>
                  <a:gd name="T38" fmla="*/ 37 w 48"/>
                  <a:gd name="T39" fmla="*/ 19 h 56"/>
                  <a:gd name="T40" fmla="*/ 39 w 48"/>
                  <a:gd name="T41" fmla="*/ 4 h 56"/>
                  <a:gd name="T42" fmla="*/ 39 w 48"/>
                  <a:gd name="T43" fmla="*/ 2 h 56"/>
                  <a:gd name="T44" fmla="*/ 37 w 48"/>
                  <a:gd name="T45" fmla="*/ 5 h 56"/>
                  <a:gd name="T46" fmla="*/ 31 w 48"/>
                  <a:gd name="T47" fmla="*/ 8 h 5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8"/>
                  <a:gd name="T73" fmla="*/ 0 h 56"/>
                  <a:gd name="T74" fmla="*/ 48 w 48"/>
                  <a:gd name="T75" fmla="*/ 56 h 5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8" h="56">
                    <a:moveTo>
                      <a:pt x="34" y="8"/>
                    </a:moveTo>
                    <a:lnTo>
                      <a:pt x="26" y="5"/>
                    </a:lnTo>
                    <a:lnTo>
                      <a:pt x="26" y="0"/>
                    </a:lnTo>
                    <a:lnTo>
                      <a:pt x="9" y="18"/>
                    </a:lnTo>
                    <a:lnTo>
                      <a:pt x="18" y="21"/>
                    </a:lnTo>
                    <a:lnTo>
                      <a:pt x="0" y="35"/>
                    </a:lnTo>
                    <a:lnTo>
                      <a:pt x="16" y="39"/>
                    </a:lnTo>
                    <a:lnTo>
                      <a:pt x="10" y="47"/>
                    </a:lnTo>
                    <a:lnTo>
                      <a:pt x="17" y="48"/>
                    </a:lnTo>
                    <a:lnTo>
                      <a:pt x="25" y="55"/>
                    </a:lnTo>
                    <a:lnTo>
                      <a:pt x="26" y="50"/>
                    </a:lnTo>
                    <a:lnTo>
                      <a:pt x="28" y="46"/>
                    </a:lnTo>
                    <a:lnTo>
                      <a:pt x="35" y="49"/>
                    </a:lnTo>
                    <a:lnTo>
                      <a:pt x="33" y="42"/>
                    </a:lnTo>
                    <a:lnTo>
                      <a:pt x="45" y="43"/>
                    </a:lnTo>
                    <a:lnTo>
                      <a:pt x="47" y="38"/>
                    </a:lnTo>
                    <a:lnTo>
                      <a:pt x="41" y="37"/>
                    </a:lnTo>
                    <a:lnTo>
                      <a:pt x="39" y="32"/>
                    </a:lnTo>
                    <a:lnTo>
                      <a:pt x="46" y="18"/>
                    </a:lnTo>
                    <a:lnTo>
                      <a:pt x="40" y="19"/>
                    </a:lnTo>
                    <a:lnTo>
                      <a:pt x="42" y="4"/>
                    </a:lnTo>
                    <a:lnTo>
                      <a:pt x="42" y="2"/>
                    </a:lnTo>
                    <a:lnTo>
                      <a:pt x="40" y="5"/>
                    </a:lnTo>
                    <a:lnTo>
                      <a:pt x="34" y="8"/>
                    </a:lnTo>
                  </a:path>
                </a:pathLst>
              </a:custGeom>
              <a:solidFill>
                <a:srgbClr val="8484A5"/>
              </a:solidFill>
              <a:ln w="5040">
                <a:solidFill>
                  <a:srgbClr val="000000"/>
                </a:solidFill>
                <a:round/>
                <a:headEnd/>
                <a:tailEnd/>
              </a:ln>
            </p:spPr>
            <p:txBody>
              <a:bodyPr wrap="none" anchor="ctr"/>
              <a:lstStyle/>
              <a:p>
                <a:endParaRPr lang="en-US"/>
              </a:p>
            </p:txBody>
          </p:sp>
          <p:sp>
            <p:nvSpPr>
              <p:cNvPr id="14590" name="Freeform 307"/>
              <p:cNvSpPr>
                <a:spLocks noChangeArrowheads="1"/>
              </p:cNvSpPr>
              <p:nvPr/>
            </p:nvSpPr>
            <p:spPr bwMode="auto">
              <a:xfrm>
                <a:off x="8534" y="4650"/>
                <a:ext cx="47" cy="55"/>
              </a:xfrm>
              <a:custGeom>
                <a:avLst/>
                <a:gdLst>
                  <a:gd name="T0" fmla="*/ 31 w 48"/>
                  <a:gd name="T1" fmla="*/ 8 h 56"/>
                  <a:gd name="T2" fmla="*/ 24 w 48"/>
                  <a:gd name="T3" fmla="*/ 5 h 56"/>
                  <a:gd name="T4" fmla="*/ 24 w 48"/>
                  <a:gd name="T5" fmla="*/ 0 h 56"/>
                  <a:gd name="T6" fmla="*/ 9 w 48"/>
                  <a:gd name="T7" fmla="*/ 18 h 56"/>
                  <a:gd name="T8" fmla="*/ 18 w 48"/>
                  <a:gd name="T9" fmla="*/ 21 h 56"/>
                  <a:gd name="T10" fmla="*/ 0 w 48"/>
                  <a:gd name="T11" fmla="*/ 32 h 56"/>
                  <a:gd name="T12" fmla="*/ 16 w 48"/>
                  <a:gd name="T13" fmla="*/ 36 h 56"/>
                  <a:gd name="T14" fmla="*/ 10 w 48"/>
                  <a:gd name="T15" fmla="*/ 44 h 56"/>
                  <a:gd name="T16" fmla="*/ 17 w 48"/>
                  <a:gd name="T17" fmla="*/ 45 h 56"/>
                  <a:gd name="T18" fmla="*/ 24 w 48"/>
                  <a:gd name="T19" fmla="*/ 52 h 56"/>
                  <a:gd name="T20" fmla="*/ 24 w 48"/>
                  <a:gd name="T21" fmla="*/ 47 h 56"/>
                  <a:gd name="T22" fmla="*/ 25 w 48"/>
                  <a:gd name="T23" fmla="*/ 43 h 56"/>
                  <a:gd name="T24" fmla="*/ 32 w 48"/>
                  <a:gd name="T25" fmla="*/ 46 h 56"/>
                  <a:gd name="T26" fmla="*/ 30 w 48"/>
                  <a:gd name="T27" fmla="*/ 39 h 56"/>
                  <a:gd name="T28" fmla="*/ 42 w 48"/>
                  <a:gd name="T29" fmla="*/ 40 h 56"/>
                  <a:gd name="T30" fmla="*/ 44 w 48"/>
                  <a:gd name="T31" fmla="*/ 35 h 56"/>
                  <a:gd name="T32" fmla="*/ 38 w 48"/>
                  <a:gd name="T33" fmla="*/ 34 h 56"/>
                  <a:gd name="T34" fmla="*/ 36 w 48"/>
                  <a:gd name="T35" fmla="*/ 29 h 56"/>
                  <a:gd name="T36" fmla="*/ 43 w 48"/>
                  <a:gd name="T37" fmla="*/ 18 h 56"/>
                  <a:gd name="T38" fmla="*/ 37 w 48"/>
                  <a:gd name="T39" fmla="*/ 19 h 56"/>
                  <a:gd name="T40" fmla="*/ 39 w 48"/>
                  <a:gd name="T41" fmla="*/ 4 h 56"/>
                  <a:gd name="T42" fmla="*/ 39 w 48"/>
                  <a:gd name="T43" fmla="*/ 2 h 56"/>
                  <a:gd name="T44" fmla="*/ 37 w 48"/>
                  <a:gd name="T45" fmla="*/ 5 h 56"/>
                  <a:gd name="T46" fmla="*/ 31 w 48"/>
                  <a:gd name="T47" fmla="*/ 8 h 5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8"/>
                  <a:gd name="T73" fmla="*/ 0 h 56"/>
                  <a:gd name="T74" fmla="*/ 48 w 48"/>
                  <a:gd name="T75" fmla="*/ 56 h 5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8" h="56">
                    <a:moveTo>
                      <a:pt x="34" y="8"/>
                    </a:moveTo>
                    <a:lnTo>
                      <a:pt x="26" y="5"/>
                    </a:lnTo>
                    <a:lnTo>
                      <a:pt x="26" y="0"/>
                    </a:lnTo>
                    <a:lnTo>
                      <a:pt x="9" y="18"/>
                    </a:lnTo>
                    <a:lnTo>
                      <a:pt x="18" y="21"/>
                    </a:lnTo>
                    <a:lnTo>
                      <a:pt x="0" y="35"/>
                    </a:lnTo>
                    <a:lnTo>
                      <a:pt x="16" y="39"/>
                    </a:lnTo>
                    <a:lnTo>
                      <a:pt x="10" y="47"/>
                    </a:lnTo>
                    <a:lnTo>
                      <a:pt x="17" y="48"/>
                    </a:lnTo>
                    <a:lnTo>
                      <a:pt x="25" y="55"/>
                    </a:lnTo>
                    <a:lnTo>
                      <a:pt x="26" y="50"/>
                    </a:lnTo>
                    <a:lnTo>
                      <a:pt x="28" y="46"/>
                    </a:lnTo>
                    <a:lnTo>
                      <a:pt x="35" y="49"/>
                    </a:lnTo>
                    <a:lnTo>
                      <a:pt x="33" y="42"/>
                    </a:lnTo>
                    <a:lnTo>
                      <a:pt x="45" y="43"/>
                    </a:lnTo>
                    <a:lnTo>
                      <a:pt x="47" y="38"/>
                    </a:lnTo>
                    <a:lnTo>
                      <a:pt x="41" y="37"/>
                    </a:lnTo>
                    <a:lnTo>
                      <a:pt x="39" y="32"/>
                    </a:lnTo>
                    <a:lnTo>
                      <a:pt x="46" y="18"/>
                    </a:lnTo>
                    <a:lnTo>
                      <a:pt x="40" y="19"/>
                    </a:lnTo>
                    <a:lnTo>
                      <a:pt x="42" y="4"/>
                    </a:lnTo>
                    <a:lnTo>
                      <a:pt x="42" y="2"/>
                    </a:lnTo>
                    <a:lnTo>
                      <a:pt x="40" y="5"/>
                    </a:lnTo>
                    <a:lnTo>
                      <a:pt x="34" y="8"/>
                    </a:lnTo>
                  </a:path>
                </a:pathLst>
              </a:custGeom>
              <a:noFill/>
              <a:ln w="9525">
                <a:solidFill>
                  <a:srgbClr val="000000"/>
                </a:solidFill>
                <a:round/>
                <a:headEnd/>
                <a:tailEnd/>
              </a:ln>
            </p:spPr>
            <p:txBody>
              <a:bodyPr/>
              <a:lstStyle/>
              <a:p>
                <a:endParaRPr lang="en-US"/>
              </a:p>
            </p:txBody>
          </p:sp>
          <p:sp>
            <p:nvSpPr>
              <p:cNvPr id="14591" name="Line 308"/>
              <p:cNvSpPr>
                <a:spLocks noChangeShapeType="1"/>
              </p:cNvSpPr>
              <p:nvPr/>
            </p:nvSpPr>
            <p:spPr bwMode="auto">
              <a:xfrm>
                <a:off x="8659" y="4648"/>
                <a:ext cx="0" cy="0"/>
              </a:xfrm>
              <a:prstGeom prst="line">
                <a:avLst/>
              </a:prstGeom>
              <a:noFill/>
              <a:ln w="9525">
                <a:solidFill>
                  <a:srgbClr val="000000"/>
                </a:solidFill>
                <a:round/>
                <a:headEnd/>
                <a:tailEnd/>
              </a:ln>
            </p:spPr>
            <p:txBody>
              <a:bodyPr/>
              <a:lstStyle/>
              <a:p>
                <a:endParaRPr lang="en-GB"/>
              </a:p>
            </p:txBody>
          </p:sp>
          <p:sp>
            <p:nvSpPr>
              <p:cNvPr id="14592" name="Freeform 309"/>
              <p:cNvSpPr>
                <a:spLocks noChangeArrowheads="1"/>
              </p:cNvSpPr>
              <p:nvPr/>
            </p:nvSpPr>
            <p:spPr bwMode="auto">
              <a:xfrm>
                <a:off x="8656" y="4643"/>
                <a:ext cx="9" cy="5"/>
              </a:xfrm>
              <a:custGeom>
                <a:avLst/>
                <a:gdLst>
                  <a:gd name="T0" fmla="*/ 2 w 10"/>
                  <a:gd name="T1" fmla="*/ 3 h 6"/>
                  <a:gd name="T2" fmla="*/ 6 w 10"/>
                  <a:gd name="T3" fmla="*/ 3 h 6"/>
                  <a:gd name="T4" fmla="*/ 0 w 10"/>
                  <a:gd name="T5" fmla="*/ 0 h 6"/>
                  <a:gd name="T6" fmla="*/ 0 w 10"/>
                  <a:gd name="T7" fmla="*/ 3 h 6"/>
                  <a:gd name="T8" fmla="*/ 2 w 10"/>
                  <a:gd name="T9" fmla="*/ 3 h 6"/>
                  <a:gd name="T10" fmla="*/ 0 60000 65536"/>
                  <a:gd name="T11" fmla="*/ 0 60000 65536"/>
                  <a:gd name="T12" fmla="*/ 0 60000 65536"/>
                  <a:gd name="T13" fmla="*/ 0 60000 65536"/>
                  <a:gd name="T14" fmla="*/ 0 60000 65536"/>
                  <a:gd name="T15" fmla="*/ 0 w 10"/>
                  <a:gd name="T16" fmla="*/ 0 h 6"/>
                  <a:gd name="T17" fmla="*/ 10 w 10"/>
                  <a:gd name="T18" fmla="*/ 6 h 6"/>
                </a:gdLst>
                <a:ahLst/>
                <a:cxnLst>
                  <a:cxn ang="T10">
                    <a:pos x="T0" y="T1"/>
                  </a:cxn>
                  <a:cxn ang="T11">
                    <a:pos x="T2" y="T3"/>
                  </a:cxn>
                  <a:cxn ang="T12">
                    <a:pos x="T4" y="T5"/>
                  </a:cxn>
                  <a:cxn ang="T13">
                    <a:pos x="T6" y="T7"/>
                  </a:cxn>
                  <a:cxn ang="T14">
                    <a:pos x="T8" y="T9"/>
                  </a:cxn>
                </a:cxnLst>
                <a:rect l="T15" t="T16" r="T17" b="T18"/>
                <a:pathLst>
                  <a:path w="10" h="6">
                    <a:moveTo>
                      <a:pt x="2" y="5"/>
                    </a:moveTo>
                    <a:lnTo>
                      <a:pt x="9" y="3"/>
                    </a:lnTo>
                    <a:lnTo>
                      <a:pt x="0" y="0"/>
                    </a:lnTo>
                    <a:lnTo>
                      <a:pt x="0" y="4"/>
                    </a:lnTo>
                    <a:lnTo>
                      <a:pt x="2" y="5"/>
                    </a:lnTo>
                  </a:path>
                </a:pathLst>
              </a:custGeom>
              <a:solidFill>
                <a:srgbClr val="EBECEB"/>
              </a:solidFill>
              <a:ln w="5040">
                <a:solidFill>
                  <a:srgbClr val="000000"/>
                </a:solidFill>
                <a:round/>
                <a:headEnd/>
                <a:tailEnd/>
              </a:ln>
            </p:spPr>
            <p:txBody>
              <a:bodyPr wrap="none" anchor="ctr"/>
              <a:lstStyle/>
              <a:p>
                <a:endParaRPr lang="en-US"/>
              </a:p>
            </p:txBody>
          </p:sp>
          <p:sp>
            <p:nvSpPr>
              <p:cNvPr id="14593" name="Freeform 310"/>
              <p:cNvSpPr>
                <a:spLocks noChangeArrowheads="1"/>
              </p:cNvSpPr>
              <p:nvPr/>
            </p:nvSpPr>
            <p:spPr bwMode="auto">
              <a:xfrm>
                <a:off x="8656" y="4643"/>
                <a:ext cx="9" cy="5"/>
              </a:xfrm>
              <a:custGeom>
                <a:avLst/>
                <a:gdLst>
                  <a:gd name="T0" fmla="*/ 2 w 10"/>
                  <a:gd name="T1" fmla="*/ 3 h 6"/>
                  <a:gd name="T2" fmla="*/ 6 w 10"/>
                  <a:gd name="T3" fmla="*/ 3 h 6"/>
                  <a:gd name="T4" fmla="*/ 0 w 10"/>
                  <a:gd name="T5" fmla="*/ 0 h 6"/>
                  <a:gd name="T6" fmla="*/ 0 w 10"/>
                  <a:gd name="T7" fmla="*/ 3 h 6"/>
                  <a:gd name="T8" fmla="*/ 2 w 10"/>
                  <a:gd name="T9" fmla="*/ 3 h 6"/>
                  <a:gd name="T10" fmla="*/ 0 60000 65536"/>
                  <a:gd name="T11" fmla="*/ 0 60000 65536"/>
                  <a:gd name="T12" fmla="*/ 0 60000 65536"/>
                  <a:gd name="T13" fmla="*/ 0 60000 65536"/>
                  <a:gd name="T14" fmla="*/ 0 60000 65536"/>
                  <a:gd name="T15" fmla="*/ 0 w 10"/>
                  <a:gd name="T16" fmla="*/ 0 h 6"/>
                  <a:gd name="T17" fmla="*/ 10 w 10"/>
                  <a:gd name="T18" fmla="*/ 6 h 6"/>
                </a:gdLst>
                <a:ahLst/>
                <a:cxnLst>
                  <a:cxn ang="T10">
                    <a:pos x="T0" y="T1"/>
                  </a:cxn>
                  <a:cxn ang="T11">
                    <a:pos x="T2" y="T3"/>
                  </a:cxn>
                  <a:cxn ang="T12">
                    <a:pos x="T4" y="T5"/>
                  </a:cxn>
                  <a:cxn ang="T13">
                    <a:pos x="T6" y="T7"/>
                  </a:cxn>
                  <a:cxn ang="T14">
                    <a:pos x="T8" y="T9"/>
                  </a:cxn>
                </a:cxnLst>
                <a:rect l="T15" t="T16" r="T17" b="T18"/>
                <a:pathLst>
                  <a:path w="10" h="6">
                    <a:moveTo>
                      <a:pt x="2" y="5"/>
                    </a:moveTo>
                    <a:lnTo>
                      <a:pt x="9" y="3"/>
                    </a:lnTo>
                    <a:lnTo>
                      <a:pt x="0" y="0"/>
                    </a:lnTo>
                    <a:lnTo>
                      <a:pt x="0" y="4"/>
                    </a:lnTo>
                    <a:lnTo>
                      <a:pt x="2" y="5"/>
                    </a:lnTo>
                  </a:path>
                </a:pathLst>
              </a:custGeom>
              <a:noFill/>
              <a:ln w="9525">
                <a:solidFill>
                  <a:srgbClr val="000000"/>
                </a:solidFill>
                <a:round/>
                <a:headEnd/>
                <a:tailEnd/>
              </a:ln>
            </p:spPr>
            <p:txBody>
              <a:bodyPr/>
              <a:lstStyle/>
              <a:p>
                <a:endParaRPr lang="en-US"/>
              </a:p>
            </p:txBody>
          </p:sp>
          <p:sp>
            <p:nvSpPr>
              <p:cNvPr id="14594" name="Line 311"/>
              <p:cNvSpPr>
                <a:spLocks noChangeShapeType="1"/>
              </p:cNvSpPr>
              <p:nvPr/>
            </p:nvSpPr>
            <p:spPr bwMode="auto">
              <a:xfrm>
                <a:off x="8659" y="4648"/>
                <a:ext cx="0" cy="0"/>
              </a:xfrm>
              <a:prstGeom prst="line">
                <a:avLst/>
              </a:prstGeom>
              <a:noFill/>
              <a:ln w="9525">
                <a:solidFill>
                  <a:srgbClr val="000000"/>
                </a:solidFill>
                <a:round/>
                <a:headEnd/>
                <a:tailEnd/>
              </a:ln>
            </p:spPr>
            <p:txBody>
              <a:bodyPr/>
              <a:lstStyle/>
              <a:p>
                <a:endParaRPr lang="en-GB"/>
              </a:p>
            </p:txBody>
          </p:sp>
          <p:sp>
            <p:nvSpPr>
              <p:cNvPr id="14595" name="Freeform 312"/>
              <p:cNvSpPr>
                <a:spLocks noChangeArrowheads="1"/>
              </p:cNvSpPr>
              <p:nvPr/>
            </p:nvSpPr>
            <p:spPr bwMode="auto">
              <a:xfrm>
                <a:off x="8631" y="4644"/>
                <a:ext cx="38" cy="17"/>
              </a:xfrm>
              <a:custGeom>
                <a:avLst/>
                <a:gdLst>
                  <a:gd name="T0" fmla="*/ 26 w 39"/>
                  <a:gd name="T1" fmla="*/ 3 h 18"/>
                  <a:gd name="T2" fmla="*/ 35 w 39"/>
                  <a:gd name="T3" fmla="*/ 0 h 18"/>
                  <a:gd name="T4" fmla="*/ 31 w 39"/>
                  <a:gd name="T5" fmla="*/ 13 h 18"/>
                  <a:gd name="T6" fmla="*/ 24 w 39"/>
                  <a:gd name="T7" fmla="*/ 14 h 18"/>
                  <a:gd name="T8" fmla="*/ 8 w 39"/>
                  <a:gd name="T9" fmla="*/ 10 h 18"/>
                  <a:gd name="T10" fmla="*/ 0 w 39"/>
                  <a:gd name="T11" fmla="*/ 9 h 18"/>
                  <a:gd name="T12" fmla="*/ 26 w 39"/>
                  <a:gd name="T13" fmla="*/ 3 h 18"/>
                  <a:gd name="T14" fmla="*/ 0 60000 65536"/>
                  <a:gd name="T15" fmla="*/ 0 60000 65536"/>
                  <a:gd name="T16" fmla="*/ 0 60000 65536"/>
                  <a:gd name="T17" fmla="*/ 0 60000 65536"/>
                  <a:gd name="T18" fmla="*/ 0 60000 65536"/>
                  <a:gd name="T19" fmla="*/ 0 60000 65536"/>
                  <a:gd name="T20" fmla="*/ 0 60000 65536"/>
                  <a:gd name="T21" fmla="*/ 0 w 39"/>
                  <a:gd name="T22" fmla="*/ 0 h 18"/>
                  <a:gd name="T23" fmla="*/ 39 w 39"/>
                  <a:gd name="T24" fmla="*/ 18 h 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18">
                    <a:moveTo>
                      <a:pt x="29" y="3"/>
                    </a:moveTo>
                    <a:lnTo>
                      <a:pt x="38" y="0"/>
                    </a:lnTo>
                    <a:lnTo>
                      <a:pt x="34" y="16"/>
                    </a:lnTo>
                    <a:lnTo>
                      <a:pt x="27" y="17"/>
                    </a:lnTo>
                    <a:lnTo>
                      <a:pt x="8" y="13"/>
                    </a:lnTo>
                    <a:lnTo>
                      <a:pt x="0" y="10"/>
                    </a:lnTo>
                    <a:lnTo>
                      <a:pt x="29" y="3"/>
                    </a:lnTo>
                  </a:path>
                </a:pathLst>
              </a:custGeom>
              <a:solidFill>
                <a:srgbClr val="8484A5"/>
              </a:solidFill>
              <a:ln w="5040">
                <a:solidFill>
                  <a:srgbClr val="000000"/>
                </a:solidFill>
                <a:round/>
                <a:headEnd/>
                <a:tailEnd/>
              </a:ln>
            </p:spPr>
            <p:txBody>
              <a:bodyPr wrap="none" anchor="ctr"/>
              <a:lstStyle/>
              <a:p>
                <a:endParaRPr lang="en-US"/>
              </a:p>
            </p:txBody>
          </p:sp>
          <p:sp>
            <p:nvSpPr>
              <p:cNvPr id="14596" name="Freeform 313"/>
              <p:cNvSpPr>
                <a:spLocks noChangeArrowheads="1"/>
              </p:cNvSpPr>
              <p:nvPr/>
            </p:nvSpPr>
            <p:spPr bwMode="auto">
              <a:xfrm>
                <a:off x="8631" y="4644"/>
                <a:ext cx="38" cy="17"/>
              </a:xfrm>
              <a:custGeom>
                <a:avLst/>
                <a:gdLst>
                  <a:gd name="T0" fmla="*/ 26 w 39"/>
                  <a:gd name="T1" fmla="*/ 3 h 18"/>
                  <a:gd name="T2" fmla="*/ 35 w 39"/>
                  <a:gd name="T3" fmla="*/ 0 h 18"/>
                  <a:gd name="T4" fmla="*/ 31 w 39"/>
                  <a:gd name="T5" fmla="*/ 13 h 18"/>
                  <a:gd name="T6" fmla="*/ 24 w 39"/>
                  <a:gd name="T7" fmla="*/ 14 h 18"/>
                  <a:gd name="T8" fmla="*/ 8 w 39"/>
                  <a:gd name="T9" fmla="*/ 10 h 18"/>
                  <a:gd name="T10" fmla="*/ 0 w 39"/>
                  <a:gd name="T11" fmla="*/ 9 h 18"/>
                  <a:gd name="T12" fmla="*/ 26 w 39"/>
                  <a:gd name="T13" fmla="*/ 3 h 18"/>
                  <a:gd name="T14" fmla="*/ 26 w 39"/>
                  <a:gd name="T15" fmla="*/ 3 h 18"/>
                  <a:gd name="T16" fmla="*/ 0 60000 65536"/>
                  <a:gd name="T17" fmla="*/ 0 60000 65536"/>
                  <a:gd name="T18" fmla="*/ 0 60000 65536"/>
                  <a:gd name="T19" fmla="*/ 0 60000 65536"/>
                  <a:gd name="T20" fmla="*/ 0 60000 65536"/>
                  <a:gd name="T21" fmla="*/ 0 60000 65536"/>
                  <a:gd name="T22" fmla="*/ 0 60000 65536"/>
                  <a:gd name="T23" fmla="*/ 0 60000 65536"/>
                  <a:gd name="T24" fmla="*/ 0 w 39"/>
                  <a:gd name="T25" fmla="*/ 0 h 18"/>
                  <a:gd name="T26" fmla="*/ 39 w 39"/>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9" h="18">
                    <a:moveTo>
                      <a:pt x="29" y="3"/>
                    </a:moveTo>
                    <a:lnTo>
                      <a:pt x="38" y="0"/>
                    </a:lnTo>
                    <a:lnTo>
                      <a:pt x="34" y="16"/>
                    </a:lnTo>
                    <a:lnTo>
                      <a:pt x="27" y="17"/>
                    </a:lnTo>
                    <a:lnTo>
                      <a:pt x="8" y="13"/>
                    </a:lnTo>
                    <a:lnTo>
                      <a:pt x="0" y="10"/>
                    </a:lnTo>
                    <a:lnTo>
                      <a:pt x="29" y="3"/>
                    </a:lnTo>
                  </a:path>
                </a:pathLst>
              </a:custGeom>
              <a:noFill/>
              <a:ln w="9525">
                <a:solidFill>
                  <a:srgbClr val="000000"/>
                </a:solidFill>
                <a:round/>
                <a:headEnd/>
                <a:tailEnd/>
              </a:ln>
            </p:spPr>
            <p:txBody>
              <a:bodyPr/>
              <a:lstStyle/>
              <a:p>
                <a:endParaRPr lang="en-US"/>
              </a:p>
            </p:txBody>
          </p:sp>
          <p:sp>
            <p:nvSpPr>
              <p:cNvPr id="14597" name="Line 314"/>
              <p:cNvSpPr>
                <a:spLocks noChangeShapeType="1"/>
              </p:cNvSpPr>
              <p:nvPr/>
            </p:nvSpPr>
            <p:spPr bwMode="auto">
              <a:xfrm>
                <a:off x="8620" y="4645"/>
                <a:ext cx="2" cy="0"/>
              </a:xfrm>
              <a:prstGeom prst="line">
                <a:avLst/>
              </a:prstGeom>
              <a:noFill/>
              <a:ln w="9525">
                <a:solidFill>
                  <a:srgbClr val="000000"/>
                </a:solidFill>
                <a:round/>
                <a:headEnd/>
                <a:tailEnd/>
              </a:ln>
            </p:spPr>
            <p:txBody>
              <a:bodyPr/>
              <a:lstStyle/>
              <a:p>
                <a:endParaRPr lang="en-GB"/>
              </a:p>
            </p:txBody>
          </p:sp>
          <p:sp>
            <p:nvSpPr>
              <p:cNvPr id="14598" name="Freeform 315"/>
              <p:cNvSpPr>
                <a:spLocks noChangeArrowheads="1"/>
              </p:cNvSpPr>
              <p:nvPr/>
            </p:nvSpPr>
            <p:spPr bwMode="auto">
              <a:xfrm>
                <a:off x="8612" y="4634"/>
                <a:ext cx="54" cy="24"/>
              </a:xfrm>
              <a:custGeom>
                <a:avLst/>
                <a:gdLst>
                  <a:gd name="T0" fmla="*/ 9 w 55"/>
                  <a:gd name="T1" fmla="*/ 12 h 25"/>
                  <a:gd name="T2" fmla="*/ 15 w 55"/>
                  <a:gd name="T3" fmla="*/ 1 h 25"/>
                  <a:gd name="T4" fmla="*/ 30 w 55"/>
                  <a:gd name="T5" fmla="*/ 4 h 25"/>
                  <a:gd name="T6" fmla="*/ 37 w 55"/>
                  <a:gd name="T7" fmla="*/ 0 h 25"/>
                  <a:gd name="T8" fmla="*/ 51 w 55"/>
                  <a:gd name="T9" fmla="*/ 5 h 25"/>
                  <a:gd name="T10" fmla="*/ 46 w 55"/>
                  <a:gd name="T11" fmla="*/ 9 h 25"/>
                  <a:gd name="T12" fmla="*/ 46 w 55"/>
                  <a:gd name="T13" fmla="*/ 9 h 25"/>
                  <a:gd name="T14" fmla="*/ 45 w 55"/>
                  <a:gd name="T15" fmla="*/ 10 h 25"/>
                  <a:gd name="T16" fmla="*/ 45 w 55"/>
                  <a:gd name="T17" fmla="*/ 12 h 25"/>
                  <a:gd name="T18" fmla="*/ 22 w 55"/>
                  <a:gd name="T19" fmla="*/ 18 h 25"/>
                  <a:gd name="T20" fmla="*/ 7 w 55"/>
                  <a:gd name="T21" fmla="*/ 21 h 25"/>
                  <a:gd name="T22" fmla="*/ 0 w 55"/>
                  <a:gd name="T23" fmla="*/ 17 h 25"/>
                  <a:gd name="T24" fmla="*/ 9 w 55"/>
                  <a:gd name="T25" fmla="*/ 12 h 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5"/>
                  <a:gd name="T40" fmla="*/ 0 h 25"/>
                  <a:gd name="T41" fmla="*/ 55 w 55"/>
                  <a:gd name="T42" fmla="*/ 25 h 2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5" h="25">
                    <a:moveTo>
                      <a:pt x="9" y="13"/>
                    </a:moveTo>
                    <a:lnTo>
                      <a:pt x="15" y="1"/>
                    </a:lnTo>
                    <a:lnTo>
                      <a:pt x="33" y="4"/>
                    </a:lnTo>
                    <a:lnTo>
                      <a:pt x="40" y="0"/>
                    </a:lnTo>
                    <a:lnTo>
                      <a:pt x="54" y="5"/>
                    </a:lnTo>
                    <a:lnTo>
                      <a:pt x="49" y="9"/>
                    </a:lnTo>
                    <a:lnTo>
                      <a:pt x="48" y="10"/>
                    </a:lnTo>
                    <a:lnTo>
                      <a:pt x="48" y="12"/>
                    </a:lnTo>
                    <a:lnTo>
                      <a:pt x="22" y="21"/>
                    </a:lnTo>
                    <a:lnTo>
                      <a:pt x="7" y="24"/>
                    </a:lnTo>
                    <a:lnTo>
                      <a:pt x="0" y="20"/>
                    </a:lnTo>
                    <a:lnTo>
                      <a:pt x="9" y="13"/>
                    </a:lnTo>
                  </a:path>
                </a:pathLst>
              </a:custGeom>
              <a:solidFill>
                <a:srgbClr val="8484A5"/>
              </a:solidFill>
              <a:ln w="5040">
                <a:solidFill>
                  <a:srgbClr val="000000"/>
                </a:solidFill>
                <a:round/>
                <a:headEnd/>
                <a:tailEnd/>
              </a:ln>
            </p:spPr>
            <p:txBody>
              <a:bodyPr wrap="none" anchor="ctr"/>
              <a:lstStyle/>
              <a:p>
                <a:endParaRPr lang="en-US"/>
              </a:p>
            </p:txBody>
          </p:sp>
          <p:sp>
            <p:nvSpPr>
              <p:cNvPr id="14599" name="Freeform 316"/>
              <p:cNvSpPr>
                <a:spLocks noChangeArrowheads="1"/>
              </p:cNvSpPr>
              <p:nvPr/>
            </p:nvSpPr>
            <p:spPr bwMode="auto">
              <a:xfrm>
                <a:off x="8612" y="4634"/>
                <a:ext cx="54" cy="24"/>
              </a:xfrm>
              <a:custGeom>
                <a:avLst/>
                <a:gdLst>
                  <a:gd name="T0" fmla="*/ 9 w 55"/>
                  <a:gd name="T1" fmla="*/ 12 h 25"/>
                  <a:gd name="T2" fmla="*/ 15 w 55"/>
                  <a:gd name="T3" fmla="*/ 1 h 25"/>
                  <a:gd name="T4" fmla="*/ 30 w 55"/>
                  <a:gd name="T5" fmla="*/ 4 h 25"/>
                  <a:gd name="T6" fmla="*/ 37 w 55"/>
                  <a:gd name="T7" fmla="*/ 0 h 25"/>
                  <a:gd name="T8" fmla="*/ 51 w 55"/>
                  <a:gd name="T9" fmla="*/ 5 h 25"/>
                  <a:gd name="T10" fmla="*/ 46 w 55"/>
                  <a:gd name="T11" fmla="*/ 9 h 25"/>
                  <a:gd name="T12" fmla="*/ 46 w 55"/>
                  <a:gd name="T13" fmla="*/ 9 h 25"/>
                  <a:gd name="T14" fmla="*/ 45 w 55"/>
                  <a:gd name="T15" fmla="*/ 10 h 25"/>
                  <a:gd name="T16" fmla="*/ 45 w 55"/>
                  <a:gd name="T17" fmla="*/ 12 h 25"/>
                  <a:gd name="T18" fmla="*/ 22 w 55"/>
                  <a:gd name="T19" fmla="*/ 18 h 25"/>
                  <a:gd name="T20" fmla="*/ 7 w 55"/>
                  <a:gd name="T21" fmla="*/ 21 h 25"/>
                  <a:gd name="T22" fmla="*/ 0 w 55"/>
                  <a:gd name="T23" fmla="*/ 17 h 25"/>
                  <a:gd name="T24" fmla="*/ 9 w 55"/>
                  <a:gd name="T25" fmla="*/ 12 h 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5"/>
                  <a:gd name="T40" fmla="*/ 0 h 25"/>
                  <a:gd name="T41" fmla="*/ 55 w 55"/>
                  <a:gd name="T42" fmla="*/ 25 h 2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5" h="25">
                    <a:moveTo>
                      <a:pt x="9" y="13"/>
                    </a:moveTo>
                    <a:lnTo>
                      <a:pt x="15" y="1"/>
                    </a:lnTo>
                    <a:lnTo>
                      <a:pt x="33" y="4"/>
                    </a:lnTo>
                    <a:lnTo>
                      <a:pt x="40" y="0"/>
                    </a:lnTo>
                    <a:lnTo>
                      <a:pt x="54" y="5"/>
                    </a:lnTo>
                    <a:lnTo>
                      <a:pt x="49" y="9"/>
                    </a:lnTo>
                    <a:lnTo>
                      <a:pt x="48" y="10"/>
                    </a:lnTo>
                    <a:lnTo>
                      <a:pt x="48" y="12"/>
                    </a:lnTo>
                    <a:lnTo>
                      <a:pt x="22" y="21"/>
                    </a:lnTo>
                    <a:lnTo>
                      <a:pt x="7" y="24"/>
                    </a:lnTo>
                    <a:lnTo>
                      <a:pt x="0" y="20"/>
                    </a:lnTo>
                    <a:lnTo>
                      <a:pt x="9" y="13"/>
                    </a:lnTo>
                  </a:path>
                </a:pathLst>
              </a:custGeom>
              <a:noFill/>
              <a:ln w="9525">
                <a:solidFill>
                  <a:srgbClr val="000000"/>
                </a:solidFill>
                <a:round/>
                <a:headEnd/>
                <a:tailEnd/>
              </a:ln>
            </p:spPr>
            <p:txBody>
              <a:bodyPr/>
              <a:lstStyle/>
              <a:p>
                <a:endParaRPr lang="en-US"/>
              </a:p>
            </p:txBody>
          </p:sp>
          <p:sp>
            <p:nvSpPr>
              <p:cNvPr id="14600" name="Line 317"/>
              <p:cNvSpPr>
                <a:spLocks noChangeShapeType="1"/>
              </p:cNvSpPr>
              <p:nvPr/>
            </p:nvSpPr>
            <p:spPr bwMode="auto">
              <a:xfrm flipV="1">
                <a:off x="8678" y="4632"/>
                <a:ext cx="0" cy="1"/>
              </a:xfrm>
              <a:prstGeom prst="line">
                <a:avLst/>
              </a:prstGeom>
              <a:noFill/>
              <a:ln w="9525">
                <a:solidFill>
                  <a:srgbClr val="000000"/>
                </a:solidFill>
                <a:round/>
                <a:headEnd/>
                <a:tailEnd/>
              </a:ln>
            </p:spPr>
            <p:txBody>
              <a:bodyPr/>
              <a:lstStyle/>
              <a:p>
                <a:endParaRPr lang="en-GB"/>
              </a:p>
            </p:txBody>
          </p:sp>
          <p:sp>
            <p:nvSpPr>
              <p:cNvPr id="14601" name="Freeform 318"/>
              <p:cNvSpPr>
                <a:spLocks noChangeArrowheads="1"/>
              </p:cNvSpPr>
              <p:nvPr/>
            </p:nvSpPr>
            <p:spPr bwMode="auto">
              <a:xfrm>
                <a:off x="8651" y="4625"/>
                <a:ext cx="26" cy="20"/>
              </a:xfrm>
              <a:custGeom>
                <a:avLst/>
                <a:gdLst>
                  <a:gd name="T0" fmla="*/ 23 w 27"/>
                  <a:gd name="T1" fmla="*/ 7 h 21"/>
                  <a:gd name="T2" fmla="*/ 2 w 27"/>
                  <a:gd name="T3" fmla="*/ 0 h 21"/>
                  <a:gd name="T4" fmla="*/ 0 w 27"/>
                  <a:gd name="T5" fmla="*/ 9 h 21"/>
                  <a:gd name="T6" fmla="*/ 12 w 27"/>
                  <a:gd name="T7" fmla="*/ 10 h 21"/>
                  <a:gd name="T8" fmla="*/ 7 w 27"/>
                  <a:gd name="T9" fmla="*/ 15 h 21"/>
                  <a:gd name="T10" fmla="*/ 15 w 27"/>
                  <a:gd name="T11" fmla="*/ 17 h 21"/>
                  <a:gd name="T12" fmla="*/ 23 w 27"/>
                  <a:gd name="T13" fmla="*/ 9 h 21"/>
                  <a:gd name="T14" fmla="*/ 23 w 27"/>
                  <a:gd name="T15" fmla="*/ 7 h 21"/>
                  <a:gd name="T16" fmla="*/ 0 60000 65536"/>
                  <a:gd name="T17" fmla="*/ 0 60000 65536"/>
                  <a:gd name="T18" fmla="*/ 0 60000 65536"/>
                  <a:gd name="T19" fmla="*/ 0 60000 65536"/>
                  <a:gd name="T20" fmla="*/ 0 60000 65536"/>
                  <a:gd name="T21" fmla="*/ 0 60000 65536"/>
                  <a:gd name="T22" fmla="*/ 0 60000 65536"/>
                  <a:gd name="T23" fmla="*/ 0 60000 65536"/>
                  <a:gd name="T24" fmla="*/ 0 w 27"/>
                  <a:gd name="T25" fmla="*/ 0 h 21"/>
                  <a:gd name="T26" fmla="*/ 27 w 27"/>
                  <a:gd name="T27" fmla="*/ 21 h 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 h="21">
                    <a:moveTo>
                      <a:pt x="26" y="7"/>
                    </a:moveTo>
                    <a:lnTo>
                      <a:pt x="2" y="0"/>
                    </a:lnTo>
                    <a:lnTo>
                      <a:pt x="0" y="9"/>
                    </a:lnTo>
                    <a:lnTo>
                      <a:pt x="12" y="12"/>
                    </a:lnTo>
                    <a:lnTo>
                      <a:pt x="7" y="18"/>
                    </a:lnTo>
                    <a:lnTo>
                      <a:pt x="18" y="20"/>
                    </a:lnTo>
                    <a:lnTo>
                      <a:pt x="26" y="9"/>
                    </a:lnTo>
                    <a:lnTo>
                      <a:pt x="26" y="7"/>
                    </a:lnTo>
                  </a:path>
                </a:pathLst>
              </a:custGeom>
              <a:solidFill>
                <a:srgbClr val="8484A5"/>
              </a:solidFill>
              <a:ln w="5040">
                <a:solidFill>
                  <a:srgbClr val="000000"/>
                </a:solidFill>
                <a:round/>
                <a:headEnd/>
                <a:tailEnd/>
              </a:ln>
            </p:spPr>
            <p:txBody>
              <a:bodyPr wrap="none" anchor="ctr"/>
              <a:lstStyle/>
              <a:p>
                <a:endParaRPr lang="en-US"/>
              </a:p>
            </p:txBody>
          </p:sp>
          <p:sp>
            <p:nvSpPr>
              <p:cNvPr id="14602" name="Freeform 319"/>
              <p:cNvSpPr>
                <a:spLocks noChangeArrowheads="1"/>
              </p:cNvSpPr>
              <p:nvPr/>
            </p:nvSpPr>
            <p:spPr bwMode="auto">
              <a:xfrm>
                <a:off x="8651" y="4625"/>
                <a:ext cx="26" cy="20"/>
              </a:xfrm>
              <a:custGeom>
                <a:avLst/>
                <a:gdLst>
                  <a:gd name="T0" fmla="*/ 23 w 27"/>
                  <a:gd name="T1" fmla="*/ 7 h 21"/>
                  <a:gd name="T2" fmla="*/ 2 w 27"/>
                  <a:gd name="T3" fmla="*/ 0 h 21"/>
                  <a:gd name="T4" fmla="*/ 0 w 27"/>
                  <a:gd name="T5" fmla="*/ 9 h 21"/>
                  <a:gd name="T6" fmla="*/ 12 w 27"/>
                  <a:gd name="T7" fmla="*/ 10 h 21"/>
                  <a:gd name="T8" fmla="*/ 7 w 27"/>
                  <a:gd name="T9" fmla="*/ 15 h 21"/>
                  <a:gd name="T10" fmla="*/ 15 w 27"/>
                  <a:gd name="T11" fmla="*/ 17 h 21"/>
                  <a:gd name="T12" fmla="*/ 23 w 27"/>
                  <a:gd name="T13" fmla="*/ 9 h 21"/>
                  <a:gd name="T14" fmla="*/ 23 w 27"/>
                  <a:gd name="T15" fmla="*/ 7 h 21"/>
                  <a:gd name="T16" fmla="*/ 0 60000 65536"/>
                  <a:gd name="T17" fmla="*/ 0 60000 65536"/>
                  <a:gd name="T18" fmla="*/ 0 60000 65536"/>
                  <a:gd name="T19" fmla="*/ 0 60000 65536"/>
                  <a:gd name="T20" fmla="*/ 0 60000 65536"/>
                  <a:gd name="T21" fmla="*/ 0 60000 65536"/>
                  <a:gd name="T22" fmla="*/ 0 60000 65536"/>
                  <a:gd name="T23" fmla="*/ 0 60000 65536"/>
                  <a:gd name="T24" fmla="*/ 0 w 27"/>
                  <a:gd name="T25" fmla="*/ 0 h 21"/>
                  <a:gd name="T26" fmla="*/ 27 w 27"/>
                  <a:gd name="T27" fmla="*/ 21 h 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 h="21">
                    <a:moveTo>
                      <a:pt x="26" y="7"/>
                    </a:moveTo>
                    <a:lnTo>
                      <a:pt x="2" y="0"/>
                    </a:lnTo>
                    <a:lnTo>
                      <a:pt x="0" y="9"/>
                    </a:lnTo>
                    <a:lnTo>
                      <a:pt x="12" y="12"/>
                    </a:lnTo>
                    <a:lnTo>
                      <a:pt x="7" y="18"/>
                    </a:lnTo>
                    <a:lnTo>
                      <a:pt x="18" y="20"/>
                    </a:lnTo>
                    <a:lnTo>
                      <a:pt x="26" y="9"/>
                    </a:lnTo>
                    <a:lnTo>
                      <a:pt x="26" y="7"/>
                    </a:lnTo>
                  </a:path>
                </a:pathLst>
              </a:custGeom>
              <a:noFill/>
              <a:ln w="9525">
                <a:solidFill>
                  <a:srgbClr val="000000"/>
                </a:solidFill>
                <a:round/>
                <a:headEnd/>
                <a:tailEnd/>
              </a:ln>
            </p:spPr>
            <p:txBody>
              <a:bodyPr/>
              <a:lstStyle/>
              <a:p>
                <a:endParaRPr lang="en-US"/>
              </a:p>
            </p:txBody>
          </p:sp>
          <p:sp>
            <p:nvSpPr>
              <p:cNvPr id="14603" name="Line 320"/>
              <p:cNvSpPr>
                <a:spLocks noChangeShapeType="1"/>
              </p:cNvSpPr>
              <p:nvPr/>
            </p:nvSpPr>
            <p:spPr bwMode="auto">
              <a:xfrm>
                <a:off x="8641" y="4641"/>
                <a:ext cx="2" cy="0"/>
              </a:xfrm>
              <a:prstGeom prst="line">
                <a:avLst/>
              </a:prstGeom>
              <a:noFill/>
              <a:ln w="9525">
                <a:solidFill>
                  <a:srgbClr val="000000"/>
                </a:solidFill>
                <a:round/>
                <a:headEnd/>
                <a:tailEnd/>
              </a:ln>
            </p:spPr>
            <p:txBody>
              <a:bodyPr/>
              <a:lstStyle/>
              <a:p>
                <a:endParaRPr lang="en-GB"/>
              </a:p>
            </p:txBody>
          </p:sp>
          <p:sp>
            <p:nvSpPr>
              <p:cNvPr id="14604" name="Freeform 321"/>
              <p:cNvSpPr>
                <a:spLocks noChangeArrowheads="1"/>
              </p:cNvSpPr>
              <p:nvPr/>
            </p:nvSpPr>
            <p:spPr bwMode="auto">
              <a:xfrm>
                <a:off x="8624" y="4622"/>
                <a:ext cx="27" cy="17"/>
              </a:xfrm>
              <a:custGeom>
                <a:avLst/>
                <a:gdLst>
                  <a:gd name="T0" fmla="*/ 14 w 28"/>
                  <a:gd name="T1" fmla="*/ 14 h 18"/>
                  <a:gd name="T2" fmla="*/ 0 w 28"/>
                  <a:gd name="T3" fmla="*/ 11 h 18"/>
                  <a:gd name="T4" fmla="*/ 9 w 28"/>
                  <a:gd name="T5" fmla="*/ 2 h 18"/>
                  <a:gd name="T6" fmla="*/ 8 w 28"/>
                  <a:gd name="T7" fmla="*/ 1 h 18"/>
                  <a:gd name="T8" fmla="*/ 24 w 28"/>
                  <a:gd name="T9" fmla="*/ 0 h 18"/>
                  <a:gd name="T10" fmla="*/ 17 w 28"/>
                  <a:gd name="T11" fmla="*/ 10 h 18"/>
                  <a:gd name="T12" fmla="*/ 14 w 28"/>
                  <a:gd name="T13" fmla="*/ 14 h 18"/>
                  <a:gd name="T14" fmla="*/ 0 60000 65536"/>
                  <a:gd name="T15" fmla="*/ 0 60000 65536"/>
                  <a:gd name="T16" fmla="*/ 0 60000 65536"/>
                  <a:gd name="T17" fmla="*/ 0 60000 65536"/>
                  <a:gd name="T18" fmla="*/ 0 60000 65536"/>
                  <a:gd name="T19" fmla="*/ 0 60000 65536"/>
                  <a:gd name="T20" fmla="*/ 0 60000 65536"/>
                  <a:gd name="T21" fmla="*/ 0 w 28"/>
                  <a:gd name="T22" fmla="*/ 0 h 18"/>
                  <a:gd name="T23" fmla="*/ 28 w 28"/>
                  <a:gd name="T24" fmla="*/ 18 h 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18">
                    <a:moveTo>
                      <a:pt x="15" y="17"/>
                    </a:moveTo>
                    <a:lnTo>
                      <a:pt x="0" y="14"/>
                    </a:lnTo>
                    <a:lnTo>
                      <a:pt x="9" y="2"/>
                    </a:lnTo>
                    <a:lnTo>
                      <a:pt x="8" y="1"/>
                    </a:lnTo>
                    <a:lnTo>
                      <a:pt x="27" y="0"/>
                    </a:lnTo>
                    <a:lnTo>
                      <a:pt x="20" y="13"/>
                    </a:lnTo>
                    <a:lnTo>
                      <a:pt x="15" y="17"/>
                    </a:lnTo>
                  </a:path>
                </a:pathLst>
              </a:custGeom>
              <a:solidFill>
                <a:srgbClr val="8484A5"/>
              </a:solidFill>
              <a:ln w="5040">
                <a:solidFill>
                  <a:srgbClr val="000000"/>
                </a:solidFill>
                <a:round/>
                <a:headEnd/>
                <a:tailEnd/>
              </a:ln>
            </p:spPr>
            <p:txBody>
              <a:bodyPr wrap="none" anchor="ctr"/>
              <a:lstStyle/>
              <a:p>
                <a:endParaRPr lang="en-US"/>
              </a:p>
            </p:txBody>
          </p:sp>
          <p:sp>
            <p:nvSpPr>
              <p:cNvPr id="14605" name="Freeform 322"/>
              <p:cNvSpPr>
                <a:spLocks noChangeArrowheads="1"/>
              </p:cNvSpPr>
              <p:nvPr/>
            </p:nvSpPr>
            <p:spPr bwMode="auto">
              <a:xfrm>
                <a:off x="8624" y="4622"/>
                <a:ext cx="27" cy="17"/>
              </a:xfrm>
              <a:custGeom>
                <a:avLst/>
                <a:gdLst>
                  <a:gd name="T0" fmla="*/ 14 w 28"/>
                  <a:gd name="T1" fmla="*/ 14 h 18"/>
                  <a:gd name="T2" fmla="*/ 0 w 28"/>
                  <a:gd name="T3" fmla="*/ 11 h 18"/>
                  <a:gd name="T4" fmla="*/ 9 w 28"/>
                  <a:gd name="T5" fmla="*/ 2 h 18"/>
                  <a:gd name="T6" fmla="*/ 8 w 28"/>
                  <a:gd name="T7" fmla="*/ 1 h 18"/>
                  <a:gd name="T8" fmla="*/ 24 w 28"/>
                  <a:gd name="T9" fmla="*/ 0 h 18"/>
                  <a:gd name="T10" fmla="*/ 17 w 28"/>
                  <a:gd name="T11" fmla="*/ 10 h 18"/>
                  <a:gd name="T12" fmla="*/ 14 w 28"/>
                  <a:gd name="T13" fmla="*/ 14 h 18"/>
                  <a:gd name="T14" fmla="*/ 0 60000 65536"/>
                  <a:gd name="T15" fmla="*/ 0 60000 65536"/>
                  <a:gd name="T16" fmla="*/ 0 60000 65536"/>
                  <a:gd name="T17" fmla="*/ 0 60000 65536"/>
                  <a:gd name="T18" fmla="*/ 0 60000 65536"/>
                  <a:gd name="T19" fmla="*/ 0 60000 65536"/>
                  <a:gd name="T20" fmla="*/ 0 60000 65536"/>
                  <a:gd name="T21" fmla="*/ 0 w 28"/>
                  <a:gd name="T22" fmla="*/ 0 h 18"/>
                  <a:gd name="T23" fmla="*/ 28 w 28"/>
                  <a:gd name="T24" fmla="*/ 18 h 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18">
                    <a:moveTo>
                      <a:pt x="15" y="17"/>
                    </a:moveTo>
                    <a:lnTo>
                      <a:pt x="0" y="14"/>
                    </a:lnTo>
                    <a:lnTo>
                      <a:pt x="9" y="2"/>
                    </a:lnTo>
                    <a:lnTo>
                      <a:pt x="8" y="1"/>
                    </a:lnTo>
                    <a:lnTo>
                      <a:pt x="27" y="0"/>
                    </a:lnTo>
                    <a:lnTo>
                      <a:pt x="20" y="13"/>
                    </a:lnTo>
                    <a:lnTo>
                      <a:pt x="15" y="17"/>
                    </a:lnTo>
                  </a:path>
                </a:pathLst>
              </a:custGeom>
              <a:noFill/>
              <a:ln w="9525">
                <a:solidFill>
                  <a:srgbClr val="000000"/>
                </a:solidFill>
                <a:round/>
                <a:headEnd/>
                <a:tailEnd/>
              </a:ln>
            </p:spPr>
            <p:txBody>
              <a:bodyPr/>
              <a:lstStyle/>
              <a:p>
                <a:endParaRPr lang="en-US"/>
              </a:p>
            </p:txBody>
          </p:sp>
          <p:sp>
            <p:nvSpPr>
              <p:cNvPr id="14606" name="Line 323"/>
              <p:cNvSpPr>
                <a:spLocks noChangeShapeType="1"/>
              </p:cNvSpPr>
              <p:nvPr/>
            </p:nvSpPr>
            <p:spPr bwMode="auto">
              <a:xfrm>
                <a:off x="8620" y="4645"/>
                <a:ext cx="2" cy="0"/>
              </a:xfrm>
              <a:prstGeom prst="line">
                <a:avLst/>
              </a:prstGeom>
              <a:noFill/>
              <a:ln w="9525">
                <a:solidFill>
                  <a:srgbClr val="000000"/>
                </a:solidFill>
                <a:round/>
                <a:headEnd/>
                <a:tailEnd/>
              </a:ln>
            </p:spPr>
            <p:txBody>
              <a:bodyPr/>
              <a:lstStyle/>
              <a:p>
                <a:endParaRPr lang="en-GB"/>
              </a:p>
            </p:txBody>
          </p:sp>
          <p:sp>
            <p:nvSpPr>
              <p:cNvPr id="14607" name="Freeform 324"/>
              <p:cNvSpPr>
                <a:spLocks noChangeArrowheads="1"/>
              </p:cNvSpPr>
              <p:nvPr/>
            </p:nvSpPr>
            <p:spPr bwMode="auto">
              <a:xfrm>
                <a:off x="8569" y="4629"/>
                <a:ext cx="54" cy="27"/>
              </a:xfrm>
              <a:custGeom>
                <a:avLst/>
                <a:gdLst>
                  <a:gd name="T0" fmla="*/ 51 w 55"/>
                  <a:gd name="T1" fmla="*/ 14 h 28"/>
                  <a:gd name="T2" fmla="*/ 25 w 55"/>
                  <a:gd name="T3" fmla="*/ 8 h 28"/>
                  <a:gd name="T4" fmla="*/ 15 w 55"/>
                  <a:gd name="T5" fmla="*/ 0 h 28"/>
                  <a:gd name="T6" fmla="*/ 11 w 55"/>
                  <a:gd name="T7" fmla="*/ 10 h 28"/>
                  <a:gd name="T8" fmla="*/ 0 w 55"/>
                  <a:gd name="T9" fmla="*/ 24 h 28"/>
                  <a:gd name="T10" fmla="*/ 6 w 55"/>
                  <a:gd name="T11" fmla="*/ 21 h 28"/>
                  <a:gd name="T12" fmla="*/ 14 w 55"/>
                  <a:gd name="T13" fmla="*/ 18 h 28"/>
                  <a:gd name="T14" fmla="*/ 20 w 55"/>
                  <a:gd name="T15" fmla="*/ 22 h 28"/>
                  <a:gd name="T16" fmla="*/ 25 w 55"/>
                  <a:gd name="T17" fmla="*/ 18 h 28"/>
                  <a:gd name="T18" fmla="*/ 33 w 55"/>
                  <a:gd name="T19" fmla="*/ 20 h 28"/>
                  <a:gd name="T20" fmla="*/ 33 w 55"/>
                  <a:gd name="T21" fmla="*/ 21 h 28"/>
                  <a:gd name="T22" fmla="*/ 41 w 55"/>
                  <a:gd name="T23" fmla="*/ 15 h 28"/>
                  <a:gd name="T24" fmla="*/ 39 w 55"/>
                  <a:gd name="T25" fmla="*/ 22 h 28"/>
                  <a:gd name="T26" fmla="*/ 51 w 55"/>
                  <a:gd name="T27" fmla="*/ 14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28"/>
                  <a:gd name="T44" fmla="*/ 55 w 55"/>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28">
                    <a:moveTo>
                      <a:pt x="54" y="16"/>
                    </a:moveTo>
                    <a:lnTo>
                      <a:pt x="25" y="8"/>
                    </a:lnTo>
                    <a:lnTo>
                      <a:pt x="15" y="0"/>
                    </a:lnTo>
                    <a:lnTo>
                      <a:pt x="11" y="10"/>
                    </a:lnTo>
                    <a:lnTo>
                      <a:pt x="0" y="27"/>
                    </a:lnTo>
                    <a:lnTo>
                      <a:pt x="6" y="24"/>
                    </a:lnTo>
                    <a:lnTo>
                      <a:pt x="14" y="21"/>
                    </a:lnTo>
                    <a:lnTo>
                      <a:pt x="20" y="25"/>
                    </a:lnTo>
                    <a:lnTo>
                      <a:pt x="25" y="21"/>
                    </a:lnTo>
                    <a:lnTo>
                      <a:pt x="36" y="23"/>
                    </a:lnTo>
                    <a:lnTo>
                      <a:pt x="36" y="24"/>
                    </a:lnTo>
                    <a:lnTo>
                      <a:pt x="44" y="18"/>
                    </a:lnTo>
                    <a:lnTo>
                      <a:pt x="42" y="25"/>
                    </a:lnTo>
                    <a:lnTo>
                      <a:pt x="54" y="16"/>
                    </a:lnTo>
                  </a:path>
                </a:pathLst>
              </a:custGeom>
              <a:solidFill>
                <a:srgbClr val="8484A5"/>
              </a:solidFill>
              <a:ln w="5040">
                <a:solidFill>
                  <a:srgbClr val="000000"/>
                </a:solidFill>
                <a:round/>
                <a:headEnd/>
                <a:tailEnd/>
              </a:ln>
            </p:spPr>
            <p:txBody>
              <a:bodyPr wrap="none" anchor="ctr"/>
              <a:lstStyle/>
              <a:p>
                <a:endParaRPr lang="en-US"/>
              </a:p>
            </p:txBody>
          </p:sp>
          <p:sp>
            <p:nvSpPr>
              <p:cNvPr id="14608" name="Freeform 325"/>
              <p:cNvSpPr>
                <a:spLocks noChangeArrowheads="1"/>
              </p:cNvSpPr>
              <p:nvPr/>
            </p:nvSpPr>
            <p:spPr bwMode="auto">
              <a:xfrm>
                <a:off x="8569" y="4629"/>
                <a:ext cx="54" cy="27"/>
              </a:xfrm>
              <a:custGeom>
                <a:avLst/>
                <a:gdLst>
                  <a:gd name="T0" fmla="*/ 51 w 55"/>
                  <a:gd name="T1" fmla="*/ 14 h 28"/>
                  <a:gd name="T2" fmla="*/ 25 w 55"/>
                  <a:gd name="T3" fmla="*/ 8 h 28"/>
                  <a:gd name="T4" fmla="*/ 15 w 55"/>
                  <a:gd name="T5" fmla="*/ 0 h 28"/>
                  <a:gd name="T6" fmla="*/ 11 w 55"/>
                  <a:gd name="T7" fmla="*/ 10 h 28"/>
                  <a:gd name="T8" fmla="*/ 0 w 55"/>
                  <a:gd name="T9" fmla="*/ 24 h 28"/>
                  <a:gd name="T10" fmla="*/ 6 w 55"/>
                  <a:gd name="T11" fmla="*/ 21 h 28"/>
                  <a:gd name="T12" fmla="*/ 14 w 55"/>
                  <a:gd name="T13" fmla="*/ 18 h 28"/>
                  <a:gd name="T14" fmla="*/ 20 w 55"/>
                  <a:gd name="T15" fmla="*/ 22 h 28"/>
                  <a:gd name="T16" fmla="*/ 25 w 55"/>
                  <a:gd name="T17" fmla="*/ 18 h 28"/>
                  <a:gd name="T18" fmla="*/ 33 w 55"/>
                  <a:gd name="T19" fmla="*/ 20 h 28"/>
                  <a:gd name="T20" fmla="*/ 33 w 55"/>
                  <a:gd name="T21" fmla="*/ 21 h 28"/>
                  <a:gd name="T22" fmla="*/ 41 w 55"/>
                  <a:gd name="T23" fmla="*/ 15 h 28"/>
                  <a:gd name="T24" fmla="*/ 39 w 55"/>
                  <a:gd name="T25" fmla="*/ 22 h 28"/>
                  <a:gd name="T26" fmla="*/ 51 w 55"/>
                  <a:gd name="T27" fmla="*/ 14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28"/>
                  <a:gd name="T44" fmla="*/ 55 w 55"/>
                  <a:gd name="T45" fmla="*/ 28 h 2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28">
                    <a:moveTo>
                      <a:pt x="54" y="16"/>
                    </a:moveTo>
                    <a:lnTo>
                      <a:pt x="25" y="8"/>
                    </a:lnTo>
                    <a:lnTo>
                      <a:pt x="15" y="0"/>
                    </a:lnTo>
                    <a:lnTo>
                      <a:pt x="11" y="10"/>
                    </a:lnTo>
                    <a:lnTo>
                      <a:pt x="0" y="27"/>
                    </a:lnTo>
                    <a:lnTo>
                      <a:pt x="6" y="24"/>
                    </a:lnTo>
                    <a:lnTo>
                      <a:pt x="14" y="21"/>
                    </a:lnTo>
                    <a:lnTo>
                      <a:pt x="20" y="25"/>
                    </a:lnTo>
                    <a:lnTo>
                      <a:pt x="25" y="21"/>
                    </a:lnTo>
                    <a:lnTo>
                      <a:pt x="36" y="23"/>
                    </a:lnTo>
                    <a:lnTo>
                      <a:pt x="36" y="24"/>
                    </a:lnTo>
                    <a:lnTo>
                      <a:pt x="44" y="18"/>
                    </a:lnTo>
                    <a:lnTo>
                      <a:pt x="42" y="25"/>
                    </a:lnTo>
                    <a:lnTo>
                      <a:pt x="54" y="16"/>
                    </a:lnTo>
                  </a:path>
                </a:pathLst>
              </a:custGeom>
              <a:noFill/>
              <a:ln w="9525">
                <a:solidFill>
                  <a:srgbClr val="000000"/>
                </a:solidFill>
                <a:round/>
                <a:headEnd/>
                <a:tailEnd/>
              </a:ln>
            </p:spPr>
            <p:txBody>
              <a:bodyPr/>
              <a:lstStyle/>
              <a:p>
                <a:endParaRPr lang="en-US"/>
              </a:p>
            </p:txBody>
          </p:sp>
          <p:sp>
            <p:nvSpPr>
              <p:cNvPr id="14609" name="Line 326"/>
              <p:cNvSpPr>
                <a:spLocks noChangeShapeType="1"/>
              </p:cNvSpPr>
              <p:nvPr/>
            </p:nvSpPr>
            <p:spPr bwMode="auto">
              <a:xfrm>
                <a:off x="8620" y="4645"/>
                <a:ext cx="2" cy="0"/>
              </a:xfrm>
              <a:prstGeom prst="line">
                <a:avLst/>
              </a:prstGeom>
              <a:noFill/>
              <a:ln w="9525">
                <a:solidFill>
                  <a:srgbClr val="000000"/>
                </a:solidFill>
                <a:round/>
                <a:headEnd/>
                <a:tailEnd/>
              </a:ln>
            </p:spPr>
            <p:txBody>
              <a:bodyPr/>
              <a:lstStyle/>
              <a:p>
                <a:endParaRPr lang="en-GB"/>
              </a:p>
            </p:txBody>
          </p:sp>
          <p:sp>
            <p:nvSpPr>
              <p:cNvPr id="14610" name="Freeform 327"/>
              <p:cNvSpPr>
                <a:spLocks noChangeArrowheads="1"/>
              </p:cNvSpPr>
              <p:nvPr/>
            </p:nvSpPr>
            <p:spPr bwMode="auto">
              <a:xfrm>
                <a:off x="8581" y="4616"/>
                <a:ext cx="51" cy="28"/>
              </a:xfrm>
              <a:custGeom>
                <a:avLst/>
                <a:gdLst>
                  <a:gd name="T0" fmla="*/ 35 w 52"/>
                  <a:gd name="T1" fmla="*/ 25 h 29"/>
                  <a:gd name="T2" fmla="*/ 5 w 52"/>
                  <a:gd name="T3" fmla="*/ 16 h 29"/>
                  <a:gd name="T4" fmla="*/ 0 w 52"/>
                  <a:gd name="T5" fmla="*/ 14 h 29"/>
                  <a:gd name="T6" fmla="*/ 10 w 52"/>
                  <a:gd name="T7" fmla="*/ 0 h 29"/>
                  <a:gd name="T8" fmla="*/ 48 w 52"/>
                  <a:gd name="T9" fmla="*/ 14 h 29"/>
                  <a:gd name="T10" fmla="*/ 42 w 52"/>
                  <a:gd name="T11" fmla="*/ 19 h 29"/>
                  <a:gd name="T12" fmla="*/ 35 w 52"/>
                  <a:gd name="T13" fmla="*/ 25 h 29"/>
                  <a:gd name="T14" fmla="*/ 0 60000 65536"/>
                  <a:gd name="T15" fmla="*/ 0 60000 65536"/>
                  <a:gd name="T16" fmla="*/ 0 60000 65536"/>
                  <a:gd name="T17" fmla="*/ 0 60000 65536"/>
                  <a:gd name="T18" fmla="*/ 0 60000 65536"/>
                  <a:gd name="T19" fmla="*/ 0 60000 65536"/>
                  <a:gd name="T20" fmla="*/ 0 60000 65536"/>
                  <a:gd name="T21" fmla="*/ 0 w 52"/>
                  <a:gd name="T22" fmla="*/ 0 h 29"/>
                  <a:gd name="T23" fmla="*/ 52 w 52"/>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29">
                    <a:moveTo>
                      <a:pt x="38" y="28"/>
                    </a:moveTo>
                    <a:lnTo>
                      <a:pt x="5" y="19"/>
                    </a:lnTo>
                    <a:lnTo>
                      <a:pt x="0" y="15"/>
                    </a:lnTo>
                    <a:lnTo>
                      <a:pt x="10" y="0"/>
                    </a:lnTo>
                    <a:lnTo>
                      <a:pt x="51" y="14"/>
                    </a:lnTo>
                    <a:lnTo>
                      <a:pt x="45" y="22"/>
                    </a:lnTo>
                    <a:lnTo>
                      <a:pt x="38" y="28"/>
                    </a:lnTo>
                  </a:path>
                </a:pathLst>
              </a:custGeom>
              <a:solidFill>
                <a:srgbClr val="8484A5"/>
              </a:solidFill>
              <a:ln w="5040">
                <a:solidFill>
                  <a:srgbClr val="000000"/>
                </a:solidFill>
                <a:round/>
                <a:headEnd/>
                <a:tailEnd/>
              </a:ln>
            </p:spPr>
            <p:txBody>
              <a:bodyPr wrap="none" anchor="ctr"/>
              <a:lstStyle/>
              <a:p>
                <a:endParaRPr lang="en-US"/>
              </a:p>
            </p:txBody>
          </p:sp>
          <p:sp>
            <p:nvSpPr>
              <p:cNvPr id="14611" name="Freeform 328"/>
              <p:cNvSpPr>
                <a:spLocks noChangeArrowheads="1"/>
              </p:cNvSpPr>
              <p:nvPr/>
            </p:nvSpPr>
            <p:spPr bwMode="auto">
              <a:xfrm>
                <a:off x="8581" y="4616"/>
                <a:ext cx="51" cy="28"/>
              </a:xfrm>
              <a:custGeom>
                <a:avLst/>
                <a:gdLst>
                  <a:gd name="T0" fmla="*/ 35 w 52"/>
                  <a:gd name="T1" fmla="*/ 25 h 29"/>
                  <a:gd name="T2" fmla="*/ 5 w 52"/>
                  <a:gd name="T3" fmla="*/ 16 h 29"/>
                  <a:gd name="T4" fmla="*/ 0 w 52"/>
                  <a:gd name="T5" fmla="*/ 14 h 29"/>
                  <a:gd name="T6" fmla="*/ 10 w 52"/>
                  <a:gd name="T7" fmla="*/ 0 h 29"/>
                  <a:gd name="T8" fmla="*/ 48 w 52"/>
                  <a:gd name="T9" fmla="*/ 14 h 29"/>
                  <a:gd name="T10" fmla="*/ 42 w 52"/>
                  <a:gd name="T11" fmla="*/ 19 h 29"/>
                  <a:gd name="T12" fmla="*/ 35 w 52"/>
                  <a:gd name="T13" fmla="*/ 25 h 29"/>
                  <a:gd name="T14" fmla="*/ 0 60000 65536"/>
                  <a:gd name="T15" fmla="*/ 0 60000 65536"/>
                  <a:gd name="T16" fmla="*/ 0 60000 65536"/>
                  <a:gd name="T17" fmla="*/ 0 60000 65536"/>
                  <a:gd name="T18" fmla="*/ 0 60000 65536"/>
                  <a:gd name="T19" fmla="*/ 0 60000 65536"/>
                  <a:gd name="T20" fmla="*/ 0 60000 65536"/>
                  <a:gd name="T21" fmla="*/ 0 w 52"/>
                  <a:gd name="T22" fmla="*/ 0 h 29"/>
                  <a:gd name="T23" fmla="*/ 52 w 52"/>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 h="29">
                    <a:moveTo>
                      <a:pt x="38" y="28"/>
                    </a:moveTo>
                    <a:lnTo>
                      <a:pt x="5" y="19"/>
                    </a:lnTo>
                    <a:lnTo>
                      <a:pt x="0" y="15"/>
                    </a:lnTo>
                    <a:lnTo>
                      <a:pt x="10" y="0"/>
                    </a:lnTo>
                    <a:lnTo>
                      <a:pt x="51" y="14"/>
                    </a:lnTo>
                    <a:lnTo>
                      <a:pt x="45" y="22"/>
                    </a:lnTo>
                    <a:lnTo>
                      <a:pt x="38" y="28"/>
                    </a:lnTo>
                  </a:path>
                </a:pathLst>
              </a:custGeom>
              <a:noFill/>
              <a:ln w="9525">
                <a:solidFill>
                  <a:srgbClr val="000000"/>
                </a:solidFill>
                <a:round/>
                <a:headEnd/>
                <a:tailEnd/>
              </a:ln>
            </p:spPr>
            <p:txBody>
              <a:bodyPr/>
              <a:lstStyle/>
              <a:p>
                <a:endParaRPr lang="en-US"/>
              </a:p>
            </p:txBody>
          </p:sp>
          <p:sp>
            <p:nvSpPr>
              <p:cNvPr id="14612" name="Line 329"/>
              <p:cNvSpPr>
                <a:spLocks noChangeShapeType="1"/>
              </p:cNvSpPr>
              <p:nvPr/>
            </p:nvSpPr>
            <p:spPr bwMode="auto">
              <a:xfrm>
                <a:off x="8598" y="4612"/>
                <a:ext cx="0" cy="0"/>
              </a:xfrm>
              <a:prstGeom prst="line">
                <a:avLst/>
              </a:prstGeom>
              <a:noFill/>
              <a:ln w="9525">
                <a:solidFill>
                  <a:srgbClr val="000000"/>
                </a:solidFill>
                <a:round/>
                <a:headEnd/>
                <a:tailEnd/>
              </a:ln>
            </p:spPr>
            <p:txBody>
              <a:bodyPr/>
              <a:lstStyle/>
              <a:p>
                <a:endParaRPr lang="en-GB"/>
              </a:p>
            </p:txBody>
          </p:sp>
          <p:sp>
            <p:nvSpPr>
              <p:cNvPr id="14613" name="Freeform 330"/>
              <p:cNvSpPr>
                <a:spLocks noChangeArrowheads="1"/>
              </p:cNvSpPr>
              <p:nvPr/>
            </p:nvSpPr>
            <p:spPr bwMode="auto">
              <a:xfrm>
                <a:off x="8593" y="4610"/>
                <a:ext cx="40" cy="19"/>
              </a:xfrm>
              <a:custGeom>
                <a:avLst/>
                <a:gdLst>
                  <a:gd name="T0" fmla="*/ 2 w 41"/>
                  <a:gd name="T1" fmla="*/ 3 h 20"/>
                  <a:gd name="T2" fmla="*/ 9 w 41"/>
                  <a:gd name="T3" fmla="*/ 1 h 20"/>
                  <a:gd name="T4" fmla="*/ 32 w 41"/>
                  <a:gd name="T5" fmla="*/ 0 h 20"/>
                  <a:gd name="T6" fmla="*/ 26 w 41"/>
                  <a:gd name="T7" fmla="*/ 10 h 20"/>
                  <a:gd name="T8" fmla="*/ 37 w 41"/>
                  <a:gd name="T9" fmla="*/ 10 h 20"/>
                  <a:gd name="T10" fmla="*/ 33 w 41"/>
                  <a:gd name="T11" fmla="*/ 16 h 20"/>
                  <a:gd name="T12" fmla="*/ 0 w 41"/>
                  <a:gd name="T13" fmla="*/ 6 h 20"/>
                  <a:gd name="T14" fmla="*/ 2 w 41"/>
                  <a:gd name="T15" fmla="*/ 3 h 20"/>
                  <a:gd name="T16" fmla="*/ 0 60000 65536"/>
                  <a:gd name="T17" fmla="*/ 0 60000 65536"/>
                  <a:gd name="T18" fmla="*/ 0 60000 65536"/>
                  <a:gd name="T19" fmla="*/ 0 60000 65536"/>
                  <a:gd name="T20" fmla="*/ 0 60000 65536"/>
                  <a:gd name="T21" fmla="*/ 0 60000 65536"/>
                  <a:gd name="T22" fmla="*/ 0 60000 65536"/>
                  <a:gd name="T23" fmla="*/ 0 60000 65536"/>
                  <a:gd name="T24" fmla="*/ 0 w 41"/>
                  <a:gd name="T25" fmla="*/ 0 h 20"/>
                  <a:gd name="T26" fmla="*/ 41 w 41"/>
                  <a:gd name="T27" fmla="*/ 20 h 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1" h="20">
                    <a:moveTo>
                      <a:pt x="2" y="3"/>
                    </a:moveTo>
                    <a:lnTo>
                      <a:pt x="9" y="1"/>
                    </a:lnTo>
                    <a:lnTo>
                      <a:pt x="35" y="0"/>
                    </a:lnTo>
                    <a:lnTo>
                      <a:pt x="29" y="10"/>
                    </a:lnTo>
                    <a:lnTo>
                      <a:pt x="40" y="11"/>
                    </a:lnTo>
                    <a:lnTo>
                      <a:pt x="36" y="19"/>
                    </a:lnTo>
                    <a:lnTo>
                      <a:pt x="0" y="6"/>
                    </a:lnTo>
                    <a:lnTo>
                      <a:pt x="2" y="3"/>
                    </a:lnTo>
                  </a:path>
                </a:pathLst>
              </a:custGeom>
              <a:solidFill>
                <a:srgbClr val="8484A5"/>
              </a:solidFill>
              <a:ln w="5040">
                <a:solidFill>
                  <a:srgbClr val="000000"/>
                </a:solidFill>
                <a:round/>
                <a:headEnd/>
                <a:tailEnd/>
              </a:ln>
            </p:spPr>
            <p:txBody>
              <a:bodyPr wrap="none" anchor="ctr"/>
              <a:lstStyle/>
              <a:p>
                <a:endParaRPr lang="en-US"/>
              </a:p>
            </p:txBody>
          </p:sp>
          <p:sp>
            <p:nvSpPr>
              <p:cNvPr id="14614" name="Freeform 331"/>
              <p:cNvSpPr>
                <a:spLocks noChangeArrowheads="1"/>
              </p:cNvSpPr>
              <p:nvPr/>
            </p:nvSpPr>
            <p:spPr bwMode="auto">
              <a:xfrm>
                <a:off x="8593" y="4610"/>
                <a:ext cx="40" cy="19"/>
              </a:xfrm>
              <a:custGeom>
                <a:avLst/>
                <a:gdLst>
                  <a:gd name="T0" fmla="*/ 2 w 41"/>
                  <a:gd name="T1" fmla="*/ 3 h 20"/>
                  <a:gd name="T2" fmla="*/ 9 w 41"/>
                  <a:gd name="T3" fmla="*/ 1 h 20"/>
                  <a:gd name="T4" fmla="*/ 32 w 41"/>
                  <a:gd name="T5" fmla="*/ 0 h 20"/>
                  <a:gd name="T6" fmla="*/ 26 w 41"/>
                  <a:gd name="T7" fmla="*/ 10 h 20"/>
                  <a:gd name="T8" fmla="*/ 37 w 41"/>
                  <a:gd name="T9" fmla="*/ 10 h 20"/>
                  <a:gd name="T10" fmla="*/ 33 w 41"/>
                  <a:gd name="T11" fmla="*/ 16 h 20"/>
                  <a:gd name="T12" fmla="*/ 0 w 41"/>
                  <a:gd name="T13" fmla="*/ 6 h 20"/>
                  <a:gd name="T14" fmla="*/ 2 w 41"/>
                  <a:gd name="T15" fmla="*/ 3 h 20"/>
                  <a:gd name="T16" fmla="*/ 0 60000 65536"/>
                  <a:gd name="T17" fmla="*/ 0 60000 65536"/>
                  <a:gd name="T18" fmla="*/ 0 60000 65536"/>
                  <a:gd name="T19" fmla="*/ 0 60000 65536"/>
                  <a:gd name="T20" fmla="*/ 0 60000 65536"/>
                  <a:gd name="T21" fmla="*/ 0 60000 65536"/>
                  <a:gd name="T22" fmla="*/ 0 60000 65536"/>
                  <a:gd name="T23" fmla="*/ 0 60000 65536"/>
                  <a:gd name="T24" fmla="*/ 0 w 41"/>
                  <a:gd name="T25" fmla="*/ 0 h 20"/>
                  <a:gd name="T26" fmla="*/ 41 w 41"/>
                  <a:gd name="T27" fmla="*/ 20 h 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1" h="20">
                    <a:moveTo>
                      <a:pt x="2" y="3"/>
                    </a:moveTo>
                    <a:lnTo>
                      <a:pt x="9" y="1"/>
                    </a:lnTo>
                    <a:lnTo>
                      <a:pt x="35" y="0"/>
                    </a:lnTo>
                    <a:lnTo>
                      <a:pt x="29" y="10"/>
                    </a:lnTo>
                    <a:lnTo>
                      <a:pt x="40" y="11"/>
                    </a:lnTo>
                    <a:lnTo>
                      <a:pt x="36" y="19"/>
                    </a:lnTo>
                    <a:lnTo>
                      <a:pt x="0" y="6"/>
                    </a:lnTo>
                    <a:lnTo>
                      <a:pt x="2" y="3"/>
                    </a:lnTo>
                  </a:path>
                </a:pathLst>
              </a:custGeom>
              <a:noFill/>
              <a:ln w="9525">
                <a:solidFill>
                  <a:srgbClr val="000000"/>
                </a:solidFill>
                <a:round/>
                <a:headEnd/>
                <a:tailEnd/>
              </a:ln>
            </p:spPr>
            <p:txBody>
              <a:bodyPr/>
              <a:lstStyle/>
              <a:p>
                <a:endParaRPr lang="en-US"/>
              </a:p>
            </p:txBody>
          </p:sp>
          <p:sp>
            <p:nvSpPr>
              <p:cNvPr id="14615" name="Freeform 332"/>
              <p:cNvSpPr>
                <a:spLocks noChangeArrowheads="1"/>
              </p:cNvSpPr>
              <p:nvPr/>
            </p:nvSpPr>
            <p:spPr bwMode="auto">
              <a:xfrm>
                <a:off x="8525" y="4591"/>
                <a:ext cx="69" cy="50"/>
              </a:xfrm>
              <a:custGeom>
                <a:avLst/>
                <a:gdLst>
                  <a:gd name="T0" fmla="*/ 53 w 70"/>
                  <a:gd name="T1" fmla="*/ 38 h 51"/>
                  <a:gd name="T2" fmla="*/ 66 w 70"/>
                  <a:gd name="T3" fmla="*/ 24 h 51"/>
                  <a:gd name="T4" fmla="*/ 66 w 70"/>
                  <a:gd name="T5" fmla="*/ 22 h 51"/>
                  <a:gd name="T6" fmla="*/ 60 w 70"/>
                  <a:gd name="T7" fmla="*/ 19 h 51"/>
                  <a:gd name="T8" fmla="*/ 24 w 70"/>
                  <a:gd name="T9" fmla="*/ 6 h 51"/>
                  <a:gd name="T10" fmla="*/ 17 w 70"/>
                  <a:gd name="T11" fmla="*/ 0 h 51"/>
                  <a:gd name="T12" fmla="*/ 10 w 70"/>
                  <a:gd name="T13" fmla="*/ 12 h 51"/>
                  <a:gd name="T14" fmla="*/ 0 w 70"/>
                  <a:gd name="T15" fmla="*/ 32 h 51"/>
                  <a:gd name="T16" fmla="*/ 50 w 70"/>
                  <a:gd name="T17" fmla="*/ 47 h 51"/>
                  <a:gd name="T18" fmla="*/ 53 w 70"/>
                  <a:gd name="T19" fmla="*/ 38 h 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51"/>
                  <a:gd name="T32" fmla="*/ 70 w 70"/>
                  <a:gd name="T33" fmla="*/ 51 h 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51">
                    <a:moveTo>
                      <a:pt x="56" y="41"/>
                    </a:moveTo>
                    <a:lnTo>
                      <a:pt x="69" y="24"/>
                    </a:lnTo>
                    <a:lnTo>
                      <a:pt x="69" y="22"/>
                    </a:lnTo>
                    <a:lnTo>
                      <a:pt x="63" y="19"/>
                    </a:lnTo>
                    <a:lnTo>
                      <a:pt x="24" y="6"/>
                    </a:lnTo>
                    <a:lnTo>
                      <a:pt x="17" y="0"/>
                    </a:lnTo>
                    <a:lnTo>
                      <a:pt x="10" y="12"/>
                    </a:lnTo>
                    <a:lnTo>
                      <a:pt x="0" y="35"/>
                    </a:lnTo>
                    <a:lnTo>
                      <a:pt x="53" y="50"/>
                    </a:lnTo>
                    <a:lnTo>
                      <a:pt x="56" y="41"/>
                    </a:lnTo>
                  </a:path>
                </a:pathLst>
              </a:custGeom>
              <a:solidFill>
                <a:srgbClr val="8484A5"/>
              </a:solidFill>
              <a:ln w="5040">
                <a:solidFill>
                  <a:srgbClr val="000000"/>
                </a:solidFill>
                <a:round/>
                <a:headEnd/>
                <a:tailEnd/>
              </a:ln>
            </p:spPr>
            <p:txBody>
              <a:bodyPr wrap="none" anchor="ctr"/>
              <a:lstStyle/>
              <a:p>
                <a:endParaRPr lang="en-US"/>
              </a:p>
            </p:txBody>
          </p:sp>
          <p:sp>
            <p:nvSpPr>
              <p:cNvPr id="14616" name="Freeform 333"/>
              <p:cNvSpPr>
                <a:spLocks noChangeArrowheads="1"/>
              </p:cNvSpPr>
              <p:nvPr/>
            </p:nvSpPr>
            <p:spPr bwMode="auto">
              <a:xfrm>
                <a:off x="8525" y="4591"/>
                <a:ext cx="69" cy="50"/>
              </a:xfrm>
              <a:custGeom>
                <a:avLst/>
                <a:gdLst>
                  <a:gd name="T0" fmla="*/ 53 w 70"/>
                  <a:gd name="T1" fmla="*/ 38 h 51"/>
                  <a:gd name="T2" fmla="*/ 66 w 70"/>
                  <a:gd name="T3" fmla="*/ 24 h 51"/>
                  <a:gd name="T4" fmla="*/ 66 w 70"/>
                  <a:gd name="T5" fmla="*/ 22 h 51"/>
                  <a:gd name="T6" fmla="*/ 60 w 70"/>
                  <a:gd name="T7" fmla="*/ 19 h 51"/>
                  <a:gd name="T8" fmla="*/ 24 w 70"/>
                  <a:gd name="T9" fmla="*/ 6 h 51"/>
                  <a:gd name="T10" fmla="*/ 17 w 70"/>
                  <a:gd name="T11" fmla="*/ 0 h 51"/>
                  <a:gd name="T12" fmla="*/ 10 w 70"/>
                  <a:gd name="T13" fmla="*/ 12 h 51"/>
                  <a:gd name="T14" fmla="*/ 0 w 70"/>
                  <a:gd name="T15" fmla="*/ 32 h 51"/>
                  <a:gd name="T16" fmla="*/ 50 w 70"/>
                  <a:gd name="T17" fmla="*/ 47 h 51"/>
                  <a:gd name="T18" fmla="*/ 53 w 70"/>
                  <a:gd name="T19" fmla="*/ 38 h 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51"/>
                  <a:gd name="T32" fmla="*/ 70 w 70"/>
                  <a:gd name="T33" fmla="*/ 51 h 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51">
                    <a:moveTo>
                      <a:pt x="56" y="41"/>
                    </a:moveTo>
                    <a:lnTo>
                      <a:pt x="69" y="24"/>
                    </a:lnTo>
                    <a:lnTo>
                      <a:pt x="69" y="22"/>
                    </a:lnTo>
                    <a:lnTo>
                      <a:pt x="63" y="19"/>
                    </a:lnTo>
                    <a:lnTo>
                      <a:pt x="24" y="6"/>
                    </a:lnTo>
                    <a:lnTo>
                      <a:pt x="17" y="0"/>
                    </a:lnTo>
                    <a:lnTo>
                      <a:pt x="10" y="12"/>
                    </a:lnTo>
                    <a:lnTo>
                      <a:pt x="0" y="35"/>
                    </a:lnTo>
                    <a:lnTo>
                      <a:pt x="53" y="50"/>
                    </a:lnTo>
                    <a:lnTo>
                      <a:pt x="56" y="41"/>
                    </a:lnTo>
                  </a:path>
                </a:pathLst>
              </a:custGeom>
              <a:noFill/>
              <a:ln w="9525">
                <a:solidFill>
                  <a:srgbClr val="000000"/>
                </a:solidFill>
                <a:round/>
                <a:headEnd/>
                <a:tailEnd/>
              </a:ln>
            </p:spPr>
            <p:txBody>
              <a:bodyPr/>
              <a:lstStyle/>
              <a:p>
                <a:endParaRPr lang="en-US"/>
              </a:p>
            </p:txBody>
          </p:sp>
          <p:sp>
            <p:nvSpPr>
              <p:cNvPr id="14617" name="Line 334"/>
              <p:cNvSpPr>
                <a:spLocks noChangeShapeType="1"/>
              </p:cNvSpPr>
              <p:nvPr/>
            </p:nvSpPr>
            <p:spPr bwMode="auto">
              <a:xfrm flipV="1">
                <a:off x="8678" y="4632"/>
                <a:ext cx="0" cy="1"/>
              </a:xfrm>
              <a:prstGeom prst="line">
                <a:avLst/>
              </a:prstGeom>
              <a:noFill/>
              <a:ln w="9525">
                <a:solidFill>
                  <a:srgbClr val="000000"/>
                </a:solidFill>
                <a:round/>
                <a:headEnd/>
                <a:tailEnd/>
              </a:ln>
            </p:spPr>
            <p:txBody>
              <a:bodyPr/>
              <a:lstStyle/>
              <a:p>
                <a:endParaRPr lang="en-GB"/>
              </a:p>
            </p:txBody>
          </p:sp>
          <p:sp>
            <p:nvSpPr>
              <p:cNvPr id="14618" name="Freeform 335"/>
              <p:cNvSpPr>
                <a:spLocks noChangeArrowheads="1"/>
              </p:cNvSpPr>
              <p:nvPr/>
            </p:nvSpPr>
            <p:spPr bwMode="auto">
              <a:xfrm>
                <a:off x="8656" y="4620"/>
                <a:ext cx="29" cy="17"/>
              </a:xfrm>
              <a:custGeom>
                <a:avLst/>
                <a:gdLst>
                  <a:gd name="T0" fmla="*/ 18 w 30"/>
                  <a:gd name="T1" fmla="*/ 14 h 18"/>
                  <a:gd name="T2" fmla="*/ 26 w 30"/>
                  <a:gd name="T3" fmla="*/ 5 h 18"/>
                  <a:gd name="T4" fmla="*/ 4 w 30"/>
                  <a:gd name="T5" fmla="*/ 0 h 18"/>
                  <a:gd name="T6" fmla="*/ 0 w 30"/>
                  <a:gd name="T7" fmla="*/ 7 h 18"/>
                  <a:gd name="T8" fmla="*/ 18 w 30"/>
                  <a:gd name="T9" fmla="*/ 14 h 18"/>
                  <a:gd name="T10" fmla="*/ 0 60000 65536"/>
                  <a:gd name="T11" fmla="*/ 0 60000 65536"/>
                  <a:gd name="T12" fmla="*/ 0 60000 65536"/>
                  <a:gd name="T13" fmla="*/ 0 60000 65536"/>
                  <a:gd name="T14" fmla="*/ 0 60000 65536"/>
                  <a:gd name="T15" fmla="*/ 0 w 30"/>
                  <a:gd name="T16" fmla="*/ 0 h 18"/>
                  <a:gd name="T17" fmla="*/ 30 w 30"/>
                  <a:gd name="T18" fmla="*/ 18 h 18"/>
                </a:gdLst>
                <a:ahLst/>
                <a:cxnLst>
                  <a:cxn ang="T10">
                    <a:pos x="T0" y="T1"/>
                  </a:cxn>
                  <a:cxn ang="T11">
                    <a:pos x="T2" y="T3"/>
                  </a:cxn>
                  <a:cxn ang="T12">
                    <a:pos x="T4" y="T5"/>
                  </a:cxn>
                  <a:cxn ang="T13">
                    <a:pos x="T6" y="T7"/>
                  </a:cxn>
                  <a:cxn ang="T14">
                    <a:pos x="T8" y="T9"/>
                  </a:cxn>
                </a:cxnLst>
                <a:rect l="T15" t="T16" r="T17" b="T18"/>
                <a:pathLst>
                  <a:path w="30" h="18">
                    <a:moveTo>
                      <a:pt x="21" y="17"/>
                    </a:moveTo>
                    <a:lnTo>
                      <a:pt x="29" y="5"/>
                    </a:lnTo>
                    <a:lnTo>
                      <a:pt x="4" y="0"/>
                    </a:lnTo>
                    <a:lnTo>
                      <a:pt x="0" y="7"/>
                    </a:lnTo>
                    <a:lnTo>
                      <a:pt x="21" y="17"/>
                    </a:lnTo>
                  </a:path>
                </a:pathLst>
              </a:custGeom>
              <a:solidFill>
                <a:srgbClr val="8484A5"/>
              </a:solidFill>
              <a:ln w="5040">
                <a:solidFill>
                  <a:srgbClr val="000000"/>
                </a:solidFill>
                <a:round/>
                <a:headEnd/>
                <a:tailEnd/>
              </a:ln>
            </p:spPr>
            <p:txBody>
              <a:bodyPr wrap="none" anchor="ctr"/>
              <a:lstStyle/>
              <a:p>
                <a:endParaRPr lang="en-US"/>
              </a:p>
            </p:txBody>
          </p:sp>
          <p:sp>
            <p:nvSpPr>
              <p:cNvPr id="14619" name="Freeform 336"/>
              <p:cNvSpPr>
                <a:spLocks noChangeArrowheads="1"/>
              </p:cNvSpPr>
              <p:nvPr/>
            </p:nvSpPr>
            <p:spPr bwMode="auto">
              <a:xfrm>
                <a:off x="8656" y="4620"/>
                <a:ext cx="29" cy="17"/>
              </a:xfrm>
              <a:custGeom>
                <a:avLst/>
                <a:gdLst>
                  <a:gd name="T0" fmla="*/ 18 w 30"/>
                  <a:gd name="T1" fmla="*/ 14 h 18"/>
                  <a:gd name="T2" fmla="*/ 26 w 30"/>
                  <a:gd name="T3" fmla="*/ 5 h 18"/>
                  <a:gd name="T4" fmla="*/ 4 w 30"/>
                  <a:gd name="T5" fmla="*/ 0 h 18"/>
                  <a:gd name="T6" fmla="*/ 0 w 30"/>
                  <a:gd name="T7" fmla="*/ 7 h 18"/>
                  <a:gd name="T8" fmla="*/ 18 w 30"/>
                  <a:gd name="T9" fmla="*/ 14 h 18"/>
                  <a:gd name="T10" fmla="*/ 0 60000 65536"/>
                  <a:gd name="T11" fmla="*/ 0 60000 65536"/>
                  <a:gd name="T12" fmla="*/ 0 60000 65536"/>
                  <a:gd name="T13" fmla="*/ 0 60000 65536"/>
                  <a:gd name="T14" fmla="*/ 0 60000 65536"/>
                  <a:gd name="T15" fmla="*/ 0 w 30"/>
                  <a:gd name="T16" fmla="*/ 0 h 18"/>
                  <a:gd name="T17" fmla="*/ 30 w 30"/>
                  <a:gd name="T18" fmla="*/ 18 h 18"/>
                </a:gdLst>
                <a:ahLst/>
                <a:cxnLst>
                  <a:cxn ang="T10">
                    <a:pos x="T0" y="T1"/>
                  </a:cxn>
                  <a:cxn ang="T11">
                    <a:pos x="T2" y="T3"/>
                  </a:cxn>
                  <a:cxn ang="T12">
                    <a:pos x="T4" y="T5"/>
                  </a:cxn>
                  <a:cxn ang="T13">
                    <a:pos x="T6" y="T7"/>
                  </a:cxn>
                  <a:cxn ang="T14">
                    <a:pos x="T8" y="T9"/>
                  </a:cxn>
                </a:cxnLst>
                <a:rect l="T15" t="T16" r="T17" b="T18"/>
                <a:pathLst>
                  <a:path w="30" h="18">
                    <a:moveTo>
                      <a:pt x="21" y="17"/>
                    </a:moveTo>
                    <a:lnTo>
                      <a:pt x="29" y="5"/>
                    </a:lnTo>
                    <a:lnTo>
                      <a:pt x="4" y="0"/>
                    </a:lnTo>
                    <a:lnTo>
                      <a:pt x="0" y="7"/>
                    </a:lnTo>
                    <a:lnTo>
                      <a:pt x="21" y="17"/>
                    </a:lnTo>
                  </a:path>
                </a:pathLst>
              </a:custGeom>
              <a:noFill/>
              <a:ln w="9525">
                <a:solidFill>
                  <a:srgbClr val="000000"/>
                </a:solidFill>
                <a:round/>
                <a:headEnd/>
                <a:tailEnd/>
              </a:ln>
            </p:spPr>
            <p:txBody>
              <a:bodyPr/>
              <a:lstStyle/>
              <a:p>
                <a:endParaRPr lang="en-US"/>
              </a:p>
            </p:txBody>
          </p:sp>
          <p:sp>
            <p:nvSpPr>
              <p:cNvPr id="14620" name="Line 337"/>
              <p:cNvSpPr>
                <a:spLocks noChangeShapeType="1"/>
              </p:cNvSpPr>
              <p:nvPr/>
            </p:nvSpPr>
            <p:spPr bwMode="auto">
              <a:xfrm>
                <a:off x="8659" y="4618"/>
                <a:ext cx="0" cy="0"/>
              </a:xfrm>
              <a:prstGeom prst="line">
                <a:avLst/>
              </a:prstGeom>
              <a:noFill/>
              <a:ln w="9525">
                <a:solidFill>
                  <a:srgbClr val="000000"/>
                </a:solidFill>
                <a:round/>
                <a:headEnd/>
                <a:tailEnd/>
              </a:ln>
            </p:spPr>
            <p:txBody>
              <a:bodyPr/>
              <a:lstStyle/>
              <a:p>
                <a:endParaRPr lang="en-GB"/>
              </a:p>
            </p:txBody>
          </p:sp>
          <p:sp>
            <p:nvSpPr>
              <p:cNvPr id="14621" name="Freeform 338"/>
              <p:cNvSpPr>
                <a:spLocks noChangeArrowheads="1"/>
              </p:cNvSpPr>
              <p:nvPr/>
            </p:nvSpPr>
            <p:spPr bwMode="auto">
              <a:xfrm>
                <a:off x="8660" y="4606"/>
                <a:ext cx="29" cy="14"/>
              </a:xfrm>
              <a:custGeom>
                <a:avLst/>
                <a:gdLst>
                  <a:gd name="T0" fmla="*/ 0 w 30"/>
                  <a:gd name="T1" fmla="*/ 7 h 15"/>
                  <a:gd name="T2" fmla="*/ 1 w 30"/>
                  <a:gd name="T3" fmla="*/ 0 h 15"/>
                  <a:gd name="T4" fmla="*/ 11 w 30"/>
                  <a:gd name="T5" fmla="*/ 7 h 15"/>
                  <a:gd name="T6" fmla="*/ 10 w 30"/>
                  <a:gd name="T7" fmla="*/ 6 h 15"/>
                  <a:gd name="T8" fmla="*/ 26 w 30"/>
                  <a:gd name="T9" fmla="*/ 7 h 15"/>
                  <a:gd name="T10" fmla="*/ 26 w 30"/>
                  <a:gd name="T11" fmla="*/ 7 h 15"/>
                  <a:gd name="T12" fmla="*/ 21 w 30"/>
                  <a:gd name="T13" fmla="*/ 11 h 15"/>
                  <a:gd name="T14" fmla="*/ 0 w 30"/>
                  <a:gd name="T15" fmla="*/ 7 h 15"/>
                  <a:gd name="T16" fmla="*/ 0 60000 65536"/>
                  <a:gd name="T17" fmla="*/ 0 60000 65536"/>
                  <a:gd name="T18" fmla="*/ 0 60000 65536"/>
                  <a:gd name="T19" fmla="*/ 0 60000 65536"/>
                  <a:gd name="T20" fmla="*/ 0 60000 65536"/>
                  <a:gd name="T21" fmla="*/ 0 60000 65536"/>
                  <a:gd name="T22" fmla="*/ 0 60000 65536"/>
                  <a:gd name="T23" fmla="*/ 0 60000 65536"/>
                  <a:gd name="T24" fmla="*/ 0 w 30"/>
                  <a:gd name="T25" fmla="*/ 0 h 15"/>
                  <a:gd name="T26" fmla="*/ 30 w 30"/>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 h="15">
                    <a:moveTo>
                      <a:pt x="0" y="7"/>
                    </a:moveTo>
                    <a:lnTo>
                      <a:pt x="1" y="0"/>
                    </a:lnTo>
                    <a:lnTo>
                      <a:pt x="11" y="8"/>
                    </a:lnTo>
                    <a:lnTo>
                      <a:pt x="10" y="6"/>
                    </a:lnTo>
                    <a:lnTo>
                      <a:pt x="29" y="10"/>
                    </a:lnTo>
                    <a:lnTo>
                      <a:pt x="24" y="14"/>
                    </a:lnTo>
                    <a:lnTo>
                      <a:pt x="0" y="7"/>
                    </a:lnTo>
                  </a:path>
                </a:pathLst>
              </a:custGeom>
              <a:solidFill>
                <a:srgbClr val="8484A5"/>
              </a:solidFill>
              <a:ln w="5040">
                <a:solidFill>
                  <a:srgbClr val="000000"/>
                </a:solidFill>
                <a:round/>
                <a:headEnd/>
                <a:tailEnd/>
              </a:ln>
            </p:spPr>
            <p:txBody>
              <a:bodyPr wrap="none" anchor="ctr"/>
              <a:lstStyle/>
              <a:p>
                <a:endParaRPr lang="en-US"/>
              </a:p>
            </p:txBody>
          </p:sp>
          <p:sp>
            <p:nvSpPr>
              <p:cNvPr id="14622" name="Freeform 339"/>
              <p:cNvSpPr>
                <a:spLocks noChangeArrowheads="1"/>
              </p:cNvSpPr>
              <p:nvPr/>
            </p:nvSpPr>
            <p:spPr bwMode="auto">
              <a:xfrm>
                <a:off x="8660" y="4606"/>
                <a:ext cx="29" cy="14"/>
              </a:xfrm>
              <a:custGeom>
                <a:avLst/>
                <a:gdLst>
                  <a:gd name="T0" fmla="*/ 0 w 30"/>
                  <a:gd name="T1" fmla="*/ 7 h 15"/>
                  <a:gd name="T2" fmla="*/ 1 w 30"/>
                  <a:gd name="T3" fmla="*/ 0 h 15"/>
                  <a:gd name="T4" fmla="*/ 11 w 30"/>
                  <a:gd name="T5" fmla="*/ 7 h 15"/>
                  <a:gd name="T6" fmla="*/ 10 w 30"/>
                  <a:gd name="T7" fmla="*/ 6 h 15"/>
                  <a:gd name="T8" fmla="*/ 26 w 30"/>
                  <a:gd name="T9" fmla="*/ 7 h 15"/>
                  <a:gd name="T10" fmla="*/ 26 w 30"/>
                  <a:gd name="T11" fmla="*/ 7 h 15"/>
                  <a:gd name="T12" fmla="*/ 21 w 30"/>
                  <a:gd name="T13" fmla="*/ 11 h 15"/>
                  <a:gd name="T14" fmla="*/ 0 w 30"/>
                  <a:gd name="T15" fmla="*/ 7 h 15"/>
                  <a:gd name="T16" fmla="*/ 0 60000 65536"/>
                  <a:gd name="T17" fmla="*/ 0 60000 65536"/>
                  <a:gd name="T18" fmla="*/ 0 60000 65536"/>
                  <a:gd name="T19" fmla="*/ 0 60000 65536"/>
                  <a:gd name="T20" fmla="*/ 0 60000 65536"/>
                  <a:gd name="T21" fmla="*/ 0 60000 65536"/>
                  <a:gd name="T22" fmla="*/ 0 60000 65536"/>
                  <a:gd name="T23" fmla="*/ 0 60000 65536"/>
                  <a:gd name="T24" fmla="*/ 0 w 30"/>
                  <a:gd name="T25" fmla="*/ 0 h 15"/>
                  <a:gd name="T26" fmla="*/ 30 w 30"/>
                  <a:gd name="T27" fmla="*/ 15 h 1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 h="15">
                    <a:moveTo>
                      <a:pt x="0" y="7"/>
                    </a:moveTo>
                    <a:lnTo>
                      <a:pt x="1" y="0"/>
                    </a:lnTo>
                    <a:lnTo>
                      <a:pt x="11" y="8"/>
                    </a:lnTo>
                    <a:lnTo>
                      <a:pt x="10" y="6"/>
                    </a:lnTo>
                    <a:lnTo>
                      <a:pt x="29" y="10"/>
                    </a:lnTo>
                    <a:lnTo>
                      <a:pt x="24" y="14"/>
                    </a:lnTo>
                    <a:lnTo>
                      <a:pt x="0" y="7"/>
                    </a:lnTo>
                  </a:path>
                </a:pathLst>
              </a:custGeom>
              <a:noFill/>
              <a:ln w="9525">
                <a:solidFill>
                  <a:srgbClr val="000000"/>
                </a:solidFill>
                <a:round/>
                <a:headEnd/>
                <a:tailEnd/>
              </a:ln>
            </p:spPr>
            <p:txBody>
              <a:bodyPr/>
              <a:lstStyle/>
              <a:p>
                <a:endParaRPr lang="en-US"/>
              </a:p>
            </p:txBody>
          </p:sp>
          <p:sp>
            <p:nvSpPr>
              <p:cNvPr id="14623" name="Line 340"/>
              <p:cNvSpPr>
                <a:spLocks noChangeShapeType="1"/>
              </p:cNvSpPr>
              <p:nvPr/>
            </p:nvSpPr>
            <p:spPr bwMode="auto">
              <a:xfrm>
                <a:off x="8688" y="4602"/>
                <a:ext cx="2" cy="1"/>
              </a:xfrm>
              <a:prstGeom prst="line">
                <a:avLst/>
              </a:prstGeom>
              <a:noFill/>
              <a:ln w="9525">
                <a:solidFill>
                  <a:srgbClr val="000000"/>
                </a:solidFill>
                <a:round/>
                <a:headEnd/>
                <a:tailEnd/>
              </a:ln>
            </p:spPr>
            <p:txBody>
              <a:bodyPr/>
              <a:lstStyle/>
              <a:p>
                <a:endParaRPr lang="en-GB"/>
              </a:p>
            </p:txBody>
          </p:sp>
          <p:sp>
            <p:nvSpPr>
              <p:cNvPr id="14624" name="Freeform 341"/>
              <p:cNvSpPr>
                <a:spLocks noChangeArrowheads="1"/>
              </p:cNvSpPr>
              <p:nvPr/>
            </p:nvSpPr>
            <p:spPr bwMode="auto">
              <a:xfrm>
                <a:off x="8662" y="4596"/>
                <a:ext cx="35" cy="23"/>
              </a:xfrm>
              <a:custGeom>
                <a:avLst/>
                <a:gdLst>
                  <a:gd name="T0" fmla="*/ 25 w 36"/>
                  <a:gd name="T1" fmla="*/ 7 h 24"/>
                  <a:gd name="T2" fmla="*/ 32 w 36"/>
                  <a:gd name="T3" fmla="*/ 6 h 24"/>
                  <a:gd name="T4" fmla="*/ 32 w 36"/>
                  <a:gd name="T5" fmla="*/ 1 h 24"/>
                  <a:gd name="T6" fmla="*/ 32 w 36"/>
                  <a:gd name="T7" fmla="*/ 0 h 24"/>
                  <a:gd name="T8" fmla="*/ 21 w 36"/>
                  <a:gd name="T9" fmla="*/ 20 h 24"/>
                  <a:gd name="T10" fmla="*/ 9 w 36"/>
                  <a:gd name="T11" fmla="*/ 18 h 24"/>
                  <a:gd name="T12" fmla="*/ 8 w 36"/>
                  <a:gd name="T13" fmla="*/ 16 h 24"/>
                  <a:gd name="T14" fmla="*/ 0 w 36"/>
                  <a:gd name="T15" fmla="*/ 14 h 24"/>
                  <a:gd name="T16" fmla="*/ 7 w 36"/>
                  <a:gd name="T17" fmla="*/ 9 h 24"/>
                  <a:gd name="T18" fmla="*/ 7 w 36"/>
                  <a:gd name="T19" fmla="*/ 9 h 24"/>
                  <a:gd name="T20" fmla="*/ 6 w 36"/>
                  <a:gd name="T21" fmla="*/ 11 h 24"/>
                  <a:gd name="T22" fmla="*/ 19 w 36"/>
                  <a:gd name="T23" fmla="*/ 4 h 24"/>
                  <a:gd name="T24" fmla="*/ 18 w 36"/>
                  <a:gd name="T25" fmla="*/ 8 h 24"/>
                  <a:gd name="T26" fmla="*/ 18 w 36"/>
                  <a:gd name="T27" fmla="*/ 10 h 24"/>
                  <a:gd name="T28" fmla="*/ 18 w 36"/>
                  <a:gd name="T29" fmla="*/ 12 h 24"/>
                  <a:gd name="T30" fmla="*/ 25 w 36"/>
                  <a:gd name="T31" fmla="*/ 7 h 2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
                  <a:gd name="T49" fmla="*/ 0 h 24"/>
                  <a:gd name="T50" fmla="*/ 36 w 36"/>
                  <a:gd name="T51" fmla="*/ 24 h 2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 h="24">
                    <a:moveTo>
                      <a:pt x="28" y="7"/>
                    </a:moveTo>
                    <a:lnTo>
                      <a:pt x="35" y="6"/>
                    </a:lnTo>
                    <a:lnTo>
                      <a:pt x="35" y="1"/>
                    </a:lnTo>
                    <a:lnTo>
                      <a:pt x="35" y="0"/>
                    </a:lnTo>
                    <a:lnTo>
                      <a:pt x="24" y="23"/>
                    </a:lnTo>
                    <a:lnTo>
                      <a:pt x="9" y="21"/>
                    </a:lnTo>
                    <a:lnTo>
                      <a:pt x="8" y="19"/>
                    </a:lnTo>
                    <a:lnTo>
                      <a:pt x="0" y="17"/>
                    </a:lnTo>
                    <a:lnTo>
                      <a:pt x="7" y="9"/>
                    </a:lnTo>
                    <a:lnTo>
                      <a:pt x="6" y="11"/>
                    </a:lnTo>
                    <a:lnTo>
                      <a:pt x="22" y="4"/>
                    </a:lnTo>
                    <a:lnTo>
                      <a:pt x="20" y="8"/>
                    </a:lnTo>
                    <a:lnTo>
                      <a:pt x="18" y="10"/>
                    </a:lnTo>
                    <a:lnTo>
                      <a:pt x="20" y="13"/>
                    </a:lnTo>
                    <a:lnTo>
                      <a:pt x="28" y="7"/>
                    </a:lnTo>
                  </a:path>
                </a:pathLst>
              </a:custGeom>
              <a:solidFill>
                <a:srgbClr val="8484A5"/>
              </a:solidFill>
              <a:ln w="5040">
                <a:solidFill>
                  <a:srgbClr val="000000"/>
                </a:solidFill>
                <a:round/>
                <a:headEnd/>
                <a:tailEnd/>
              </a:ln>
            </p:spPr>
            <p:txBody>
              <a:bodyPr wrap="none" anchor="ctr"/>
              <a:lstStyle/>
              <a:p>
                <a:endParaRPr lang="en-US"/>
              </a:p>
            </p:txBody>
          </p:sp>
          <p:sp>
            <p:nvSpPr>
              <p:cNvPr id="14625" name="Freeform 342"/>
              <p:cNvSpPr>
                <a:spLocks noChangeArrowheads="1"/>
              </p:cNvSpPr>
              <p:nvPr/>
            </p:nvSpPr>
            <p:spPr bwMode="auto">
              <a:xfrm>
                <a:off x="8662" y="4596"/>
                <a:ext cx="35" cy="23"/>
              </a:xfrm>
              <a:custGeom>
                <a:avLst/>
                <a:gdLst>
                  <a:gd name="T0" fmla="*/ 25 w 36"/>
                  <a:gd name="T1" fmla="*/ 7 h 24"/>
                  <a:gd name="T2" fmla="*/ 32 w 36"/>
                  <a:gd name="T3" fmla="*/ 6 h 24"/>
                  <a:gd name="T4" fmla="*/ 32 w 36"/>
                  <a:gd name="T5" fmla="*/ 1 h 24"/>
                  <a:gd name="T6" fmla="*/ 32 w 36"/>
                  <a:gd name="T7" fmla="*/ 0 h 24"/>
                  <a:gd name="T8" fmla="*/ 21 w 36"/>
                  <a:gd name="T9" fmla="*/ 20 h 24"/>
                  <a:gd name="T10" fmla="*/ 9 w 36"/>
                  <a:gd name="T11" fmla="*/ 18 h 24"/>
                  <a:gd name="T12" fmla="*/ 8 w 36"/>
                  <a:gd name="T13" fmla="*/ 16 h 24"/>
                  <a:gd name="T14" fmla="*/ 0 w 36"/>
                  <a:gd name="T15" fmla="*/ 14 h 24"/>
                  <a:gd name="T16" fmla="*/ 7 w 36"/>
                  <a:gd name="T17" fmla="*/ 9 h 24"/>
                  <a:gd name="T18" fmla="*/ 7 w 36"/>
                  <a:gd name="T19" fmla="*/ 9 h 24"/>
                  <a:gd name="T20" fmla="*/ 6 w 36"/>
                  <a:gd name="T21" fmla="*/ 11 h 24"/>
                  <a:gd name="T22" fmla="*/ 19 w 36"/>
                  <a:gd name="T23" fmla="*/ 4 h 24"/>
                  <a:gd name="T24" fmla="*/ 18 w 36"/>
                  <a:gd name="T25" fmla="*/ 8 h 24"/>
                  <a:gd name="T26" fmla="*/ 18 w 36"/>
                  <a:gd name="T27" fmla="*/ 10 h 24"/>
                  <a:gd name="T28" fmla="*/ 18 w 36"/>
                  <a:gd name="T29" fmla="*/ 12 h 24"/>
                  <a:gd name="T30" fmla="*/ 25 w 36"/>
                  <a:gd name="T31" fmla="*/ 7 h 2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
                  <a:gd name="T49" fmla="*/ 0 h 24"/>
                  <a:gd name="T50" fmla="*/ 36 w 36"/>
                  <a:gd name="T51" fmla="*/ 24 h 2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 h="24">
                    <a:moveTo>
                      <a:pt x="28" y="7"/>
                    </a:moveTo>
                    <a:lnTo>
                      <a:pt x="35" y="6"/>
                    </a:lnTo>
                    <a:lnTo>
                      <a:pt x="35" y="1"/>
                    </a:lnTo>
                    <a:lnTo>
                      <a:pt x="35" y="0"/>
                    </a:lnTo>
                    <a:lnTo>
                      <a:pt x="24" y="23"/>
                    </a:lnTo>
                    <a:lnTo>
                      <a:pt x="9" y="21"/>
                    </a:lnTo>
                    <a:lnTo>
                      <a:pt x="8" y="19"/>
                    </a:lnTo>
                    <a:lnTo>
                      <a:pt x="0" y="17"/>
                    </a:lnTo>
                    <a:lnTo>
                      <a:pt x="7" y="9"/>
                    </a:lnTo>
                    <a:lnTo>
                      <a:pt x="6" y="11"/>
                    </a:lnTo>
                    <a:lnTo>
                      <a:pt x="22" y="4"/>
                    </a:lnTo>
                    <a:lnTo>
                      <a:pt x="20" y="8"/>
                    </a:lnTo>
                    <a:lnTo>
                      <a:pt x="18" y="10"/>
                    </a:lnTo>
                    <a:lnTo>
                      <a:pt x="20" y="13"/>
                    </a:lnTo>
                    <a:lnTo>
                      <a:pt x="28" y="7"/>
                    </a:lnTo>
                  </a:path>
                </a:pathLst>
              </a:custGeom>
              <a:noFill/>
              <a:ln w="9525">
                <a:solidFill>
                  <a:srgbClr val="000000"/>
                </a:solidFill>
                <a:round/>
                <a:headEnd/>
                <a:tailEnd/>
              </a:ln>
            </p:spPr>
            <p:txBody>
              <a:bodyPr/>
              <a:lstStyle/>
              <a:p>
                <a:endParaRPr lang="en-US"/>
              </a:p>
            </p:txBody>
          </p:sp>
          <p:sp>
            <p:nvSpPr>
              <p:cNvPr id="14626" name="Line 343"/>
              <p:cNvSpPr>
                <a:spLocks noChangeShapeType="1"/>
              </p:cNvSpPr>
              <p:nvPr/>
            </p:nvSpPr>
            <p:spPr bwMode="auto">
              <a:xfrm>
                <a:off x="8659" y="4618"/>
                <a:ext cx="0" cy="0"/>
              </a:xfrm>
              <a:prstGeom prst="line">
                <a:avLst/>
              </a:prstGeom>
              <a:noFill/>
              <a:ln w="9525">
                <a:solidFill>
                  <a:srgbClr val="000000"/>
                </a:solidFill>
                <a:round/>
                <a:headEnd/>
                <a:tailEnd/>
              </a:ln>
            </p:spPr>
            <p:txBody>
              <a:bodyPr/>
              <a:lstStyle/>
              <a:p>
                <a:endParaRPr lang="en-GB"/>
              </a:p>
            </p:txBody>
          </p:sp>
          <p:sp>
            <p:nvSpPr>
              <p:cNvPr id="14627" name="Freeform 344"/>
              <p:cNvSpPr>
                <a:spLocks noChangeArrowheads="1"/>
              </p:cNvSpPr>
              <p:nvPr/>
            </p:nvSpPr>
            <p:spPr bwMode="auto">
              <a:xfrm>
                <a:off x="8621" y="4595"/>
                <a:ext cx="47" cy="29"/>
              </a:xfrm>
              <a:custGeom>
                <a:avLst/>
                <a:gdLst>
                  <a:gd name="T0" fmla="*/ 34 w 48"/>
                  <a:gd name="T1" fmla="*/ 17 h 30"/>
                  <a:gd name="T2" fmla="*/ 42 w 48"/>
                  <a:gd name="T3" fmla="*/ 15 h 30"/>
                  <a:gd name="T4" fmla="*/ 44 w 48"/>
                  <a:gd name="T5" fmla="*/ 8 h 30"/>
                  <a:gd name="T6" fmla="*/ 35 w 48"/>
                  <a:gd name="T7" fmla="*/ 2 h 30"/>
                  <a:gd name="T8" fmla="*/ 25 w 48"/>
                  <a:gd name="T9" fmla="*/ 0 h 30"/>
                  <a:gd name="T10" fmla="*/ 24 w 48"/>
                  <a:gd name="T11" fmla="*/ 2 h 30"/>
                  <a:gd name="T12" fmla="*/ 24 w 48"/>
                  <a:gd name="T13" fmla="*/ 12 h 30"/>
                  <a:gd name="T14" fmla="*/ 23 w 48"/>
                  <a:gd name="T15" fmla="*/ 12 h 30"/>
                  <a:gd name="T16" fmla="*/ 4 w 48"/>
                  <a:gd name="T17" fmla="*/ 13 h 30"/>
                  <a:gd name="T18" fmla="*/ 0 w 48"/>
                  <a:gd name="T19" fmla="*/ 15 h 30"/>
                  <a:gd name="T20" fmla="*/ 15 w 48"/>
                  <a:gd name="T21" fmla="*/ 19 h 30"/>
                  <a:gd name="T22" fmla="*/ 35 w 48"/>
                  <a:gd name="T23" fmla="*/ 26 h 30"/>
                  <a:gd name="T24" fmla="*/ 34 w 48"/>
                  <a:gd name="T25" fmla="*/ 17 h 3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8"/>
                  <a:gd name="T40" fmla="*/ 0 h 30"/>
                  <a:gd name="T41" fmla="*/ 48 w 48"/>
                  <a:gd name="T42" fmla="*/ 30 h 3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8" h="30">
                    <a:moveTo>
                      <a:pt x="37" y="20"/>
                    </a:moveTo>
                    <a:lnTo>
                      <a:pt x="45" y="15"/>
                    </a:lnTo>
                    <a:lnTo>
                      <a:pt x="47" y="8"/>
                    </a:lnTo>
                    <a:lnTo>
                      <a:pt x="38" y="2"/>
                    </a:lnTo>
                    <a:lnTo>
                      <a:pt x="28" y="0"/>
                    </a:lnTo>
                    <a:lnTo>
                      <a:pt x="25" y="2"/>
                    </a:lnTo>
                    <a:lnTo>
                      <a:pt x="27" y="12"/>
                    </a:lnTo>
                    <a:lnTo>
                      <a:pt x="23" y="12"/>
                    </a:lnTo>
                    <a:lnTo>
                      <a:pt x="4" y="13"/>
                    </a:lnTo>
                    <a:lnTo>
                      <a:pt x="0" y="15"/>
                    </a:lnTo>
                    <a:lnTo>
                      <a:pt x="15" y="22"/>
                    </a:lnTo>
                    <a:lnTo>
                      <a:pt x="38" y="29"/>
                    </a:lnTo>
                    <a:lnTo>
                      <a:pt x="37" y="20"/>
                    </a:lnTo>
                  </a:path>
                </a:pathLst>
              </a:custGeom>
              <a:solidFill>
                <a:srgbClr val="8484A5"/>
              </a:solidFill>
              <a:ln w="5040">
                <a:solidFill>
                  <a:srgbClr val="000000"/>
                </a:solidFill>
                <a:round/>
                <a:headEnd/>
                <a:tailEnd/>
              </a:ln>
            </p:spPr>
            <p:txBody>
              <a:bodyPr wrap="none" anchor="ctr"/>
              <a:lstStyle/>
              <a:p>
                <a:endParaRPr lang="en-US"/>
              </a:p>
            </p:txBody>
          </p:sp>
          <p:sp>
            <p:nvSpPr>
              <p:cNvPr id="14628" name="Freeform 345"/>
              <p:cNvSpPr>
                <a:spLocks noChangeArrowheads="1"/>
              </p:cNvSpPr>
              <p:nvPr/>
            </p:nvSpPr>
            <p:spPr bwMode="auto">
              <a:xfrm>
                <a:off x="8621" y="4595"/>
                <a:ext cx="47" cy="29"/>
              </a:xfrm>
              <a:custGeom>
                <a:avLst/>
                <a:gdLst>
                  <a:gd name="T0" fmla="*/ 34 w 48"/>
                  <a:gd name="T1" fmla="*/ 17 h 30"/>
                  <a:gd name="T2" fmla="*/ 42 w 48"/>
                  <a:gd name="T3" fmla="*/ 15 h 30"/>
                  <a:gd name="T4" fmla="*/ 44 w 48"/>
                  <a:gd name="T5" fmla="*/ 8 h 30"/>
                  <a:gd name="T6" fmla="*/ 35 w 48"/>
                  <a:gd name="T7" fmla="*/ 2 h 30"/>
                  <a:gd name="T8" fmla="*/ 25 w 48"/>
                  <a:gd name="T9" fmla="*/ 0 h 30"/>
                  <a:gd name="T10" fmla="*/ 24 w 48"/>
                  <a:gd name="T11" fmla="*/ 2 h 30"/>
                  <a:gd name="T12" fmla="*/ 24 w 48"/>
                  <a:gd name="T13" fmla="*/ 12 h 30"/>
                  <a:gd name="T14" fmla="*/ 23 w 48"/>
                  <a:gd name="T15" fmla="*/ 12 h 30"/>
                  <a:gd name="T16" fmla="*/ 4 w 48"/>
                  <a:gd name="T17" fmla="*/ 13 h 30"/>
                  <a:gd name="T18" fmla="*/ 0 w 48"/>
                  <a:gd name="T19" fmla="*/ 15 h 30"/>
                  <a:gd name="T20" fmla="*/ 15 w 48"/>
                  <a:gd name="T21" fmla="*/ 19 h 30"/>
                  <a:gd name="T22" fmla="*/ 35 w 48"/>
                  <a:gd name="T23" fmla="*/ 26 h 30"/>
                  <a:gd name="T24" fmla="*/ 34 w 48"/>
                  <a:gd name="T25" fmla="*/ 17 h 3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8"/>
                  <a:gd name="T40" fmla="*/ 0 h 30"/>
                  <a:gd name="T41" fmla="*/ 48 w 48"/>
                  <a:gd name="T42" fmla="*/ 30 h 3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8" h="30">
                    <a:moveTo>
                      <a:pt x="37" y="20"/>
                    </a:moveTo>
                    <a:lnTo>
                      <a:pt x="45" y="15"/>
                    </a:lnTo>
                    <a:lnTo>
                      <a:pt x="47" y="8"/>
                    </a:lnTo>
                    <a:lnTo>
                      <a:pt x="38" y="2"/>
                    </a:lnTo>
                    <a:lnTo>
                      <a:pt x="28" y="0"/>
                    </a:lnTo>
                    <a:lnTo>
                      <a:pt x="25" y="2"/>
                    </a:lnTo>
                    <a:lnTo>
                      <a:pt x="27" y="12"/>
                    </a:lnTo>
                    <a:lnTo>
                      <a:pt x="23" y="12"/>
                    </a:lnTo>
                    <a:lnTo>
                      <a:pt x="4" y="13"/>
                    </a:lnTo>
                    <a:lnTo>
                      <a:pt x="0" y="15"/>
                    </a:lnTo>
                    <a:lnTo>
                      <a:pt x="15" y="22"/>
                    </a:lnTo>
                    <a:lnTo>
                      <a:pt x="38" y="29"/>
                    </a:lnTo>
                    <a:lnTo>
                      <a:pt x="37" y="20"/>
                    </a:lnTo>
                  </a:path>
                </a:pathLst>
              </a:custGeom>
              <a:noFill/>
              <a:ln w="9525">
                <a:solidFill>
                  <a:srgbClr val="000000"/>
                </a:solidFill>
                <a:round/>
                <a:headEnd/>
                <a:tailEnd/>
              </a:ln>
            </p:spPr>
            <p:txBody>
              <a:bodyPr/>
              <a:lstStyle/>
              <a:p>
                <a:endParaRPr lang="en-US"/>
              </a:p>
            </p:txBody>
          </p:sp>
          <p:sp>
            <p:nvSpPr>
              <p:cNvPr id="14629" name="Line 346"/>
              <p:cNvSpPr>
                <a:spLocks noChangeShapeType="1"/>
              </p:cNvSpPr>
              <p:nvPr/>
            </p:nvSpPr>
            <p:spPr bwMode="auto">
              <a:xfrm>
                <a:off x="8653" y="4590"/>
                <a:ext cx="2" cy="1"/>
              </a:xfrm>
              <a:prstGeom prst="line">
                <a:avLst/>
              </a:prstGeom>
              <a:noFill/>
              <a:ln w="9525">
                <a:solidFill>
                  <a:srgbClr val="000000"/>
                </a:solidFill>
                <a:round/>
                <a:headEnd/>
                <a:tailEnd/>
              </a:ln>
            </p:spPr>
            <p:txBody>
              <a:bodyPr/>
              <a:lstStyle/>
              <a:p>
                <a:endParaRPr lang="en-GB"/>
              </a:p>
            </p:txBody>
          </p:sp>
          <p:sp>
            <p:nvSpPr>
              <p:cNvPr id="14630" name="Freeform 347"/>
              <p:cNvSpPr>
                <a:spLocks noChangeArrowheads="1"/>
              </p:cNvSpPr>
              <p:nvPr/>
            </p:nvSpPr>
            <p:spPr bwMode="auto">
              <a:xfrm>
                <a:off x="8606" y="4580"/>
                <a:ext cx="47" cy="34"/>
              </a:xfrm>
              <a:custGeom>
                <a:avLst/>
                <a:gdLst>
                  <a:gd name="T0" fmla="*/ 44 w 48"/>
                  <a:gd name="T1" fmla="*/ 7 h 35"/>
                  <a:gd name="T2" fmla="*/ 20 w 48"/>
                  <a:gd name="T3" fmla="*/ 0 h 35"/>
                  <a:gd name="T4" fmla="*/ 0 w 48"/>
                  <a:gd name="T5" fmla="*/ 27 h 35"/>
                  <a:gd name="T6" fmla="*/ 21 w 48"/>
                  <a:gd name="T7" fmla="*/ 31 h 35"/>
                  <a:gd name="T8" fmla="*/ 33 w 48"/>
                  <a:gd name="T9" fmla="*/ 25 h 35"/>
                  <a:gd name="T10" fmla="*/ 41 w 48"/>
                  <a:gd name="T11" fmla="*/ 22 h 35"/>
                  <a:gd name="T12" fmla="*/ 39 w 48"/>
                  <a:gd name="T13" fmla="*/ 17 h 35"/>
                  <a:gd name="T14" fmla="*/ 41 w 48"/>
                  <a:gd name="T15" fmla="*/ 15 h 35"/>
                  <a:gd name="T16" fmla="*/ 44 w 48"/>
                  <a:gd name="T17" fmla="*/ 7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
                  <a:gd name="T28" fmla="*/ 0 h 35"/>
                  <a:gd name="T29" fmla="*/ 48 w 48"/>
                  <a:gd name="T30" fmla="*/ 35 h 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 h="35">
                    <a:moveTo>
                      <a:pt x="47" y="7"/>
                    </a:moveTo>
                    <a:lnTo>
                      <a:pt x="20" y="0"/>
                    </a:lnTo>
                    <a:lnTo>
                      <a:pt x="0" y="30"/>
                    </a:lnTo>
                    <a:lnTo>
                      <a:pt x="21" y="34"/>
                    </a:lnTo>
                    <a:lnTo>
                      <a:pt x="36" y="28"/>
                    </a:lnTo>
                    <a:lnTo>
                      <a:pt x="44" y="25"/>
                    </a:lnTo>
                    <a:lnTo>
                      <a:pt x="42" y="19"/>
                    </a:lnTo>
                    <a:lnTo>
                      <a:pt x="44" y="15"/>
                    </a:lnTo>
                    <a:lnTo>
                      <a:pt x="47" y="7"/>
                    </a:lnTo>
                  </a:path>
                </a:pathLst>
              </a:custGeom>
              <a:solidFill>
                <a:srgbClr val="8484A5"/>
              </a:solidFill>
              <a:ln w="5040">
                <a:solidFill>
                  <a:srgbClr val="000000"/>
                </a:solidFill>
                <a:round/>
                <a:headEnd/>
                <a:tailEnd/>
              </a:ln>
            </p:spPr>
            <p:txBody>
              <a:bodyPr wrap="none" anchor="ctr"/>
              <a:lstStyle/>
              <a:p>
                <a:endParaRPr lang="en-US"/>
              </a:p>
            </p:txBody>
          </p:sp>
          <p:sp>
            <p:nvSpPr>
              <p:cNvPr id="14631" name="Freeform 348"/>
              <p:cNvSpPr>
                <a:spLocks noChangeArrowheads="1"/>
              </p:cNvSpPr>
              <p:nvPr/>
            </p:nvSpPr>
            <p:spPr bwMode="auto">
              <a:xfrm>
                <a:off x="8606" y="4580"/>
                <a:ext cx="47" cy="34"/>
              </a:xfrm>
              <a:custGeom>
                <a:avLst/>
                <a:gdLst>
                  <a:gd name="T0" fmla="*/ 44 w 48"/>
                  <a:gd name="T1" fmla="*/ 7 h 35"/>
                  <a:gd name="T2" fmla="*/ 20 w 48"/>
                  <a:gd name="T3" fmla="*/ 0 h 35"/>
                  <a:gd name="T4" fmla="*/ 0 w 48"/>
                  <a:gd name="T5" fmla="*/ 27 h 35"/>
                  <a:gd name="T6" fmla="*/ 21 w 48"/>
                  <a:gd name="T7" fmla="*/ 31 h 35"/>
                  <a:gd name="T8" fmla="*/ 33 w 48"/>
                  <a:gd name="T9" fmla="*/ 25 h 35"/>
                  <a:gd name="T10" fmla="*/ 41 w 48"/>
                  <a:gd name="T11" fmla="*/ 22 h 35"/>
                  <a:gd name="T12" fmla="*/ 39 w 48"/>
                  <a:gd name="T13" fmla="*/ 17 h 35"/>
                  <a:gd name="T14" fmla="*/ 41 w 48"/>
                  <a:gd name="T15" fmla="*/ 15 h 35"/>
                  <a:gd name="T16" fmla="*/ 44 w 48"/>
                  <a:gd name="T17" fmla="*/ 7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
                  <a:gd name="T28" fmla="*/ 0 h 35"/>
                  <a:gd name="T29" fmla="*/ 48 w 48"/>
                  <a:gd name="T30" fmla="*/ 35 h 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 h="35">
                    <a:moveTo>
                      <a:pt x="47" y="7"/>
                    </a:moveTo>
                    <a:lnTo>
                      <a:pt x="20" y="0"/>
                    </a:lnTo>
                    <a:lnTo>
                      <a:pt x="0" y="30"/>
                    </a:lnTo>
                    <a:lnTo>
                      <a:pt x="21" y="34"/>
                    </a:lnTo>
                    <a:lnTo>
                      <a:pt x="36" y="28"/>
                    </a:lnTo>
                    <a:lnTo>
                      <a:pt x="44" y="25"/>
                    </a:lnTo>
                    <a:lnTo>
                      <a:pt x="42" y="19"/>
                    </a:lnTo>
                    <a:lnTo>
                      <a:pt x="44" y="15"/>
                    </a:lnTo>
                    <a:lnTo>
                      <a:pt x="47" y="7"/>
                    </a:lnTo>
                  </a:path>
                </a:pathLst>
              </a:custGeom>
              <a:noFill/>
              <a:ln w="9525">
                <a:solidFill>
                  <a:srgbClr val="000000"/>
                </a:solidFill>
                <a:round/>
                <a:headEnd/>
                <a:tailEnd/>
              </a:ln>
            </p:spPr>
            <p:txBody>
              <a:bodyPr/>
              <a:lstStyle/>
              <a:p>
                <a:endParaRPr lang="en-US"/>
              </a:p>
            </p:txBody>
          </p:sp>
          <p:sp>
            <p:nvSpPr>
              <p:cNvPr id="14632" name="Line 349"/>
              <p:cNvSpPr>
                <a:spLocks noChangeShapeType="1"/>
              </p:cNvSpPr>
              <p:nvPr/>
            </p:nvSpPr>
            <p:spPr bwMode="auto">
              <a:xfrm>
                <a:off x="8622" y="4572"/>
                <a:ext cx="0" cy="0"/>
              </a:xfrm>
              <a:prstGeom prst="line">
                <a:avLst/>
              </a:prstGeom>
              <a:noFill/>
              <a:ln w="9525">
                <a:solidFill>
                  <a:srgbClr val="000000"/>
                </a:solidFill>
                <a:round/>
                <a:headEnd/>
                <a:tailEnd/>
              </a:ln>
            </p:spPr>
            <p:txBody>
              <a:bodyPr/>
              <a:lstStyle/>
              <a:p>
                <a:endParaRPr lang="en-GB"/>
              </a:p>
            </p:txBody>
          </p:sp>
          <p:sp>
            <p:nvSpPr>
              <p:cNvPr id="14633" name="Freeform 350"/>
              <p:cNvSpPr>
                <a:spLocks noChangeArrowheads="1"/>
              </p:cNvSpPr>
              <p:nvPr/>
            </p:nvSpPr>
            <p:spPr bwMode="auto">
              <a:xfrm>
                <a:off x="8585" y="4565"/>
                <a:ext cx="44" cy="43"/>
              </a:xfrm>
              <a:custGeom>
                <a:avLst/>
                <a:gdLst>
                  <a:gd name="T0" fmla="*/ 37 w 45"/>
                  <a:gd name="T1" fmla="*/ 2 h 44"/>
                  <a:gd name="T2" fmla="*/ 23 w 45"/>
                  <a:gd name="T3" fmla="*/ 0 h 44"/>
                  <a:gd name="T4" fmla="*/ 0 w 45"/>
                  <a:gd name="T5" fmla="*/ 40 h 44"/>
                  <a:gd name="T6" fmla="*/ 14 w 45"/>
                  <a:gd name="T7" fmla="*/ 37 h 44"/>
                  <a:gd name="T8" fmla="*/ 22 w 45"/>
                  <a:gd name="T9" fmla="*/ 37 h 44"/>
                  <a:gd name="T10" fmla="*/ 39 w 45"/>
                  <a:gd name="T11" fmla="*/ 8 h 44"/>
                  <a:gd name="T12" fmla="*/ 41 w 45"/>
                  <a:gd name="T13" fmla="*/ 4 h 44"/>
                  <a:gd name="T14" fmla="*/ 37 w 45"/>
                  <a:gd name="T15" fmla="*/ 2 h 44"/>
                  <a:gd name="T16" fmla="*/ 0 60000 65536"/>
                  <a:gd name="T17" fmla="*/ 0 60000 65536"/>
                  <a:gd name="T18" fmla="*/ 0 60000 65536"/>
                  <a:gd name="T19" fmla="*/ 0 60000 65536"/>
                  <a:gd name="T20" fmla="*/ 0 60000 65536"/>
                  <a:gd name="T21" fmla="*/ 0 60000 65536"/>
                  <a:gd name="T22" fmla="*/ 0 60000 65536"/>
                  <a:gd name="T23" fmla="*/ 0 60000 65536"/>
                  <a:gd name="T24" fmla="*/ 0 w 45"/>
                  <a:gd name="T25" fmla="*/ 0 h 44"/>
                  <a:gd name="T26" fmla="*/ 45 w 45"/>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5" h="44">
                    <a:moveTo>
                      <a:pt x="40" y="2"/>
                    </a:moveTo>
                    <a:lnTo>
                      <a:pt x="26" y="0"/>
                    </a:lnTo>
                    <a:lnTo>
                      <a:pt x="0" y="43"/>
                    </a:lnTo>
                    <a:lnTo>
                      <a:pt x="14" y="40"/>
                    </a:lnTo>
                    <a:lnTo>
                      <a:pt x="22" y="40"/>
                    </a:lnTo>
                    <a:lnTo>
                      <a:pt x="42" y="8"/>
                    </a:lnTo>
                    <a:lnTo>
                      <a:pt x="44" y="4"/>
                    </a:lnTo>
                    <a:lnTo>
                      <a:pt x="40" y="2"/>
                    </a:lnTo>
                  </a:path>
                </a:pathLst>
              </a:custGeom>
              <a:solidFill>
                <a:srgbClr val="8484A5"/>
              </a:solidFill>
              <a:ln w="5040">
                <a:solidFill>
                  <a:srgbClr val="000000"/>
                </a:solidFill>
                <a:round/>
                <a:headEnd/>
                <a:tailEnd/>
              </a:ln>
            </p:spPr>
            <p:txBody>
              <a:bodyPr wrap="none" anchor="ctr"/>
              <a:lstStyle/>
              <a:p>
                <a:endParaRPr lang="en-US"/>
              </a:p>
            </p:txBody>
          </p:sp>
          <p:sp>
            <p:nvSpPr>
              <p:cNvPr id="14634" name="Freeform 351"/>
              <p:cNvSpPr>
                <a:spLocks noChangeArrowheads="1"/>
              </p:cNvSpPr>
              <p:nvPr/>
            </p:nvSpPr>
            <p:spPr bwMode="auto">
              <a:xfrm>
                <a:off x="8585" y="4565"/>
                <a:ext cx="44" cy="43"/>
              </a:xfrm>
              <a:custGeom>
                <a:avLst/>
                <a:gdLst>
                  <a:gd name="T0" fmla="*/ 37 w 45"/>
                  <a:gd name="T1" fmla="*/ 2 h 44"/>
                  <a:gd name="T2" fmla="*/ 23 w 45"/>
                  <a:gd name="T3" fmla="*/ 0 h 44"/>
                  <a:gd name="T4" fmla="*/ 0 w 45"/>
                  <a:gd name="T5" fmla="*/ 40 h 44"/>
                  <a:gd name="T6" fmla="*/ 14 w 45"/>
                  <a:gd name="T7" fmla="*/ 37 h 44"/>
                  <a:gd name="T8" fmla="*/ 22 w 45"/>
                  <a:gd name="T9" fmla="*/ 37 h 44"/>
                  <a:gd name="T10" fmla="*/ 39 w 45"/>
                  <a:gd name="T11" fmla="*/ 8 h 44"/>
                  <a:gd name="T12" fmla="*/ 41 w 45"/>
                  <a:gd name="T13" fmla="*/ 4 h 44"/>
                  <a:gd name="T14" fmla="*/ 37 w 45"/>
                  <a:gd name="T15" fmla="*/ 2 h 44"/>
                  <a:gd name="T16" fmla="*/ 0 60000 65536"/>
                  <a:gd name="T17" fmla="*/ 0 60000 65536"/>
                  <a:gd name="T18" fmla="*/ 0 60000 65536"/>
                  <a:gd name="T19" fmla="*/ 0 60000 65536"/>
                  <a:gd name="T20" fmla="*/ 0 60000 65536"/>
                  <a:gd name="T21" fmla="*/ 0 60000 65536"/>
                  <a:gd name="T22" fmla="*/ 0 60000 65536"/>
                  <a:gd name="T23" fmla="*/ 0 60000 65536"/>
                  <a:gd name="T24" fmla="*/ 0 w 45"/>
                  <a:gd name="T25" fmla="*/ 0 h 44"/>
                  <a:gd name="T26" fmla="*/ 45 w 45"/>
                  <a:gd name="T27" fmla="*/ 44 h 4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5" h="44">
                    <a:moveTo>
                      <a:pt x="40" y="2"/>
                    </a:moveTo>
                    <a:lnTo>
                      <a:pt x="26" y="0"/>
                    </a:lnTo>
                    <a:lnTo>
                      <a:pt x="0" y="43"/>
                    </a:lnTo>
                    <a:lnTo>
                      <a:pt x="14" y="40"/>
                    </a:lnTo>
                    <a:lnTo>
                      <a:pt x="22" y="40"/>
                    </a:lnTo>
                    <a:lnTo>
                      <a:pt x="42" y="8"/>
                    </a:lnTo>
                    <a:lnTo>
                      <a:pt x="44" y="4"/>
                    </a:lnTo>
                    <a:lnTo>
                      <a:pt x="40" y="2"/>
                    </a:lnTo>
                  </a:path>
                </a:pathLst>
              </a:custGeom>
              <a:noFill/>
              <a:ln w="9525">
                <a:solidFill>
                  <a:srgbClr val="000000"/>
                </a:solidFill>
                <a:round/>
                <a:headEnd/>
                <a:tailEnd/>
              </a:ln>
            </p:spPr>
            <p:txBody>
              <a:bodyPr/>
              <a:lstStyle/>
              <a:p>
                <a:endParaRPr lang="en-US"/>
              </a:p>
            </p:txBody>
          </p:sp>
          <p:sp>
            <p:nvSpPr>
              <p:cNvPr id="14635" name="Freeform 352"/>
              <p:cNvSpPr>
                <a:spLocks noChangeArrowheads="1"/>
              </p:cNvSpPr>
              <p:nvPr/>
            </p:nvSpPr>
            <p:spPr bwMode="auto">
              <a:xfrm>
                <a:off x="8555" y="4549"/>
                <a:ext cx="60" cy="59"/>
              </a:xfrm>
              <a:custGeom>
                <a:avLst/>
                <a:gdLst>
                  <a:gd name="T0" fmla="*/ 40 w 61"/>
                  <a:gd name="T1" fmla="*/ 7 h 60"/>
                  <a:gd name="T2" fmla="*/ 47 w 61"/>
                  <a:gd name="T3" fmla="*/ 7 h 60"/>
                  <a:gd name="T4" fmla="*/ 48 w 61"/>
                  <a:gd name="T5" fmla="*/ 15 h 60"/>
                  <a:gd name="T6" fmla="*/ 57 w 61"/>
                  <a:gd name="T7" fmla="*/ 19 h 60"/>
                  <a:gd name="T8" fmla="*/ 57 w 61"/>
                  <a:gd name="T9" fmla="*/ 13 h 60"/>
                  <a:gd name="T10" fmla="*/ 33 w 61"/>
                  <a:gd name="T11" fmla="*/ 56 h 60"/>
                  <a:gd name="T12" fmla="*/ 0 w 61"/>
                  <a:gd name="T13" fmla="*/ 44 h 60"/>
                  <a:gd name="T14" fmla="*/ 25 w 61"/>
                  <a:gd name="T15" fmla="*/ 0 h 60"/>
                  <a:gd name="T16" fmla="*/ 24 w 61"/>
                  <a:gd name="T17" fmla="*/ 5 h 60"/>
                  <a:gd name="T18" fmla="*/ 30 w 61"/>
                  <a:gd name="T19" fmla="*/ 10 h 60"/>
                  <a:gd name="T20" fmla="*/ 40 w 61"/>
                  <a:gd name="T21" fmla="*/ 7 h 6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1"/>
                  <a:gd name="T34" fmla="*/ 0 h 60"/>
                  <a:gd name="T35" fmla="*/ 61 w 61"/>
                  <a:gd name="T36" fmla="*/ 60 h 6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1" h="60">
                    <a:moveTo>
                      <a:pt x="43" y="7"/>
                    </a:moveTo>
                    <a:lnTo>
                      <a:pt x="50" y="7"/>
                    </a:lnTo>
                    <a:lnTo>
                      <a:pt x="51" y="15"/>
                    </a:lnTo>
                    <a:lnTo>
                      <a:pt x="60" y="19"/>
                    </a:lnTo>
                    <a:lnTo>
                      <a:pt x="60" y="13"/>
                    </a:lnTo>
                    <a:lnTo>
                      <a:pt x="36" y="59"/>
                    </a:lnTo>
                    <a:lnTo>
                      <a:pt x="0" y="47"/>
                    </a:lnTo>
                    <a:lnTo>
                      <a:pt x="25" y="0"/>
                    </a:lnTo>
                    <a:lnTo>
                      <a:pt x="24" y="5"/>
                    </a:lnTo>
                    <a:lnTo>
                      <a:pt x="32" y="10"/>
                    </a:lnTo>
                    <a:lnTo>
                      <a:pt x="43" y="7"/>
                    </a:lnTo>
                  </a:path>
                </a:pathLst>
              </a:custGeom>
              <a:solidFill>
                <a:srgbClr val="8484A5"/>
              </a:solidFill>
              <a:ln w="5040">
                <a:solidFill>
                  <a:srgbClr val="000000"/>
                </a:solidFill>
                <a:round/>
                <a:headEnd/>
                <a:tailEnd/>
              </a:ln>
            </p:spPr>
            <p:txBody>
              <a:bodyPr wrap="none" anchor="ctr"/>
              <a:lstStyle/>
              <a:p>
                <a:endParaRPr lang="en-US"/>
              </a:p>
            </p:txBody>
          </p:sp>
          <p:sp>
            <p:nvSpPr>
              <p:cNvPr id="14636" name="Freeform 353"/>
              <p:cNvSpPr>
                <a:spLocks noChangeArrowheads="1"/>
              </p:cNvSpPr>
              <p:nvPr/>
            </p:nvSpPr>
            <p:spPr bwMode="auto">
              <a:xfrm>
                <a:off x="8555" y="4549"/>
                <a:ext cx="60" cy="59"/>
              </a:xfrm>
              <a:custGeom>
                <a:avLst/>
                <a:gdLst>
                  <a:gd name="T0" fmla="*/ 40 w 61"/>
                  <a:gd name="T1" fmla="*/ 7 h 60"/>
                  <a:gd name="T2" fmla="*/ 47 w 61"/>
                  <a:gd name="T3" fmla="*/ 7 h 60"/>
                  <a:gd name="T4" fmla="*/ 48 w 61"/>
                  <a:gd name="T5" fmla="*/ 15 h 60"/>
                  <a:gd name="T6" fmla="*/ 57 w 61"/>
                  <a:gd name="T7" fmla="*/ 19 h 60"/>
                  <a:gd name="T8" fmla="*/ 57 w 61"/>
                  <a:gd name="T9" fmla="*/ 13 h 60"/>
                  <a:gd name="T10" fmla="*/ 33 w 61"/>
                  <a:gd name="T11" fmla="*/ 56 h 60"/>
                  <a:gd name="T12" fmla="*/ 0 w 61"/>
                  <a:gd name="T13" fmla="*/ 44 h 60"/>
                  <a:gd name="T14" fmla="*/ 25 w 61"/>
                  <a:gd name="T15" fmla="*/ 0 h 60"/>
                  <a:gd name="T16" fmla="*/ 24 w 61"/>
                  <a:gd name="T17" fmla="*/ 5 h 60"/>
                  <a:gd name="T18" fmla="*/ 30 w 61"/>
                  <a:gd name="T19" fmla="*/ 10 h 60"/>
                  <a:gd name="T20" fmla="*/ 40 w 61"/>
                  <a:gd name="T21" fmla="*/ 7 h 60"/>
                  <a:gd name="T22" fmla="*/ 40 w 61"/>
                  <a:gd name="T23" fmla="*/ 7 h 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1"/>
                  <a:gd name="T37" fmla="*/ 0 h 60"/>
                  <a:gd name="T38" fmla="*/ 61 w 61"/>
                  <a:gd name="T39" fmla="*/ 60 h 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1" h="60">
                    <a:moveTo>
                      <a:pt x="43" y="7"/>
                    </a:moveTo>
                    <a:lnTo>
                      <a:pt x="50" y="7"/>
                    </a:lnTo>
                    <a:lnTo>
                      <a:pt x="51" y="15"/>
                    </a:lnTo>
                    <a:lnTo>
                      <a:pt x="60" y="19"/>
                    </a:lnTo>
                    <a:lnTo>
                      <a:pt x="60" y="13"/>
                    </a:lnTo>
                    <a:lnTo>
                      <a:pt x="36" y="59"/>
                    </a:lnTo>
                    <a:lnTo>
                      <a:pt x="0" y="47"/>
                    </a:lnTo>
                    <a:lnTo>
                      <a:pt x="25" y="0"/>
                    </a:lnTo>
                    <a:lnTo>
                      <a:pt x="24" y="5"/>
                    </a:lnTo>
                    <a:lnTo>
                      <a:pt x="32" y="10"/>
                    </a:lnTo>
                    <a:lnTo>
                      <a:pt x="43" y="7"/>
                    </a:lnTo>
                  </a:path>
                </a:pathLst>
              </a:custGeom>
              <a:noFill/>
              <a:ln w="9525">
                <a:solidFill>
                  <a:srgbClr val="000000"/>
                </a:solidFill>
                <a:round/>
                <a:headEnd/>
                <a:tailEnd/>
              </a:ln>
            </p:spPr>
            <p:txBody>
              <a:bodyPr/>
              <a:lstStyle/>
              <a:p>
                <a:endParaRPr lang="en-US"/>
              </a:p>
            </p:txBody>
          </p:sp>
          <p:sp>
            <p:nvSpPr>
              <p:cNvPr id="14637" name="Line 354"/>
              <p:cNvSpPr>
                <a:spLocks noChangeShapeType="1"/>
              </p:cNvSpPr>
              <p:nvPr/>
            </p:nvSpPr>
            <p:spPr bwMode="auto">
              <a:xfrm flipV="1">
                <a:off x="8665" y="4564"/>
                <a:ext cx="1" cy="1"/>
              </a:xfrm>
              <a:prstGeom prst="line">
                <a:avLst/>
              </a:prstGeom>
              <a:noFill/>
              <a:ln w="9525">
                <a:solidFill>
                  <a:srgbClr val="000000"/>
                </a:solidFill>
                <a:round/>
                <a:headEnd/>
                <a:tailEnd/>
              </a:ln>
            </p:spPr>
            <p:txBody>
              <a:bodyPr/>
              <a:lstStyle/>
              <a:p>
                <a:endParaRPr lang="en-GB"/>
              </a:p>
            </p:txBody>
          </p:sp>
          <p:sp>
            <p:nvSpPr>
              <p:cNvPr id="14638" name="Freeform 355"/>
              <p:cNvSpPr>
                <a:spLocks noChangeArrowheads="1"/>
              </p:cNvSpPr>
              <p:nvPr/>
            </p:nvSpPr>
            <p:spPr bwMode="auto">
              <a:xfrm>
                <a:off x="8624" y="4563"/>
                <a:ext cx="65" cy="42"/>
              </a:xfrm>
              <a:custGeom>
                <a:avLst/>
                <a:gdLst>
                  <a:gd name="T0" fmla="*/ 38 w 66"/>
                  <a:gd name="T1" fmla="*/ 4 h 43"/>
                  <a:gd name="T2" fmla="*/ 42 w 66"/>
                  <a:gd name="T3" fmla="*/ 2 h 43"/>
                  <a:gd name="T4" fmla="*/ 36 w 66"/>
                  <a:gd name="T5" fmla="*/ 0 h 43"/>
                  <a:gd name="T6" fmla="*/ 37 w 66"/>
                  <a:gd name="T7" fmla="*/ 5 h 43"/>
                  <a:gd name="T8" fmla="*/ 35 w 66"/>
                  <a:gd name="T9" fmla="*/ 8 h 43"/>
                  <a:gd name="T10" fmla="*/ 30 w 66"/>
                  <a:gd name="T11" fmla="*/ 4 h 43"/>
                  <a:gd name="T12" fmla="*/ 30 w 66"/>
                  <a:gd name="T13" fmla="*/ 10 h 43"/>
                  <a:gd name="T14" fmla="*/ 21 w 66"/>
                  <a:gd name="T15" fmla="*/ 5 h 43"/>
                  <a:gd name="T16" fmla="*/ 15 w 66"/>
                  <a:gd name="T17" fmla="*/ 6 h 43"/>
                  <a:gd name="T18" fmla="*/ 17 w 66"/>
                  <a:gd name="T19" fmla="*/ 4 h 43"/>
                  <a:gd name="T20" fmla="*/ 13 w 66"/>
                  <a:gd name="T21" fmla="*/ 3 h 43"/>
                  <a:gd name="T22" fmla="*/ 14 w 66"/>
                  <a:gd name="T23" fmla="*/ 7 h 43"/>
                  <a:gd name="T24" fmla="*/ 7 w 66"/>
                  <a:gd name="T25" fmla="*/ 7 h 43"/>
                  <a:gd name="T26" fmla="*/ 0 w 66"/>
                  <a:gd name="T27" fmla="*/ 18 h 43"/>
                  <a:gd name="T28" fmla="*/ 29 w 66"/>
                  <a:gd name="T29" fmla="*/ 23 h 43"/>
                  <a:gd name="T30" fmla="*/ 27 w 66"/>
                  <a:gd name="T31" fmla="*/ 32 h 43"/>
                  <a:gd name="T32" fmla="*/ 33 w 66"/>
                  <a:gd name="T33" fmla="*/ 29 h 43"/>
                  <a:gd name="T34" fmla="*/ 41 w 66"/>
                  <a:gd name="T35" fmla="*/ 39 h 43"/>
                  <a:gd name="T36" fmla="*/ 43 w 66"/>
                  <a:gd name="T37" fmla="*/ 39 h 43"/>
                  <a:gd name="T38" fmla="*/ 41 w 66"/>
                  <a:gd name="T39" fmla="*/ 37 h 43"/>
                  <a:gd name="T40" fmla="*/ 50 w 66"/>
                  <a:gd name="T41" fmla="*/ 37 h 43"/>
                  <a:gd name="T42" fmla="*/ 45 w 66"/>
                  <a:gd name="T43" fmla="*/ 32 h 43"/>
                  <a:gd name="T44" fmla="*/ 52 w 66"/>
                  <a:gd name="T45" fmla="*/ 36 h 43"/>
                  <a:gd name="T46" fmla="*/ 52 w 66"/>
                  <a:gd name="T47" fmla="*/ 30 h 43"/>
                  <a:gd name="T48" fmla="*/ 62 w 66"/>
                  <a:gd name="T49" fmla="*/ 26 h 43"/>
                  <a:gd name="T50" fmla="*/ 54 w 66"/>
                  <a:gd name="T51" fmla="*/ 25 h 43"/>
                  <a:gd name="T52" fmla="*/ 52 w 66"/>
                  <a:gd name="T53" fmla="*/ 22 h 43"/>
                  <a:gd name="T54" fmla="*/ 41 w 66"/>
                  <a:gd name="T55" fmla="*/ 27 h 43"/>
                  <a:gd name="T56" fmla="*/ 43 w 66"/>
                  <a:gd name="T57" fmla="*/ 21 h 43"/>
                  <a:gd name="T58" fmla="*/ 30 w 66"/>
                  <a:gd name="T59" fmla="*/ 25 h 43"/>
                  <a:gd name="T60" fmla="*/ 35 w 66"/>
                  <a:gd name="T61" fmla="*/ 16 h 43"/>
                  <a:gd name="T62" fmla="*/ 46 w 66"/>
                  <a:gd name="T63" fmla="*/ 15 h 43"/>
                  <a:gd name="T64" fmla="*/ 48 w 66"/>
                  <a:gd name="T65" fmla="*/ 7 h 43"/>
                  <a:gd name="T66" fmla="*/ 38 w 66"/>
                  <a:gd name="T67" fmla="*/ 4 h 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6"/>
                  <a:gd name="T103" fmla="*/ 0 h 43"/>
                  <a:gd name="T104" fmla="*/ 66 w 66"/>
                  <a:gd name="T105" fmla="*/ 43 h 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6" h="43">
                    <a:moveTo>
                      <a:pt x="41" y="4"/>
                    </a:moveTo>
                    <a:lnTo>
                      <a:pt x="45" y="2"/>
                    </a:lnTo>
                    <a:lnTo>
                      <a:pt x="39" y="0"/>
                    </a:lnTo>
                    <a:lnTo>
                      <a:pt x="40" y="5"/>
                    </a:lnTo>
                    <a:lnTo>
                      <a:pt x="38" y="8"/>
                    </a:lnTo>
                    <a:lnTo>
                      <a:pt x="30" y="4"/>
                    </a:lnTo>
                    <a:lnTo>
                      <a:pt x="30" y="10"/>
                    </a:lnTo>
                    <a:lnTo>
                      <a:pt x="21" y="5"/>
                    </a:lnTo>
                    <a:lnTo>
                      <a:pt x="15" y="6"/>
                    </a:lnTo>
                    <a:lnTo>
                      <a:pt x="17" y="4"/>
                    </a:lnTo>
                    <a:lnTo>
                      <a:pt x="13" y="3"/>
                    </a:lnTo>
                    <a:lnTo>
                      <a:pt x="14" y="7"/>
                    </a:lnTo>
                    <a:lnTo>
                      <a:pt x="7" y="7"/>
                    </a:lnTo>
                    <a:lnTo>
                      <a:pt x="0" y="18"/>
                    </a:lnTo>
                    <a:lnTo>
                      <a:pt x="29" y="26"/>
                    </a:lnTo>
                    <a:lnTo>
                      <a:pt x="27" y="35"/>
                    </a:lnTo>
                    <a:lnTo>
                      <a:pt x="36" y="32"/>
                    </a:lnTo>
                    <a:lnTo>
                      <a:pt x="44" y="42"/>
                    </a:lnTo>
                    <a:lnTo>
                      <a:pt x="46" y="42"/>
                    </a:lnTo>
                    <a:lnTo>
                      <a:pt x="44" y="40"/>
                    </a:lnTo>
                    <a:lnTo>
                      <a:pt x="53" y="40"/>
                    </a:lnTo>
                    <a:lnTo>
                      <a:pt x="48" y="35"/>
                    </a:lnTo>
                    <a:lnTo>
                      <a:pt x="55" y="39"/>
                    </a:lnTo>
                    <a:lnTo>
                      <a:pt x="55" y="33"/>
                    </a:lnTo>
                    <a:lnTo>
                      <a:pt x="65" y="29"/>
                    </a:lnTo>
                    <a:lnTo>
                      <a:pt x="57" y="28"/>
                    </a:lnTo>
                    <a:lnTo>
                      <a:pt x="55" y="25"/>
                    </a:lnTo>
                    <a:lnTo>
                      <a:pt x="44" y="30"/>
                    </a:lnTo>
                    <a:lnTo>
                      <a:pt x="46" y="23"/>
                    </a:lnTo>
                    <a:lnTo>
                      <a:pt x="30" y="28"/>
                    </a:lnTo>
                    <a:lnTo>
                      <a:pt x="38" y="16"/>
                    </a:lnTo>
                    <a:lnTo>
                      <a:pt x="49" y="15"/>
                    </a:lnTo>
                    <a:lnTo>
                      <a:pt x="51" y="7"/>
                    </a:lnTo>
                    <a:lnTo>
                      <a:pt x="41" y="4"/>
                    </a:lnTo>
                  </a:path>
                </a:pathLst>
              </a:custGeom>
              <a:solidFill>
                <a:srgbClr val="8484A5"/>
              </a:solidFill>
              <a:ln w="5040">
                <a:solidFill>
                  <a:srgbClr val="000000"/>
                </a:solidFill>
                <a:round/>
                <a:headEnd/>
                <a:tailEnd/>
              </a:ln>
            </p:spPr>
            <p:txBody>
              <a:bodyPr wrap="none" anchor="ctr"/>
              <a:lstStyle/>
              <a:p>
                <a:endParaRPr lang="en-US"/>
              </a:p>
            </p:txBody>
          </p:sp>
          <p:sp>
            <p:nvSpPr>
              <p:cNvPr id="14639" name="Freeform 356"/>
              <p:cNvSpPr>
                <a:spLocks noChangeArrowheads="1"/>
              </p:cNvSpPr>
              <p:nvPr/>
            </p:nvSpPr>
            <p:spPr bwMode="auto">
              <a:xfrm>
                <a:off x="8624" y="4563"/>
                <a:ext cx="65" cy="42"/>
              </a:xfrm>
              <a:custGeom>
                <a:avLst/>
                <a:gdLst>
                  <a:gd name="T0" fmla="*/ 38 w 66"/>
                  <a:gd name="T1" fmla="*/ 4 h 43"/>
                  <a:gd name="T2" fmla="*/ 42 w 66"/>
                  <a:gd name="T3" fmla="*/ 2 h 43"/>
                  <a:gd name="T4" fmla="*/ 36 w 66"/>
                  <a:gd name="T5" fmla="*/ 0 h 43"/>
                  <a:gd name="T6" fmla="*/ 37 w 66"/>
                  <a:gd name="T7" fmla="*/ 5 h 43"/>
                  <a:gd name="T8" fmla="*/ 35 w 66"/>
                  <a:gd name="T9" fmla="*/ 8 h 43"/>
                  <a:gd name="T10" fmla="*/ 30 w 66"/>
                  <a:gd name="T11" fmla="*/ 4 h 43"/>
                  <a:gd name="T12" fmla="*/ 30 w 66"/>
                  <a:gd name="T13" fmla="*/ 10 h 43"/>
                  <a:gd name="T14" fmla="*/ 21 w 66"/>
                  <a:gd name="T15" fmla="*/ 5 h 43"/>
                  <a:gd name="T16" fmla="*/ 15 w 66"/>
                  <a:gd name="T17" fmla="*/ 6 h 43"/>
                  <a:gd name="T18" fmla="*/ 17 w 66"/>
                  <a:gd name="T19" fmla="*/ 4 h 43"/>
                  <a:gd name="T20" fmla="*/ 13 w 66"/>
                  <a:gd name="T21" fmla="*/ 3 h 43"/>
                  <a:gd name="T22" fmla="*/ 14 w 66"/>
                  <a:gd name="T23" fmla="*/ 7 h 43"/>
                  <a:gd name="T24" fmla="*/ 7 w 66"/>
                  <a:gd name="T25" fmla="*/ 7 h 43"/>
                  <a:gd name="T26" fmla="*/ 0 w 66"/>
                  <a:gd name="T27" fmla="*/ 18 h 43"/>
                  <a:gd name="T28" fmla="*/ 29 w 66"/>
                  <a:gd name="T29" fmla="*/ 23 h 43"/>
                  <a:gd name="T30" fmla="*/ 27 w 66"/>
                  <a:gd name="T31" fmla="*/ 32 h 43"/>
                  <a:gd name="T32" fmla="*/ 33 w 66"/>
                  <a:gd name="T33" fmla="*/ 29 h 43"/>
                  <a:gd name="T34" fmla="*/ 41 w 66"/>
                  <a:gd name="T35" fmla="*/ 39 h 43"/>
                  <a:gd name="T36" fmla="*/ 43 w 66"/>
                  <a:gd name="T37" fmla="*/ 39 h 43"/>
                  <a:gd name="T38" fmla="*/ 41 w 66"/>
                  <a:gd name="T39" fmla="*/ 37 h 43"/>
                  <a:gd name="T40" fmla="*/ 50 w 66"/>
                  <a:gd name="T41" fmla="*/ 37 h 43"/>
                  <a:gd name="T42" fmla="*/ 45 w 66"/>
                  <a:gd name="T43" fmla="*/ 32 h 43"/>
                  <a:gd name="T44" fmla="*/ 52 w 66"/>
                  <a:gd name="T45" fmla="*/ 36 h 43"/>
                  <a:gd name="T46" fmla="*/ 52 w 66"/>
                  <a:gd name="T47" fmla="*/ 30 h 43"/>
                  <a:gd name="T48" fmla="*/ 62 w 66"/>
                  <a:gd name="T49" fmla="*/ 26 h 43"/>
                  <a:gd name="T50" fmla="*/ 54 w 66"/>
                  <a:gd name="T51" fmla="*/ 25 h 43"/>
                  <a:gd name="T52" fmla="*/ 52 w 66"/>
                  <a:gd name="T53" fmla="*/ 22 h 43"/>
                  <a:gd name="T54" fmla="*/ 41 w 66"/>
                  <a:gd name="T55" fmla="*/ 27 h 43"/>
                  <a:gd name="T56" fmla="*/ 43 w 66"/>
                  <a:gd name="T57" fmla="*/ 21 h 43"/>
                  <a:gd name="T58" fmla="*/ 30 w 66"/>
                  <a:gd name="T59" fmla="*/ 25 h 43"/>
                  <a:gd name="T60" fmla="*/ 35 w 66"/>
                  <a:gd name="T61" fmla="*/ 16 h 43"/>
                  <a:gd name="T62" fmla="*/ 46 w 66"/>
                  <a:gd name="T63" fmla="*/ 15 h 43"/>
                  <a:gd name="T64" fmla="*/ 48 w 66"/>
                  <a:gd name="T65" fmla="*/ 7 h 43"/>
                  <a:gd name="T66" fmla="*/ 38 w 66"/>
                  <a:gd name="T67" fmla="*/ 4 h 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6"/>
                  <a:gd name="T103" fmla="*/ 0 h 43"/>
                  <a:gd name="T104" fmla="*/ 66 w 66"/>
                  <a:gd name="T105" fmla="*/ 43 h 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6" h="43">
                    <a:moveTo>
                      <a:pt x="41" y="4"/>
                    </a:moveTo>
                    <a:lnTo>
                      <a:pt x="45" y="2"/>
                    </a:lnTo>
                    <a:lnTo>
                      <a:pt x="39" y="0"/>
                    </a:lnTo>
                    <a:lnTo>
                      <a:pt x="40" y="5"/>
                    </a:lnTo>
                    <a:lnTo>
                      <a:pt x="38" y="8"/>
                    </a:lnTo>
                    <a:lnTo>
                      <a:pt x="30" y="4"/>
                    </a:lnTo>
                    <a:lnTo>
                      <a:pt x="30" y="10"/>
                    </a:lnTo>
                    <a:lnTo>
                      <a:pt x="21" y="5"/>
                    </a:lnTo>
                    <a:lnTo>
                      <a:pt x="15" y="6"/>
                    </a:lnTo>
                    <a:lnTo>
                      <a:pt x="17" y="4"/>
                    </a:lnTo>
                    <a:lnTo>
                      <a:pt x="13" y="3"/>
                    </a:lnTo>
                    <a:lnTo>
                      <a:pt x="14" y="7"/>
                    </a:lnTo>
                    <a:lnTo>
                      <a:pt x="7" y="7"/>
                    </a:lnTo>
                    <a:lnTo>
                      <a:pt x="0" y="18"/>
                    </a:lnTo>
                    <a:lnTo>
                      <a:pt x="29" y="26"/>
                    </a:lnTo>
                    <a:lnTo>
                      <a:pt x="27" y="35"/>
                    </a:lnTo>
                    <a:lnTo>
                      <a:pt x="36" y="32"/>
                    </a:lnTo>
                    <a:lnTo>
                      <a:pt x="44" y="42"/>
                    </a:lnTo>
                    <a:lnTo>
                      <a:pt x="46" y="42"/>
                    </a:lnTo>
                    <a:lnTo>
                      <a:pt x="44" y="40"/>
                    </a:lnTo>
                    <a:lnTo>
                      <a:pt x="53" y="40"/>
                    </a:lnTo>
                    <a:lnTo>
                      <a:pt x="48" y="35"/>
                    </a:lnTo>
                    <a:lnTo>
                      <a:pt x="55" y="39"/>
                    </a:lnTo>
                    <a:lnTo>
                      <a:pt x="55" y="33"/>
                    </a:lnTo>
                    <a:lnTo>
                      <a:pt x="65" y="29"/>
                    </a:lnTo>
                    <a:lnTo>
                      <a:pt x="57" y="28"/>
                    </a:lnTo>
                    <a:lnTo>
                      <a:pt x="55" y="25"/>
                    </a:lnTo>
                    <a:lnTo>
                      <a:pt x="44" y="30"/>
                    </a:lnTo>
                    <a:lnTo>
                      <a:pt x="46" y="23"/>
                    </a:lnTo>
                    <a:lnTo>
                      <a:pt x="30" y="28"/>
                    </a:lnTo>
                    <a:lnTo>
                      <a:pt x="38" y="16"/>
                    </a:lnTo>
                    <a:lnTo>
                      <a:pt x="49" y="15"/>
                    </a:lnTo>
                    <a:lnTo>
                      <a:pt x="51" y="7"/>
                    </a:lnTo>
                    <a:lnTo>
                      <a:pt x="41" y="4"/>
                    </a:lnTo>
                  </a:path>
                </a:pathLst>
              </a:custGeom>
              <a:noFill/>
              <a:ln w="9525">
                <a:solidFill>
                  <a:srgbClr val="000000"/>
                </a:solidFill>
                <a:round/>
                <a:headEnd/>
                <a:tailEnd/>
              </a:ln>
            </p:spPr>
            <p:txBody>
              <a:bodyPr/>
              <a:lstStyle/>
              <a:p>
                <a:endParaRPr lang="en-US"/>
              </a:p>
            </p:txBody>
          </p:sp>
          <p:sp>
            <p:nvSpPr>
              <p:cNvPr id="14640" name="Line 357"/>
              <p:cNvSpPr>
                <a:spLocks noChangeShapeType="1"/>
              </p:cNvSpPr>
              <p:nvPr/>
            </p:nvSpPr>
            <p:spPr bwMode="auto">
              <a:xfrm>
                <a:off x="8622" y="4572"/>
                <a:ext cx="0" cy="0"/>
              </a:xfrm>
              <a:prstGeom prst="line">
                <a:avLst/>
              </a:prstGeom>
              <a:noFill/>
              <a:ln w="9525">
                <a:solidFill>
                  <a:srgbClr val="000000"/>
                </a:solidFill>
                <a:round/>
                <a:headEnd/>
                <a:tailEnd/>
              </a:ln>
            </p:spPr>
            <p:txBody>
              <a:bodyPr/>
              <a:lstStyle/>
              <a:p>
                <a:endParaRPr lang="en-GB"/>
              </a:p>
            </p:txBody>
          </p:sp>
          <p:sp>
            <p:nvSpPr>
              <p:cNvPr id="14641" name="Freeform 358"/>
              <p:cNvSpPr>
                <a:spLocks noChangeArrowheads="1"/>
              </p:cNvSpPr>
              <p:nvPr/>
            </p:nvSpPr>
            <p:spPr bwMode="auto">
              <a:xfrm>
                <a:off x="8614" y="4532"/>
                <a:ext cx="56" cy="41"/>
              </a:xfrm>
              <a:custGeom>
                <a:avLst/>
                <a:gdLst>
                  <a:gd name="T0" fmla="*/ 9 w 57"/>
                  <a:gd name="T1" fmla="*/ 38 h 42"/>
                  <a:gd name="T2" fmla="*/ 0 w 57"/>
                  <a:gd name="T3" fmla="*/ 30 h 42"/>
                  <a:gd name="T4" fmla="*/ 0 w 57"/>
                  <a:gd name="T5" fmla="*/ 30 h 42"/>
                  <a:gd name="T6" fmla="*/ 13 w 57"/>
                  <a:gd name="T7" fmla="*/ 16 h 42"/>
                  <a:gd name="T8" fmla="*/ 19 w 57"/>
                  <a:gd name="T9" fmla="*/ 14 h 42"/>
                  <a:gd name="T10" fmla="*/ 21 w 57"/>
                  <a:gd name="T11" fmla="*/ 17 h 42"/>
                  <a:gd name="T12" fmla="*/ 26 w 57"/>
                  <a:gd name="T13" fmla="*/ 13 h 42"/>
                  <a:gd name="T14" fmla="*/ 28 w 57"/>
                  <a:gd name="T15" fmla="*/ 10 h 42"/>
                  <a:gd name="T16" fmla="*/ 31 w 57"/>
                  <a:gd name="T17" fmla="*/ 8 h 42"/>
                  <a:gd name="T18" fmla="*/ 25 w 57"/>
                  <a:gd name="T19" fmla="*/ 4 h 42"/>
                  <a:gd name="T20" fmla="*/ 28 w 57"/>
                  <a:gd name="T21" fmla="*/ 1 h 42"/>
                  <a:gd name="T22" fmla="*/ 40 w 57"/>
                  <a:gd name="T23" fmla="*/ 0 h 42"/>
                  <a:gd name="T24" fmla="*/ 35 w 57"/>
                  <a:gd name="T25" fmla="*/ 5 h 42"/>
                  <a:gd name="T26" fmla="*/ 51 w 57"/>
                  <a:gd name="T27" fmla="*/ 10 h 42"/>
                  <a:gd name="T28" fmla="*/ 53 w 57"/>
                  <a:gd name="T29" fmla="*/ 10 h 42"/>
                  <a:gd name="T30" fmla="*/ 48 w 57"/>
                  <a:gd name="T31" fmla="*/ 15 h 42"/>
                  <a:gd name="T32" fmla="*/ 47 w 57"/>
                  <a:gd name="T33" fmla="*/ 18 h 42"/>
                  <a:gd name="T34" fmla="*/ 44 w 57"/>
                  <a:gd name="T35" fmla="*/ 21 h 42"/>
                  <a:gd name="T36" fmla="*/ 51 w 57"/>
                  <a:gd name="T37" fmla="*/ 18 h 42"/>
                  <a:gd name="T38" fmla="*/ 42 w 57"/>
                  <a:gd name="T39" fmla="*/ 22 h 42"/>
                  <a:gd name="T40" fmla="*/ 40 w 57"/>
                  <a:gd name="T41" fmla="*/ 29 h 42"/>
                  <a:gd name="T42" fmla="*/ 45 w 57"/>
                  <a:gd name="T43" fmla="*/ 32 h 42"/>
                  <a:gd name="T44" fmla="*/ 40 w 57"/>
                  <a:gd name="T45" fmla="*/ 31 h 42"/>
                  <a:gd name="T46" fmla="*/ 36 w 57"/>
                  <a:gd name="T47" fmla="*/ 28 h 42"/>
                  <a:gd name="T48" fmla="*/ 33 w 57"/>
                  <a:gd name="T49" fmla="*/ 34 h 42"/>
                  <a:gd name="T50" fmla="*/ 30 w 57"/>
                  <a:gd name="T51" fmla="*/ 32 h 42"/>
                  <a:gd name="T52" fmla="*/ 25 w 57"/>
                  <a:gd name="T53" fmla="*/ 33 h 42"/>
                  <a:gd name="T54" fmla="*/ 28 w 57"/>
                  <a:gd name="T55" fmla="*/ 30 h 42"/>
                  <a:gd name="T56" fmla="*/ 25 w 57"/>
                  <a:gd name="T57" fmla="*/ 33 h 42"/>
                  <a:gd name="T58" fmla="*/ 22 w 57"/>
                  <a:gd name="T59" fmla="*/ 35 h 42"/>
                  <a:gd name="T60" fmla="*/ 17 w 57"/>
                  <a:gd name="T61" fmla="*/ 34 h 42"/>
                  <a:gd name="T62" fmla="*/ 9 w 57"/>
                  <a:gd name="T63" fmla="*/ 38 h 4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7"/>
                  <a:gd name="T97" fmla="*/ 0 h 42"/>
                  <a:gd name="T98" fmla="*/ 57 w 57"/>
                  <a:gd name="T99" fmla="*/ 42 h 4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7" h="42">
                    <a:moveTo>
                      <a:pt x="9" y="41"/>
                    </a:moveTo>
                    <a:lnTo>
                      <a:pt x="0" y="33"/>
                    </a:lnTo>
                    <a:lnTo>
                      <a:pt x="13" y="16"/>
                    </a:lnTo>
                    <a:lnTo>
                      <a:pt x="19" y="14"/>
                    </a:lnTo>
                    <a:lnTo>
                      <a:pt x="21" y="17"/>
                    </a:lnTo>
                    <a:lnTo>
                      <a:pt x="26" y="13"/>
                    </a:lnTo>
                    <a:lnTo>
                      <a:pt x="30" y="10"/>
                    </a:lnTo>
                    <a:lnTo>
                      <a:pt x="34" y="8"/>
                    </a:lnTo>
                    <a:lnTo>
                      <a:pt x="25" y="4"/>
                    </a:lnTo>
                    <a:lnTo>
                      <a:pt x="31" y="1"/>
                    </a:lnTo>
                    <a:lnTo>
                      <a:pt x="43" y="0"/>
                    </a:lnTo>
                    <a:lnTo>
                      <a:pt x="38" y="5"/>
                    </a:lnTo>
                    <a:lnTo>
                      <a:pt x="54" y="10"/>
                    </a:lnTo>
                    <a:lnTo>
                      <a:pt x="56" y="10"/>
                    </a:lnTo>
                    <a:lnTo>
                      <a:pt x="51" y="15"/>
                    </a:lnTo>
                    <a:lnTo>
                      <a:pt x="50" y="18"/>
                    </a:lnTo>
                    <a:lnTo>
                      <a:pt x="47" y="22"/>
                    </a:lnTo>
                    <a:lnTo>
                      <a:pt x="54" y="18"/>
                    </a:lnTo>
                    <a:lnTo>
                      <a:pt x="45" y="25"/>
                    </a:lnTo>
                    <a:lnTo>
                      <a:pt x="43" y="32"/>
                    </a:lnTo>
                    <a:lnTo>
                      <a:pt x="48" y="35"/>
                    </a:lnTo>
                    <a:lnTo>
                      <a:pt x="43" y="34"/>
                    </a:lnTo>
                    <a:lnTo>
                      <a:pt x="39" y="31"/>
                    </a:lnTo>
                    <a:lnTo>
                      <a:pt x="36" y="37"/>
                    </a:lnTo>
                    <a:lnTo>
                      <a:pt x="33" y="35"/>
                    </a:lnTo>
                    <a:lnTo>
                      <a:pt x="25" y="36"/>
                    </a:lnTo>
                    <a:lnTo>
                      <a:pt x="29" y="33"/>
                    </a:lnTo>
                    <a:lnTo>
                      <a:pt x="25" y="36"/>
                    </a:lnTo>
                    <a:lnTo>
                      <a:pt x="22" y="38"/>
                    </a:lnTo>
                    <a:lnTo>
                      <a:pt x="17" y="37"/>
                    </a:lnTo>
                    <a:lnTo>
                      <a:pt x="9" y="41"/>
                    </a:lnTo>
                  </a:path>
                </a:pathLst>
              </a:custGeom>
              <a:solidFill>
                <a:srgbClr val="8484A5"/>
              </a:solidFill>
              <a:ln w="5040">
                <a:solidFill>
                  <a:srgbClr val="000000"/>
                </a:solidFill>
                <a:round/>
                <a:headEnd/>
                <a:tailEnd/>
              </a:ln>
            </p:spPr>
            <p:txBody>
              <a:bodyPr wrap="none" anchor="ctr"/>
              <a:lstStyle/>
              <a:p>
                <a:endParaRPr lang="en-US"/>
              </a:p>
            </p:txBody>
          </p:sp>
          <p:sp>
            <p:nvSpPr>
              <p:cNvPr id="14642" name="Freeform 359"/>
              <p:cNvSpPr>
                <a:spLocks noChangeArrowheads="1"/>
              </p:cNvSpPr>
              <p:nvPr/>
            </p:nvSpPr>
            <p:spPr bwMode="auto">
              <a:xfrm>
                <a:off x="8614" y="4532"/>
                <a:ext cx="56" cy="41"/>
              </a:xfrm>
              <a:custGeom>
                <a:avLst/>
                <a:gdLst>
                  <a:gd name="T0" fmla="*/ 9 w 57"/>
                  <a:gd name="T1" fmla="*/ 38 h 42"/>
                  <a:gd name="T2" fmla="*/ 0 w 57"/>
                  <a:gd name="T3" fmla="*/ 30 h 42"/>
                  <a:gd name="T4" fmla="*/ 0 w 57"/>
                  <a:gd name="T5" fmla="*/ 30 h 42"/>
                  <a:gd name="T6" fmla="*/ 13 w 57"/>
                  <a:gd name="T7" fmla="*/ 16 h 42"/>
                  <a:gd name="T8" fmla="*/ 19 w 57"/>
                  <a:gd name="T9" fmla="*/ 14 h 42"/>
                  <a:gd name="T10" fmla="*/ 21 w 57"/>
                  <a:gd name="T11" fmla="*/ 17 h 42"/>
                  <a:gd name="T12" fmla="*/ 26 w 57"/>
                  <a:gd name="T13" fmla="*/ 13 h 42"/>
                  <a:gd name="T14" fmla="*/ 28 w 57"/>
                  <a:gd name="T15" fmla="*/ 10 h 42"/>
                  <a:gd name="T16" fmla="*/ 31 w 57"/>
                  <a:gd name="T17" fmla="*/ 8 h 42"/>
                  <a:gd name="T18" fmla="*/ 25 w 57"/>
                  <a:gd name="T19" fmla="*/ 4 h 42"/>
                  <a:gd name="T20" fmla="*/ 28 w 57"/>
                  <a:gd name="T21" fmla="*/ 1 h 42"/>
                  <a:gd name="T22" fmla="*/ 40 w 57"/>
                  <a:gd name="T23" fmla="*/ 0 h 42"/>
                  <a:gd name="T24" fmla="*/ 35 w 57"/>
                  <a:gd name="T25" fmla="*/ 5 h 42"/>
                  <a:gd name="T26" fmla="*/ 51 w 57"/>
                  <a:gd name="T27" fmla="*/ 10 h 42"/>
                  <a:gd name="T28" fmla="*/ 53 w 57"/>
                  <a:gd name="T29" fmla="*/ 10 h 42"/>
                  <a:gd name="T30" fmla="*/ 48 w 57"/>
                  <a:gd name="T31" fmla="*/ 15 h 42"/>
                  <a:gd name="T32" fmla="*/ 47 w 57"/>
                  <a:gd name="T33" fmla="*/ 18 h 42"/>
                  <a:gd name="T34" fmla="*/ 44 w 57"/>
                  <a:gd name="T35" fmla="*/ 21 h 42"/>
                  <a:gd name="T36" fmla="*/ 51 w 57"/>
                  <a:gd name="T37" fmla="*/ 18 h 42"/>
                  <a:gd name="T38" fmla="*/ 42 w 57"/>
                  <a:gd name="T39" fmla="*/ 22 h 42"/>
                  <a:gd name="T40" fmla="*/ 40 w 57"/>
                  <a:gd name="T41" fmla="*/ 29 h 42"/>
                  <a:gd name="T42" fmla="*/ 45 w 57"/>
                  <a:gd name="T43" fmla="*/ 32 h 42"/>
                  <a:gd name="T44" fmla="*/ 40 w 57"/>
                  <a:gd name="T45" fmla="*/ 31 h 42"/>
                  <a:gd name="T46" fmla="*/ 36 w 57"/>
                  <a:gd name="T47" fmla="*/ 28 h 42"/>
                  <a:gd name="T48" fmla="*/ 33 w 57"/>
                  <a:gd name="T49" fmla="*/ 34 h 42"/>
                  <a:gd name="T50" fmla="*/ 30 w 57"/>
                  <a:gd name="T51" fmla="*/ 32 h 42"/>
                  <a:gd name="T52" fmla="*/ 25 w 57"/>
                  <a:gd name="T53" fmla="*/ 33 h 42"/>
                  <a:gd name="T54" fmla="*/ 28 w 57"/>
                  <a:gd name="T55" fmla="*/ 30 h 42"/>
                  <a:gd name="T56" fmla="*/ 25 w 57"/>
                  <a:gd name="T57" fmla="*/ 33 h 42"/>
                  <a:gd name="T58" fmla="*/ 22 w 57"/>
                  <a:gd name="T59" fmla="*/ 35 h 42"/>
                  <a:gd name="T60" fmla="*/ 17 w 57"/>
                  <a:gd name="T61" fmla="*/ 34 h 42"/>
                  <a:gd name="T62" fmla="*/ 9 w 57"/>
                  <a:gd name="T63" fmla="*/ 38 h 4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7"/>
                  <a:gd name="T97" fmla="*/ 0 h 42"/>
                  <a:gd name="T98" fmla="*/ 57 w 57"/>
                  <a:gd name="T99" fmla="*/ 42 h 4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7" h="42">
                    <a:moveTo>
                      <a:pt x="9" y="41"/>
                    </a:moveTo>
                    <a:lnTo>
                      <a:pt x="0" y="33"/>
                    </a:lnTo>
                    <a:lnTo>
                      <a:pt x="13" y="16"/>
                    </a:lnTo>
                    <a:lnTo>
                      <a:pt x="19" y="14"/>
                    </a:lnTo>
                    <a:lnTo>
                      <a:pt x="21" y="17"/>
                    </a:lnTo>
                    <a:lnTo>
                      <a:pt x="26" y="13"/>
                    </a:lnTo>
                    <a:lnTo>
                      <a:pt x="30" y="10"/>
                    </a:lnTo>
                    <a:lnTo>
                      <a:pt x="34" y="8"/>
                    </a:lnTo>
                    <a:lnTo>
                      <a:pt x="25" y="4"/>
                    </a:lnTo>
                    <a:lnTo>
                      <a:pt x="31" y="1"/>
                    </a:lnTo>
                    <a:lnTo>
                      <a:pt x="43" y="0"/>
                    </a:lnTo>
                    <a:lnTo>
                      <a:pt x="38" y="5"/>
                    </a:lnTo>
                    <a:lnTo>
                      <a:pt x="54" y="10"/>
                    </a:lnTo>
                    <a:lnTo>
                      <a:pt x="56" y="10"/>
                    </a:lnTo>
                    <a:lnTo>
                      <a:pt x="51" y="15"/>
                    </a:lnTo>
                    <a:lnTo>
                      <a:pt x="50" y="18"/>
                    </a:lnTo>
                    <a:lnTo>
                      <a:pt x="47" y="22"/>
                    </a:lnTo>
                    <a:lnTo>
                      <a:pt x="54" y="18"/>
                    </a:lnTo>
                    <a:lnTo>
                      <a:pt x="45" y="25"/>
                    </a:lnTo>
                    <a:lnTo>
                      <a:pt x="43" y="32"/>
                    </a:lnTo>
                    <a:lnTo>
                      <a:pt x="48" y="35"/>
                    </a:lnTo>
                    <a:lnTo>
                      <a:pt x="43" y="34"/>
                    </a:lnTo>
                    <a:lnTo>
                      <a:pt x="39" y="31"/>
                    </a:lnTo>
                    <a:lnTo>
                      <a:pt x="36" y="37"/>
                    </a:lnTo>
                    <a:lnTo>
                      <a:pt x="33" y="35"/>
                    </a:lnTo>
                    <a:lnTo>
                      <a:pt x="25" y="36"/>
                    </a:lnTo>
                    <a:lnTo>
                      <a:pt x="29" y="33"/>
                    </a:lnTo>
                    <a:lnTo>
                      <a:pt x="25" y="36"/>
                    </a:lnTo>
                    <a:lnTo>
                      <a:pt x="22" y="38"/>
                    </a:lnTo>
                    <a:lnTo>
                      <a:pt x="17" y="37"/>
                    </a:lnTo>
                    <a:lnTo>
                      <a:pt x="9" y="41"/>
                    </a:lnTo>
                  </a:path>
                </a:pathLst>
              </a:custGeom>
              <a:noFill/>
              <a:ln w="9525">
                <a:solidFill>
                  <a:srgbClr val="000000"/>
                </a:solidFill>
                <a:round/>
                <a:headEnd/>
                <a:tailEnd/>
              </a:ln>
            </p:spPr>
            <p:txBody>
              <a:bodyPr/>
              <a:lstStyle/>
              <a:p>
                <a:endParaRPr lang="en-US"/>
              </a:p>
            </p:txBody>
          </p:sp>
          <p:sp>
            <p:nvSpPr>
              <p:cNvPr id="14643" name="Freeform 360"/>
              <p:cNvSpPr>
                <a:spLocks noChangeArrowheads="1"/>
              </p:cNvSpPr>
              <p:nvPr/>
            </p:nvSpPr>
            <p:spPr bwMode="auto">
              <a:xfrm>
                <a:off x="8571" y="4530"/>
                <a:ext cx="58" cy="36"/>
              </a:xfrm>
              <a:custGeom>
                <a:avLst/>
                <a:gdLst>
                  <a:gd name="T0" fmla="*/ 7 w 59"/>
                  <a:gd name="T1" fmla="*/ 5 h 37"/>
                  <a:gd name="T2" fmla="*/ 12 w 59"/>
                  <a:gd name="T3" fmla="*/ 0 h 37"/>
                  <a:gd name="T4" fmla="*/ 20 w 59"/>
                  <a:gd name="T5" fmla="*/ 5 h 37"/>
                  <a:gd name="T6" fmla="*/ 48 w 59"/>
                  <a:gd name="T7" fmla="*/ 17 h 37"/>
                  <a:gd name="T8" fmla="*/ 55 w 59"/>
                  <a:gd name="T9" fmla="*/ 17 h 37"/>
                  <a:gd name="T10" fmla="*/ 40 w 59"/>
                  <a:gd name="T11" fmla="*/ 33 h 37"/>
                  <a:gd name="T12" fmla="*/ 30 w 59"/>
                  <a:gd name="T13" fmla="*/ 28 h 37"/>
                  <a:gd name="T14" fmla="*/ 29 w 59"/>
                  <a:gd name="T15" fmla="*/ 26 h 37"/>
                  <a:gd name="T16" fmla="*/ 29 w 59"/>
                  <a:gd name="T17" fmla="*/ 28 h 37"/>
                  <a:gd name="T18" fmla="*/ 24 w 59"/>
                  <a:gd name="T19" fmla="*/ 26 h 37"/>
                  <a:gd name="T20" fmla="*/ 13 w 59"/>
                  <a:gd name="T21" fmla="*/ 27 h 37"/>
                  <a:gd name="T22" fmla="*/ 12 w 59"/>
                  <a:gd name="T23" fmla="*/ 27 h 37"/>
                  <a:gd name="T24" fmla="*/ 9 w 59"/>
                  <a:gd name="T25" fmla="*/ 20 h 37"/>
                  <a:gd name="T26" fmla="*/ 7 w 59"/>
                  <a:gd name="T27" fmla="*/ 18 h 37"/>
                  <a:gd name="T28" fmla="*/ 3 w 59"/>
                  <a:gd name="T29" fmla="*/ 19 h 37"/>
                  <a:gd name="T30" fmla="*/ 4 w 59"/>
                  <a:gd name="T31" fmla="*/ 18 h 37"/>
                  <a:gd name="T32" fmla="*/ 0 w 59"/>
                  <a:gd name="T33" fmla="*/ 18 h 37"/>
                  <a:gd name="T34" fmla="*/ 7 w 59"/>
                  <a:gd name="T35" fmla="*/ 5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9"/>
                  <a:gd name="T55" fmla="*/ 0 h 37"/>
                  <a:gd name="T56" fmla="*/ 59 w 59"/>
                  <a:gd name="T57" fmla="*/ 37 h 3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9" h="37">
                    <a:moveTo>
                      <a:pt x="7" y="5"/>
                    </a:moveTo>
                    <a:lnTo>
                      <a:pt x="12" y="0"/>
                    </a:lnTo>
                    <a:lnTo>
                      <a:pt x="20" y="5"/>
                    </a:lnTo>
                    <a:lnTo>
                      <a:pt x="51" y="17"/>
                    </a:lnTo>
                    <a:lnTo>
                      <a:pt x="58" y="17"/>
                    </a:lnTo>
                    <a:lnTo>
                      <a:pt x="43" y="36"/>
                    </a:lnTo>
                    <a:lnTo>
                      <a:pt x="33" y="31"/>
                    </a:lnTo>
                    <a:lnTo>
                      <a:pt x="30" y="29"/>
                    </a:lnTo>
                    <a:lnTo>
                      <a:pt x="29" y="31"/>
                    </a:lnTo>
                    <a:lnTo>
                      <a:pt x="24" y="29"/>
                    </a:lnTo>
                    <a:lnTo>
                      <a:pt x="13" y="30"/>
                    </a:lnTo>
                    <a:lnTo>
                      <a:pt x="12" y="30"/>
                    </a:lnTo>
                    <a:lnTo>
                      <a:pt x="9" y="23"/>
                    </a:lnTo>
                    <a:lnTo>
                      <a:pt x="7" y="21"/>
                    </a:lnTo>
                    <a:lnTo>
                      <a:pt x="3" y="22"/>
                    </a:lnTo>
                    <a:lnTo>
                      <a:pt x="4" y="20"/>
                    </a:lnTo>
                    <a:lnTo>
                      <a:pt x="0" y="20"/>
                    </a:lnTo>
                    <a:lnTo>
                      <a:pt x="7" y="5"/>
                    </a:lnTo>
                  </a:path>
                </a:pathLst>
              </a:custGeom>
              <a:solidFill>
                <a:srgbClr val="8484A5"/>
              </a:solidFill>
              <a:ln w="5040">
                <a:solidFill>
                  <a:srgbClr val="000000"/>
                </a:solidFill>
                <a:round/>
                <a:headEnd/>
                <a:tailEnd/>
              </a:ln>
            </p:spPr>
            <p:txBody>
              <a:bodyPr wrap="none" anchor="ctr"/>
              <a:lstStyle/>
              <a:p>
                <a:endParaRPr lang="en-US"/>
              </a:p>
            </p:txBody>
          </p:sp>
          <p:sp>
            <p:nvSpPr>
              <p:cNvPr id="14644" name="Freeform 361"/>
              <p:cNvSpPr>
                <a:spLocks noChangeArrowheads="1"/>
              </p:cNvSpPr>
              <p:nvPr/>
            </p:nvSpPr>
            <p:spPr bwMode="auto">
              <a:xfrm>
                <a:off x="8571" y="4530"/>
                <a:ext cx="58" cy="36"/>
              </a:xfrm>
              <a:custGeom>
                <a:avLst/>
                <a:gdLst>
                  <a:gd name="T0" fmla="*/ 7 w 59"/>
                  <a:gd name="T1" fmla="*/ 5 h 37"/>
                  <a:gd name="T2" fmla="*/ 12 w 59"/>
                  <a:gd name="T3" fmla="*/ 0 h 37"/>
                  <a:gd name="T4" fmla="*/ 20 w 59"/>
                  <a:gd name="T5" fmla="*/ 5 h 37"/>
                  <a:gd name="T6" fmla="*/ 48 w 59"/>
                  <a:gd name="T7" fmla="*/ 17 h 37"/>
                  <a:gd name="T8" fmla="*/ 55 w 59"/>
                  <a:gd name="T9" fmla="*/ 17 h 37"/>
                  <a:gd name="T10" fmla="*/ 40 w 59"/>
                  <a:gd name="T11" fmla="*/ 33 h 37"/>
                  <a:gd name="T12" fmla="*/ 30 w 59"/>
                  <a:gd name="T13" fmla="*/ 28 h 37"/>
                  <a:gd name="T14" fmla="*/ 29 w 59"/>
                  <a:gd name="T15" fmla="*/ 26 h 37"/>
                  <a:gd name="T16" fmla="*/ 29 w 59"/>
                  <a:gd name="T17" fmla="*/ 28 h 37"/>
                  <a:gd name="T18" fmla="*/ 24 w 59"/>
                  <a:gd name="T19" fmla="*/ 26 h 37"/>
                  <a:gd name="T20" fmla="*/ 13 w 59"/>
                  <a:gd name="T21" fmla="*/ 27 h 37"/>
                  <a:gd name="T22" fmla="*/ 12 w 59"/>
                  <a:gd name="T23" fmla="*/ 27 h 37"/>
                  <a:gd name="T24" fmla="*/ 9 w 59"/>
                  <a:gd name="T25" fmla="*/ 20 h 37"/>
                  <a:gd name="T26" fmla="*/ 7 w 59"/>
                  <a:gd name="T27" fmla="*/ 18 h 37"/>
                  <a:gd name="T28" fmla="*/ 3 w 59"/>
                  <a:gd name="T29" fmla="*/ 19 h 37"/>
                  <a:gd name="T30" fmla="*/ 4 w 59"/>
                  <a:gd name="T31" fmla="*/ 18 h 37"/>
                  <a:gd name="T32" fmla="*/ 0 w 59"/>
                  <a:gd name="T33" fmla="*/ 18 h 37"/>
                  <a:gd name="T34" fmla="*/ 7 w 59"/>
                  <a:gd name="T35" fmla="*/ 5 h 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9"/>
                  <a:gd name="T55" fmla="*/ 0 h 37"/>
                  <a:gd name="T56" fmla="*/ 59 w 59"/>
                  <a:gd name="T57" fmla="*/ 37 h 3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9" h="37">
                    <a:moveTo>
                      <a:pt x="7" y="5"/>
                    </a:moveTo>
                    <a:lnTo>
                      <a:pt x="12" y="0"/>
                    </a:lnTo>
                    <a:lnTo>
                      <a:pt x="20" y="5"/>
                    </a:lnTo>
                    <a:lnTo>
                      <a:pt x="51" y="17"/>
                    </a:lnTo>
                    <a:lnTo>
                      <a:pt x="58" y="17"/>
                    </a:lnTo>
                    <a:lnTo>
                      <a:pt x="43" y="36"/>
                    </a:lnTo>
                    <a:lnTo>
                      <a:pt x="33" y="31"/>
                    </a:lnTo>
                    <a:lnTo>
                      <a:pt x="30" y="29"/>
                    </a:lnTo>
                    <a:lnTo>
                      <a:pt x="29" y="31"/>
                    </a:lnTo>
                    <a:lnTo>
                      <a:pt x="24" y="29"/>
                    </a:lnTo>
                    <a:lnTo>
                      <a:pt x="13" y="30"/>
                    </a:lnTo>
                    <a:lnTo>
                      <a:pt x="12" y="30"/>
                    </a:lnTo>
                    <a:lnTo>
                      <a:pt x="9" y="23"/>
                    </a:lnTo>
                    <a:lnTo>
                      <a:pt x="7" y="21"/>
                    </a:lnTo>
                    <a:lnTo>
                      <a:pt x="3" y="22"/>
                    </a:lnTo>
                    <a:lnTo>
                      <a:pt x="4" y="20"/>
                    </a:lnTo>
                    <a:lnTo>
                      <a:pt x="0" y="20"/>
                    </a:lnTo>
                    <a:lnTo>
                      <a:pt x="7" y="5"/>
                    </a:lnTo>
                  </a:path>
                </a:pathLst>
              </a:custGeom>
              <a:noFill/>
              <a:ln w="9525">
                <a:solidFill>
                  <a:srgbClr val="000000"/>
                </a:solidFill>
                <a:round/>
                <a:headEnd/>
                <a:tailEnd/>
              </a:ln>
            </p:spPr>
            <p:txBody>
              <a:bodyPr/>
              <a:lstStyle/>
              <a:p>
                <a:endParaRPr lang="en-US"/>
              </a:p>
            </p:txBody>
          </p:sp>
          <p:sp>
            <p:nvSpPr>
              <p:cNvPr id="14645" name="Freeform 362"/>
              <p:cNvSpPr>
                <a:spLocks noChangeArrowheads="1"/>
              </p:cNvSpPr>
              <p:nvPr/>
            </p:nvSpPr>
            <p:spPr bwMode="auto">
              <a:xfrm>
                <a:off x="8583" y="4488"/>
                <a:ext cx="66" cy="61"/>
              </a:xfrm>
              <a:custGeom>
                <a:avLst/>
                <a:gdLst>
                  <a:gd name="T0" fmla="*/ 44 w 67"/>
                  <a:gd name="T1" fmla="*/ 21 h 62"/>
                  <a:gd name="T2" fmla="*/ 41 w 67"/>
                  <a:gd name="T3" fmla="*/ 15 h 62"/>
                  <a:gd name="T4" fmla="*/ 33 w 67"/>
                  <a:gd name="T5" fmla="*/ 12 h 62"/>
                  <a:gd name="T6" fmla="*/ 29 w 67"/>
                  <a:gd name="T7" fmla="*/ 8 h 62"/>
                  <a:gd name="T8" fmla="*/ 26 w 67"/>
                  <a:gd name="T9" fmla="*/ 4 h 62"/>
                  <a:gd name="T10" fmla="*/ 22 w 67"/>
                  <a:gd name="T11" fmla="*/ 2 h 62"/>
                  <a:gd name="T12" fmla="*/ 18 w 67"/>
                  <a:gd name="T13" fmla="*/ 7 h 62"/>
                  <a:gd name="T14" fmla="*/ 14 w 67"/>
                  <a:gd name="T15" fmla="*/ 0 h 62"/>
                  <a:gd name="T16" fmla="*/ 8 w 67"/>
                  <a:gd name="T17" fmla="*/ 12 h 62"/>
                  <a:gd name="T18" fmla="*/ 12 w 67"/>
                  <a:gd name="T19" fmla="*/ 30 h 62"/>
                  <a:gd name="T20" fmla="*/ 8 w 67"/>
                  <a:gd name="T21" fmla="*/ 30 h 62"/>
                  <a:gd name="T22" fmla="*/ 6 w 67"/>
                  <a:gd name="T23" fmla="*/ 33 h 62"/>
                  <a:gd name="T24" fmla="*/ 3 w 67"/>
                  <a:gd name="T25" fmla="*/ 31 h 62"/>
                  <a:gd name="T26" fmla="*/ 0 w 67"/>
                  <a:gd name="T27" fmla="*/ 36 h 62"/>
                  <a:gd name="T28" fmla="*/ 7 w 67"/>
                  <a:gd name="T29" fmla="*/ 39 h 62"/>
                  <a:gd name="T30" fmla="*/ 6 w 67"/>
                  <a:gd name="T31" fmla="*/ 45 h 62"/>
                  <a:gd name="T32" fmla="*/ 33 w 67"/>
                  <a:gd name="T33" fmla="*/ 54 h 62"/>
                  <a:gd name="T34" fmla="*/ 36 w 67"/>
                  <a:gd name="T35" fmla="*/ 55 h 62"/>
                  <a:gd name="T36" fmla="*/ 45 w 67"/>
                  <a:gd name="T37" fmla="*/ 58 h 62"/>
                  <a:gd name="T38" fmla="*/ 49 w 67"/>
                  <a:gd name="T39" fmla="*/ 57 h 62"/>
                  <a:gd name="T40" fmla="*/ 53 w 67"/>
                  <a:gd name="T41" fmla="*/ 54 h 62"/>
                  <a:gd name="T42" fmla="*/ 56 w 67"/>
                  <a:gd name="T43" fmla="*/ 57 h 62"/>
                  <a:gd name="T44" fmla="*/ 63 w 67"/>
                  <a:gd name="T45" fmla="*/ 49 h 62"/>
                  <a:gd name="T46" fmla="*/ 53 w 67"/>
                  <a:gd name="T47" fmla="*/ 45 h 62"/>
                  <a:gd name="T48" fmla="*/ 58 w 67"/>
                  <a:gd name="T49" fmla="*/ 41 h 62"/>
                  <a:gd name="T50" fmla="*/ 59 w 67"/>
                  <a:gd name="T51" fmla="*/ 36 h 62"/>
                  <a:gd name="T52" fmla="*/ 55 w 67"/>
                  <a:gd name="T53" fmla="*/ 31 h 62"/>
                  <a:gd name="T54" fmla="*/ 47 w 67"/>
                  <a:gd name="T55" fmla="*/ 33 h 62"/>
                  <a:gd name="T56" fmla="*/ 50 w 67"/>
                  <a:gd name="T57" fmla="*/ 37 h 62"/>
                  <a:gd name="T58" fmla="*/ 43 w 67"/>
                  <a:gd name="T59" fmla="*/ 38 h 62"/>
                  <a:gd name="T60" fmla="*/ 47 w 67"/>
                  <a:gd name="T61" fmla="*/ 33 h 62"/>
                  <a:gd name="T62" fmla="*/ 45 w 67"/>
                  <a:gd name="T63" fmla="*/ 35 h 62"/>
                  <a:gd name="T64" fmla="*/ 41 w 67"/>
                  <a:gd name="T65" fmla="*/ 33 h 62"/>
                  <a:gd name="T66" fmla="*/ 46 w 67"/>
                  <a:gd name="T67" fmla="*/ 31 h 62"/>
                  <a:gd name="T68" fmla="*/ 38 w 67"/>
                  <a:gd name="T69" fmla="*/ 31 h 62"/>
                  <a:gd name="T70" fmla="*/ 47 w 67"/>
                  <a:gd name="T71" fmla="*/ 24 h 62"/>
                  <a:gd name="T72" fmla="*/ 44 w 67"/>
                  <a:gd name="T73" fmla="*/ 21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7"/>
                  <a:gd name="T112" fmla="*/ 0 h 62"/>
                  <a:gd name="T113" fmla="*/ 67 w 67"/>
                  <a:gd name="T114" fmla="*/ 62 h 6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7" h="62">
                    <a:moveTo>
                      <a:pt x="47" y="21"/>
                    </a:moveTo>
                    <a:lnTo>
                      <a:pt x="44" y="15"/>
                    </a:lnTo>
                    <a:lnTo>
                      <a:pt x="35" y="12"/>
                    </a:lnTo>
                    <a:lnTo>
                      <a:pt x="29" y="8"/>
                    </a:lnTo>
                    <a:lnTo>
                      <a:pt x="26" y="4"/>
                    </a:lnTo>
                    <a:lnTo>
                      <a:pt x="22" y="2"/>
                    </a:lnTo>
                    <a:lnTo>
                      <a:pt x="18" y="7"/>
                    </a:lnTo>
                    <a:lnTo>
                      <a:pt x="14" y="0"/>
                    </a:lnTo>
                    <a:lnTo>
                      <a:pt x="8" y="12"/>
                    </a:lnTo>
                    <a:lnTo>
                      <a:pt x="12" y="30"/>
                    </a:lnTo>
                    <a:lnTo>
                      <a:pt x="8" y="30"/>
                    </a:lnTo>
                    <a:lnTo>
                      <a:pt x="6" y="36"/>
                    </a:lnTo>
                    <a:lnTo>
                      <a:pt x="3" y="32"/>
                    </a:lnTo>
                    <a:lnTo>
                      <a:pt x="0" y="39"/>
                    </a:lnTo>
                    <a:lnTo>
                      <a:pt x="7" y="42"/>
                    </a:lnTo>
                    <a:lnTo>
                      <a:pt x="6" y="48"/>
                    </a:lnTo>
                    <a:lnTo>
                      <a:pt x="36" y="57"/>
                    </a:lnTo>
                    <a:lnTo>
                      <a:pt x="39" y="58"/>
                    </a:lnTo>
                    <a:lnTo>
                      <a:pt x="48" y="61"/>
                    </a:lnTo>
                    <a:lnTo>
                      <a:pt x="52" y="60"/>
                    </a:lnTo>
                    <a:lnTo>
                      <a:pt x="56" y="57"/>
                    </a:lnTo>
                    <a:lnTo>
                      <a:pt x="59" y="60"/>
                    </a:lnTo>
                    <a:lnTo>
                      <a:pt x="66" y="52"/>
                    </a:lnTo>
                    <a:lnTo>
                      <a:pt x="56" y="48"/>
                    </a:lnTo>
                    <a:lnTo>
                      <a:pt x="61" y="44"/>
                    </a:lnTo>
                    <a:lnTo>
                      <a:pt x="62" y="39"/>
                    </a:lnTo>
                    <a:lnTo>
                      <a:pt x="58" y="33"/>
                    </a:lnTo>
                    <a:lnTo>
                      <a:pt x="50" y="36"/>
                    </a:lnTo>
                    <a:lnTo>
                      <a:pt x="53" y="40"/>
                    </a:lnTo>
                    <a:lnTo>
                      <a:pt x="46" y="41"/>
                    </a:lnTo>
                    <a:lnTo>
                      <a:pt x="50" y="36"/>
                    </a:lnTo>
                    <a:lnTo>
                      <a:pt x="48" y="38"/>
                    </a:lnTo>
                    <a:lnTo>
                      <a:pt x="44" y="36"/>
                    </a:lnTo>
                    <a:lnTo>
                      <a:pt x="49" y="32"/>
                    </a:lnTo>
                    <a:lnTo>
                      <a:pt x="41" y="31"/>
                    </a:lnTo>
                    <a:lnTo>
                      <a:pt x="50" y="24"/>
                    </a:lnTo>
                    <a:lnTo>
                      <a:pt x="47" y="21"/>
                    </a:lnTo>
                  </a:path>
                </a:pathLst>
              </a:custGeom>
              <a:solidFill>
                <a:srgbClr val="8484A5"/>
              </a:solidFill>
              <a:ln w="5040">
                <a:solidFill>
                  <a:srgbClr val="000000"/>
                </a:solidFill>
                <a:round/>
                <a:headEnd/>
                <a:tailEnd/>
              </a:ln>
            </p:spPr>
            <p:txBody>
              <a:bodyPr wrap="none" anchor="ctr"/>
              <a:lstStyle/>
              <a:p>
                <a:endParaRPr lang="en-US"/>
              </a:p>
            </p:txBody>
          </p:sp>
          <p:sp>
            <p:nvSpPr>
              <p:cNvPr id="14646" name="Freeform 363"/>
              <p:cNvSpPr>
                <a:spLocks noChangeArrowheads="1"/>
              </p:cNvSpPr>
              <p:nvPr/>
            </p:nvSpPr>
            <p:spPr bwMode="auto">
              <a:xfrm>
                <a:off x="8583" y="4488"/>
                <a:ext cx="66" cy="61"/>
              </a:xfrm>
              <a:custGeom>
                <a:avLst/>
                <a:gdLst>
                  <a:gd name="T0" fmla="*/ 44 w 67"/>
                  <a:gd name="T1" fmla="*/ 21 h 62"/>
                  <a:gd name="T2" fmla="*/ 41 w 67"/>
                  <a:gd name="T3" fmla="*/ 15 h 62"/>
                  <a:gd name="T4" fmla="*/ 33 w 67"/>
                  <a:gd name="T5" fmla="*/ 12 h 62"/>
                  <a:gd name="T6" fmla="*/ 29 w 67"/>
                  <a:gd name="T7" fmla="*/ 8 h 62"/>
                  <a:gd name="T8" fmla="*/ 26 w 67"/>
                  <a:gd name="T9" fmla="*/ 4 h 62"/>
                  <a:gd name="T10" fmla="*/ 22 w 67"/>
                  <a:gd name="T11" fmla="*/ 2 h 62"/>
                  <a:gd name="T12" fmla="*/ 18 w 67"/>
                  <a:gd name="T13" fmla="*/ 7 h 62"/>
                  <a:gd name="T14" fmla="*/ 14 w 67"/>
                  <a:gd name="T15" fmla="*/ 0 h 62"/>
                  <a:gd name="T16" fmla="*/ 8 w 67"/>
                  <a:gd name="T17" fmla="*/ 12 h 62"/>
                  <a:gd name="T18" fmla="*/ 12 w 67"/>
                  <a:gd name="T19" fmla="*/ 30 h 62"/>
                  <a:gd name="T20" fmla="*/ 8 w 67"/>
                  <a:gd name="T21" fmla="*/ 30 h 62"/>
                  <a:gd name="T22" fmla="*/ 6 w 67"/>
                  <a:gd name="T23" fmla="*/ 33 h 62"/>
                  <a:gd name="T24" fmla="*/ 3 w 67"/>
                  <a:gd name="T25" fmla="*/ 31 h 62"/>
                  <a:gd name="T26" fmla="*/ 0 w 67"/>
                  <a:gd name="T27" fmla="*/ 36 h 62"/>
                  <a:gd name="T28" fmla="*/ 7 w 67"/>
                  <a:gd name="T29" fmla="*/ 39 h 62"/>
                  <a:gd name="T30" fmla="*/ 6 w 67"/>
                  <a:gd name="T31" fmla="*/ 45 h 62"/>
                  <a:gd name="T32" fmla="*/ 33 w 67"/>
                  <a:gd name="T33" fmla="*/ 54 h 62"/>
                  <a:gd name="T34" fmla="*/ 36 w 67"/>
                  <a:gd name="T35" fmla="*/ 55 h 62"/>
                  <a:gd name="T36" fmla="*/ 45 w 67"/>
                  <a:gd name="T37" fmla="*/ 58 h 62"/>
                  <a:gd name="T38" fmla="*/ 49 w 67"/>
                  <a:gd name="T39" fmla="*/ 57 h 62"/>
                  <a:gd name="T40" fmla="*/ 53 w 67"/>
                  <a:gd name="T41" fmla="*/ 54 h 62"/>
                  <a:gd name="T42" fmla="*/ 56 w 67"/>
                  <a:gd name="T43" fmla="*/ 57 h 62"/>
                  <a:gd name="T44" fmla="*/ 63 w 67"/>
                  <a:gd name="T45" fmla="*/ 49 h 62"/>
                  <a:gd name="T46" fmla="*/ 53 w 67"/>
                  <a:gd name="T47" fmla="*/ 45 h 62"/>
                  <a:gd name="T48" fmla="*/ 58 w 67"/>
                  <a:gd name="T49" fmla="*/ 41 h 62"/>
                  <a:gd name="T50" fmla="*/ 59 w 67"/>
                  <a:gd name="T51" fmla="*/ 36 h 62"/>
                  <a:gd name="T52" fmla="*/ 55 w 67"/>
                  <a:gd name="T53" fmla="*/ 31 h 62"/>
                  <a:gd name="T54" fmla="*/ 47 w 67"/>
                  <a:gd name="T55" fmla="*/ 33 h 62"/>
                  <a:gd name="T56" fmla="*/ 50 w 67"/>
                  <a:gd name="T57" fmla="*/ 37 h 62"/>
                  <a:gd name="T58" fmla="*/ 43 w 67"/>
                  <a:gd name="T59" fmla="*/ 38 h 62"/>
                  <a:gd name="T60" fmla="*/ 47 w 67"/>
                  <a:gd name="T61" fmla="*/ 33 h 62"/>
                  <a:gd name="T62" fmla="*/ 45 w 67"/>
                  <a:gd name="T63" fmla="*/ 35 h 62"/>
                  <a:gd name="T64" fmla="*/ 41 w 67"/>
                  <a:gd name="T65" fmla="*/ 33 h 62"/>
                  <a:gd name="T66" fmla="*/ 46 w 67"/>
                  <a:gd name="T67" fmla="*/ 31 h 62"/>
                  <a:gd name="T68" fmla="*/ 38 w 67"/>
                  <a:gd name="T69" fmla="*/ 31 h 62"/>
                  <a:gd name="T70" fmla="*/ 47 w 67"/>
                  <a:gd name="T71" fmla="*/ 24 h 62"/>
                  <a:gd name="T72" fmla="*/ 44 w 67"/>
                  <a:gd name="T73" fmla="*/ 21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67"/>
                  <a:gd name="T112" fmla="*/ 0 h 62"/>
                  <a:gd name="T113" fmla="*/ 67 w 67"/>
                  <a:gd name="T114" fmla="*/ 62 h 6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67" h="62">
                    <a:moveTo>
                      <a:pt x="47" y="21"/>
                    </a:moveTo>
                    <a:lnTo>
                      <a:pt x="44" y="15"/>
                    </a:lnTo>
                    <a:lnTo>
                      <a:pt x="35" y="12"/>
                    </a:lnTo>
                    <a:lnTo>
                      <a:pt x="29" y="8"/>
                    </a:lnTo>
                    <a:lnTo>
                      <a:pt x="26" y="4"/>
                    </a:lnTo>
                    <a:lnTo>
                      <a:pt x="22" y="2"/>
                    </a:lnTo>
                    <a:lnTo>
                      <a:pt x="18" y="7"/>
                    </a:lnTo>
                    <a:lnTo>
                      <a:pt x="14" y="0"/>
                    </a:lnTo>
                    <a:lnTo>
                      <a:pt x="8" y="12"/>
                    </a:lnTo>
                    <a:lnTo>
                      <a:pt x="12" y="30"/>
                    </a:lnTo>
                    <a:lnTo>
                      <a:pt x="8" y="30"/>
                    </a:lnTo>
                    <a:lnTo>
                      <a:pt x="6" y="36"/>
                    </a:lnTo>
                    <a:lnTo>
                      <a:pt x="3" y="32"/>
                    </a:lnTo>
                    <a:lnTo>
                      <a:pt x="0" y="39"/>
                    </a:lnTo>
                    <a:lnTo>
                      <a:pt x="7" y="42"/>
                    </a:lnTo>
                    <a:lnTo>
                      <a:pt x="6" y="48"/>
                    </a:lnTo>
                    <a:lnTo>
                      <a:pt x="36" y="57"/>
                    </a:lnTo>
                    <a:lnTo>
                      <a:pt x="39" y="58"/>
                    </a:lnTo>
                    <a:lnTo>
                      <a:pt x="48" y="61"/>
                    </a:lnTo>
                    <a:lnTo>
                      <a:pt x="52" y="60"/>
                    </a:lnTo>
                    <a:lnTo>
                      <a:pt x="56" y="57"/>
                    </a:lnTo>
                    <a:lnTo>
                      <a:pt x="59" y="60"/>
                    </a:lnTo>
                    <a:lnTo>
                      <a:pt x="66" y="52"/>
                    </a:lnTo>
                    <a:lnTo>
                      <a:pt x="56" y="48"/>
                    </a:lnTo>
                    <a:lnTo>
                      <a:pt x="61" y="44"/>
                    </a:lnTo>
                    <a:lnTo>
                      <a:pt x="62" y="39"/>
                    </a:lnTo>
                    <a:lnTo>
                      <a:pt x="58" y="33"/>
                    </a:lnTo>
                    <a:lnTo>
                      <a:pt x="50" y="36"/>
                    </a:lnTo>
                    <a:lnTo>
                      <a:pt x="53" y="40"/>
                    </a:lnTo>
                    <a:lnTo>
                      <a:pt x="46" y="41"/>
                    </a:lnTo>
                    <a:lnTo>
                      <a:pt x="50" y="36"/>
                    </a:lnTo>
                    <a:lnTo>
                      <a:pt x="48" y="38"/>
                    </a:lnTo>
                    <a:lnTo>
                      <a:pt x="44" y="36"/>
                    </a:lnTo>
                    <a:lnTo>
                      <a:pt x="49" y="32"/>
                    </a:lnTo>
                    <a:lnTo>
                      <a:pt x="41" y="31"/>
                    </a:lnTo>
                    <a:lnTo>
                      <a:pt x="50" y="24"/>
                    </a:lnTo>
                    <a:lnTo>
                      <a:pt x="47" y="21"/>
                    </a:lnTo>
                  </a:path>
                </a:pathLst>
              </a:custGeom>
              <a:noFill/>
              <a:ln w="9525">
                <a:solidFill>
                  <a:srgbClr val="000000"/>
                </a:solidFill>
                <a:round/>
                <a:headEnd/>
                <a:tailEnd/>
              </a:ln>
            </p:spPr>
            <p:txBody>
              <a:bodyPr/>
              <a:lstStyle/>
              <a:p>
                <a:endParaRPr lang="en-US"/>
              </a:p>
            </p:txBody>
          </p:sp>
          <p:sp>
            <p:nvSpPr>
              <p:cNvPr id="14647" name="Freeform 364"/>
              <p:cNvSpPr>
                <a:spLocks noChangeArrowheads="1"/>
              </p:cNvSpPr>
              <p:nvPr/>
            </p:nvSpPr>
            <p:spPr bwMode="auto">
              <a:xfrm>
                <a:off x="8585" y="4466"/>
                <a:ext cx="57" cy="39"/>
              </a:xfrm>
              <a:custGeom>
                <a:avLst/>
                <a:gdLst>
                  <a:gd name="T0" fmla="*/ 37 w 58"/>
                  <a:gd name="T1" fmla="*/ 36 h 40"/>
                  <a:gd name="T2" fmla="*/ 31 w 58"/>
                  <a:gd name="T3" fmla="*/ 30 h 40"/>
                  <a:gd name="T4" fmla="*/ 29 w 58"/>
                  <a:gd name="T5" fmla="*/ 30 h 40"/>
                  <a:gd name="T6" fmla="*/ 27 w 58"/>
                  <a:gd name="T7" fmla="*/ 24 h 40"/>
                  <a:gd name="T8" fmla="*/ 19 w 58"/>
                  <a:gd name="T9" fmla="*/ 23 h 40"/>
                  <a:gd name="T10" fmla="*/ 16 w 58"/>
                  <a:gd name="T11" fmla="*/ 26 h 40"/>
                  <a:gd name="T12" fmla="*/ 9 w 58"/>
                  <a:gd name="T13" fmla="*/ 21 h 40"/>
                  <a:gd name="T14" fmla="*/ 6 w 58"/>
                  <a:gd name="T15" fmla="*/ 23 h 40"/>
                  <a:gd name="T16" fmla="*/ 8 w 58"/>
                  <a:gd name="T17" fmla="*/ 20 h 40"/>
                  <a:gd name="T18" fmla="*/ 1 w 58"/>
                  <a:gd name="T19" fmla="*/ 22 h 40"/>
                  <a:gd name="T20" fmla="*/ 0 w 58"/>
                  <a:gd name="T21" fmla="*/ 21 h 40"/>
                  <a:gd name="T22" fmla="*/ 6 w 58"/>
                  <a:gd name="T23" fmla="*/ 12 h 40"/>
                  <a:gd name="T24" fmla="*/ 21 w 58"/>
                  <a:gd name="T25" fmla="*/ 0 h 40"/>
                  <a:gd name="T26" fmla="*/ 41 w 58"/>
                  <a:gd name="T27" fmla="*/ 7 h 40"/>
                  <a:gd name="T28" fmla="*/ 32 w 58"/>
                  <a:gd name="T29" fmla="*/ 15 h 40"/>
                  <a:gd name="T30" fmla="*/ 44 w 58"/>
                  <a:gd name="T31" fmla="*/ 20 h 40"/>
                  <a:gd name="T32" fmla="*/ 44 w 58"/>
                  <a:gd name="T33" fmla="*/ 17 h 40"/>
                  <a:gd name="T34" fmla="*/ 51 w 58"/>
                  <a:gd name="T35" fmla="*/ 14 h 40"/>
                  <a:gd name="T36" fmla="*/ 51 w 58"/>
                  <a:gd name="T37" fmla="*/ 18 h 40"/>
                  <a:gd name="T38" fmla="*/ 53 w 58"/>
                  <a:gd name="T39" fmla="*/ 18 h 40"/>
                  <a:gd name="T40" fmla="*/ 54 w 58"/>
                  <a:gd name="T41" fmla="*/ 20 h 40"/>
                  <a:gd name="T42" fmla="*/ 53 w 58"/>
                  <a:gd name="T43" fmla="*/ 24 h 40"/>
                  <a:gd name="T44" fmla="*/ 52 w 58"/>
                  <a:gd name="T45" fmla="*/ 30 h 40"/>
                  <a:gd name="T46" fmla="*/ 37 w 58"/>
                  <a:gd name="T47" fmla="*/ 36 h 4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8"/>
                  <a:gd name="T73" fmla="*/ 0 h 40"/>
                  <a:gd name="T74" fmla="*/ 58 w 58"/>
                  <a:gd name="T75" fmla="*/ 40 h 4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8" h="40">
                    <a:moveTo>
                      <a:pt x="40" y="39"/>
                    </a:moveTo>
                    <a:lnTo>
                      <a:pt x="34" y="33"/>
                    </a:lnTo>
                    <a:lnTo>
                      <a:pt x="29" y="33"/>
                    </a:lnTo>
                    <a:lnTo>
                      <a:pt x="27" y="27"/>
                    </a:lnTo>
                    <a:lnTo>
                      <a:pt x="19" y="26"/>
                    </a:lnTo>
                    <a:lnTo>
                      <a:pt x="16" y="29"/>
                    </a:lnTo>
                    <a:lnTo>
                      <a:pt x="9" y="24"/>
                    </a:lnTo>
                    <a:lnTo>
                      <a:pt x="6" y="26"/>
                    </a:lnTo>
                    <a:lnTo>
                      <a:pt x="8" y="23"/>
                    </a:lnTo>
                    <a:lnTo>
                      <a:pt x="1" y="25"/>
                    </a:lnTo>
                    <a:lnTo>
                      <a:pt x="0" y="24"/>
                    </a:lnTo>
                    <a:lnTo>
                      <a:pt x="6" y="12"/>
                    </a:lnTo>
                    <a:lnTo>
                      <a:pt x="21" y="0"/>
                    </a:lnTo>
                    <a:lnTo>
                      <a:pt x="44" y="7"/>
                    </a:lnTo>
                    <a:lnTo>
                      <a:pt x="35" y="15"/>
                    </a:lnTo>
                    <a:lnTo>
                      <a:pt x="47" y="20"/>
                    </a:lnTo>
                    <a:lnTo>
                      <a:pt x="47" y="17"/>
                    </a:lnTo>
                    <a:lnTo>
                      <a:pt x="54" y="14"/>
                    </a:lnTo>
                    <a:lnTo>
                      <a:pt x="54" y="18"/>
                    </a:lnTo>
                    <a:lnTo>
                      <a:pt x="56" y="18"/>
                    </a:lnTo>
                    <a:lnTo>
                      <a:pt x="57" y="22"/>
                    </a:lnTo>
                    <a:lnTo>
                      <a:pt x="56" y="27"/>
                    </a:lnTo>
                    <a:lnTo>
                      <a:pt x="55" y="33"/>
                    </a:lnTo>
                    <a:lnTo>
                      <a:pt x="40" y="39"/>
                    </a:lnTo>
                  </a:path>
                </a:pathLst>
              </a:custGeom>
              <a:solidFill>
                <a:srgbClr val="8484A5"/>
              </a:solidFill>
              <a:ln w="5040">
                <a:solidFill>
                  <a:srgbClr val="000000"/>
                </a:solidFill>
                <a:round/>
                <a:headEnd/>
                <a:tailEnd/>
              </a:ln>
            </p:spPr>
            <p:txBody>
              <a:bodyPr wrap="none" anchor="ctr"/>
              <a:lstStyle/>
              <a:p>
                <a:endParaRPr lang="en-US"/>
              </a:p>
            </p:txBody>
          </p:sp>
          <p:sp>
            <p:nvSpPr>
              <p:cNvPr id="14648" name="Freeform 365"/>
              <p:cNvSpPr>
                <a:spLocks noChangeArrowheads="1"/>
              </p:cNvSpPr>
              <p:nvPr/>
            </p:nvSpPr>
            <p:spPr bwMode="auto">
              <a:xfrm>
                <a:off x="8585" y="4466"/>
                <a:ext cx="57" cy="39"/>
              </a:xfrm>
              <a:custGeom>
                <a:avLst/>
                <a:gdLst>
                  <a:gd name="T0" fmla="*/ 37 w 58"/>
                  <a:gd name="T1" fmla="*/ 36 h 40"/>
                  <a:gd name="T2" fmla="*/ 31 w 58"/>
                  <a:gd name="T3" fmla="*/ 30 h 40"/>
                  <a:gd name="T4" fmla="*/ 29 w 58"/>
                  <a:gd name="T5" fmla="*/ 30 h 40"/>
                  <a:gd name="T6" fmla="*/ 27 w 58"/>
                  <a:gd name="T7" fmla="*/ 24 h 40"/>
                  <a:gd name="T8" fmla="*/ 19 w 58"/>
                  <a:gd name="T9" fmla="*/ 23 h 40"/>
                  <a:gd name="T10" fmla="*/ 16 w 58"/>
                  <a:gd name="T11" fmla="*/ 26 h 40"/>
                  <a:gd name="T12" fmla="*/ 9 w 58"/>
                  <a:gd name="T13" fmla="*/ 21 h 40"/>
                  <a:gd name="T14" fmla="*/ 6 w 58"/>
                  <a:gd name="T15" fmla="*/ 23 h 40"/>
                  <a:gd name="T16" fmla="*/ 8 w 58"/>
                  <a:gd name="T17" fmla="*/ 20 h 40"/>
                  <a:gd name="T18" fmla="*/ 1 w 58"/>
                  <a:gd name="T19" fmla="*/ 22 h 40"/>
                  <a:gd name="T20" fmla="*/ 0 w 58"/>
                  <a:gd name="T21" fmla="*/ 21 h 40"/>
                  <a:gd name="T22" fmla="*/ 6 w 58"/>
                  <a:gd name="T23" fmla="*/ 12 h 40"/>
                  <a:gd name="T24" fmla="*/ 21 w 58"/>
                  <a:gd name="T25" fmla="*/ 0 h 40"/>
                  <a:gd name="T26" fmla="*/ 41 w 58"/>
                  <a:gd name="T27" fmla="*/ 7 h 40"/>
                  <a:gd name="T28" fmla="*/ 32 w 58"/>
                  <a:gd name="T29" fmla="*/ 15 h 40"/>
                  <a:gd name="T30" fmla="*/ 44 w 58"/>
                  <a:gd name="T31" fmla="*/ 20 h 40"/>
                  <a:gd name="T32" fmla="*/ 44 w 58"/>
                  <a:gd name="T33" fmla="*/ 17 h 40"/>
                  <a:gd name="T34" fmla="*/ 51 w 58"/>
                  <a:gd name="T35" fmla="*/ 14 h 40"/>
                  <a:gd name="T36" fmla="*/ 51 w 58"/>
                  <a:gd name="T37" fmla="*/ 18 h 40"/>
                  <a:gd name="T38" fmla="*/ 53 w 58"/>
                  <a:gd name="T39" fmla="*/ 18 h 40"/>
                  <a:gd name="T40" fmla="*/ 54 w 58"/>
                  <a:gd name="T41" fmla="*/ 20 h 40"/>
                  <a:gd name="T42" fmla="*/ 53 w 58"/>
                  <a:gd name="T43" fmla="*/ 24 h 40"/>
                  <a:gd name="T44" fmla="*/ 52 w 58"/>
                  <a:gd name="T45" fmla="*/ 30 h 40"/>
                  <a:gd name="T46" fmla="*/ 37 w 58"/>
                  <a:gd name="T47" fmla="*/ 36 h 4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8"/>
                  <a:gd name="T73" fmla="*/ 0 h 40"/>
                  <a:gd name="T74" fmla="*/ 58 w 58"/>
                  <a:gd name="T75" fmla="*/ 40 h 4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8" h="40">
                    <a:moveTo>
                      <a:pt x="40" y="39"/>
                    </a:moveTo>
                    <a:lnTo>
                      <a:pt x="34" y="33"/>
                    </a:lnTo>
                    <a:lnTo>
                      <a:pt x="29" y="33"/>
                    </a:lnTo>
                    <a:lnTo>
                      <a:pt x="27" y="27"/>
                    </a:lnTo>
                    <a:lnTo>
                      <a:pt x="19" y="26"/>
                    </a:lnTo>
                    <a:lnTo>
                      <a:pt x="16" y="29"/>
                    </a:lnTo>
                    <a:lnTo>
                      <a:pt x="9" y="24"/>
                    </a:lnTo>
                    <a:lnTo>
                      <a:pt x="6" y="26"/>
                    </a:lnTo>
                    <a:lnTo>
                      <a:pt x="8" y="23"/>
                    </a:lnTo>
                    <a:lnTo>
                      <a:pt x="1" y="25"/>
                    </a:lnTo>
                    <a:lnTo>
                      <a:pt x="0" y="24"/>
                    </a:lnTo>
                    <a:lnTo>
                      <a:pt x="6" y="12"/>
                    </a:lnTo>
                    <a:lnTo>
                      <a:pt x="21" y="0"/>
                    </a:lnTo>
                    <a:lnTo>
                      <a:pt x="44" y="7"/>
                    </a:lnTo>
                    <a:lnTo>
                      <a:pt x="35" y="15"/>
                    </a:lnTo>
                    <a:lnTo>
                      <a:pt x="47" y="20"/>
                    </a:lnTo>
                    <a:lnTo>
                      <a:pt x="47" y="17"/>
                    </a:lnTo>
                    <a:lnTo>
                      <a:pt x="54" y="14"/>
                    </a:lnTo>
                    <a:lnTo>
                      <a:pt x="54" y="18"/>
                    </a:lnTo>
                    <a:lnTo>
                      <a:pt x="56" y="18"/>
                    </a:lnTo>
                    <a:lnTo>
                      <a:pt x="57" y="22"/>
                    </a:lnTo>
                    <a:lnTo>
                      <a:pt x="56" y="27"/>
                    </a:lnTo>
                    <a:lnTo>
                      <a:pt x="55" y="33"/>
                    </a:lnTo>
                    <a:lnTo>
                      <a:pt x="40" y="39"/>
                    </a:lnTo>
                  </a:path>
                </a:pathLst>
              </a:custGeom>
              <a:noFill/>
              <a:ln w="9525">
                <a:solidFill>
                  <a:srgbClr val="000000"/>
                </a:solidFill>
                <a:round/>
                <a:headEnd/>
                <a:tailEnd/>
              </a:ln>
            </p:spPr>
            <p:txBody>
              <a:bodyPr/>
              <a:lstStyle/>
              <a:p>
                <a:endParaRPr lang="en-US"/>
              </a:p>
            </p:txBody>
          </p:sp>
          <p:sp>
            <p:nvSpPr>
              <p:cNvPr id="14649" name="Line 366"/>
              <p:cNvSpPr>
                <a:spLocks noChangeShapeType="1"/>
              </p:cNvSpPr>
              <p:nvPr/>
            </p:nvSpPr>
            <p:spPr bwMode="auto">
              <a:xfrm>
                <a:off x="8688" y="4602"/>
                <a:ext cx="2" cy="1"/>
              </a:xfrm>
              <a:prstGeom prst="line">
                <a:avLst/>
              </a:prstGeom>
              <a:noFill/>
              <a:ln w="9525">
                <a:solidFill>
                  <a:srgbClr val="000000"/>
                </a:solidFill>
                <a:round/>
                <a:headEnd/>
                <a:tailEnd/>
              </a:ln>
            </p:spPr>
            <p:txBody>
              <a:bodyPr/>
              <a:lstStyle/>
              <a:p>
                <a:endParaRPr lang="en-GB"/>
              </a:p>
            </p:txBody>
          </p:sp>
          <p:sp>
            <p:nvSpPr>
              <p:cNvPr id="14650" name="Freeform 367"/>
              <p:cNvSpPr>
                <a:spLocks noChangeArrowheads="1"/>
              </p:cNvSpPr>
              <p:nvPr/>
            </p:nvSpPr>
            <p:spPr bwMode="auto">
              <a:xfrm>
                <a:off x="8654" y="4555"/>
                <a:ext cx="68" cy="56"/>
              </a:xfrm>
              <a:custGeom>
                <a:avLst/>
                <a:gdLst>
                  <a:gd name="T0" fmla="*/ 34 w 69"/>
                  <a:gd name="T1" fmla="*/ 48 h 57"/>
                  <a:gd name="T2" fmla="*/ 36 w 69"/>
                  <a:gd name="T3" fmla="*/ 45 h 57"/>
                  <a:gd name="T4" fmla="*/ 40 w 69"/>
                  <a:gd name="T5" fmla="*/ 40 h 57"/>
                  <a:gd name="T6" fmla="*/ 42 w 69"/>
                  <a:gd name="T7" fmla="*/ 39 h 57"/>
                  <a:gd name="T8" fmla="*/ 60 w 69"/>
                  <a:gd name="T9" fmla="*/ 14 h 57"/>
                  <a:gd name="T10" fmla="*/ 65 w 69"/>
                  <a:gd name="T11" fmla="*/ 6 h 57"/>
                  <a:gd name="T12" fmla="*/ 63 w 69"/>
                  <a:gd name="T13" fmla="*/ 8 h 57"/>
                  <a:gd name="T14" fmla="*/ 44 w 69"/>
                  <a:gd name="T15" fmla="*/ 0 h 57"/>
                  <a:gd name="T16" fmla="*/ 36 w 69"/>
                  <a:gd name="T17" fmla="*/ 12 h 57"/>
                  <a:gd name="T18" fmla="*/ 34 w 69"/>
                  <a:gd name="T19" fmla="*/ 8 h 57"/>
                  <a:gd name="T20" fmla="*/ 35 w 69"/>
                  <a:gd name="T21" fmla="*/ 12 h 57"/>
                  <a:gd name="T22" fmla="*/ 33 w 69"/>
                  <a:gd name="T23" fmla="*/ 9 h 57"/>
                  <a:gd name="T24" fmla="*/ 25 w 69"/>
                  <a:gd name="T25" fmla="*/ 19 h 57"/>
                  <a:gd name="T26" fmla="*/ 16 w 69"/>
                  <a:gd name="T27" fmla="*/ 17 h 57"/>
                  <a:gd name="T28" fmla="*/ 15 w 69"/>
                  <a:gd name="T29" fmla="*/ 17 h 57"/>
                  <a:gd name="T30" fmla="*/ 7 w 69"/>
                  <a:gd name="T31" fmla="*/ 27 h 57"/>
                  <a:gd name="T32" fmla="*/ 0 w 69"/>
                  <a:gd name="T33" fmla="*/ 33 h 57"/>
                  <a:gd name="T34" fmla="*/ 13 w 69"/>
                  <a:gd name="T35" fmla="*/ 28 h 57"/>
                  <a:gd name="T36" fmla="*/ 10 w 69"/>
                  <a:gd name="T37" fmla="*/ 34 h 57"/>
                  <a:gd name="T38" fmla="*/ 25 w 69"/>
                  <a:gd name="T39" fmla="*/ 30 h 57"/>
                  <a:gd name="T40" fmla="*/ 25 w 69"/>
                  <a:gd name="T41" fmla="*/ 31 h 57"/>
                  <a:gd name="T42" fmla="*/ 31 w 69"/>
                  <a:gd name="T43" fmla="*/ 32 h 57"/>
                  <a:gd name="T44" fmla="*/ 23 w 69"/>
                  <a:gd name="T45" fmla="*/ 38 h 57"/>
                  <a:gd name="T46" fmla="*/ 21 w 69"/>
                  <a:gd name="T47" fmla="*/ 43 h 57"/>
                  <a:gd name="T48" fmla="*/ 16 w 69"/>
                  <a:gd name="T49" fmla="*/ 39 h 57"/>
                  <a:gd name="T50" fmla="*/ 16 w 69"/>
                  <a:gd name="T51" fmla="*/ 44 h 57"/>
                  <a:gd name="T52" fmla="*/ 12 w 69"/>
                  <a:gd name="T53" fmla="*/ 44 h 57"/>
                  <a:gd name="T54" fmla="*/ 16 w 69"/>
                  <a:gd name="T55" fmla="*/ 51 h 57"/>
                  <a:gd name="T56" fmla="*/ 15 w 69"/>
                  <a:gd name="T57" fmla="*/ 53 h 57"/>
                  <a:gd name="T58" fmla="*/ 30 w 69"/>
                  <a:gd name="T59" fmla="*/ 45 h 57"/>
                  <a:gd name="T60" fmla="*/ 29 w 69"/>
                  <a:gd name="T61" fmla="*/ 50 h 57"/>
                  <a:gd name="T62" fmla="*/ 28 w 69"/>
                  <a:gd name="T63" fmla="*/ 49 h 57"/>
                  <a:gd name="T64" fmla="*/ 28 w 69"/>
                  <a:gd name="T65" fmla="*/ 50 h 57"/>
                  <a:gd name="T66" fmla="*/ 34 w 69"/>
                  <a:gd name="T67" fmla="*/ 48 h 5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9"/>
                  <a:gd name="T103" fmla="*/ 0 h 57"/>
                  <a:gd name="T104" fmla="*/ 69 w 69"/>
                  <a:gd name="T105" fmla="*/ 57 h 5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9" h="57">
                    <a:moveTo>
                      <a:pt x="35" y="51"/>
                    </a:moveTo>
                    <a:lnTo>
                      <a:pt x="39" y="48"/>
                    </a:lnTo>
                    <a:lnTo>
                      <a:pt x="43" y="43"/>
                    </a:lnTo>
                    <a:lnTo>
                      <a:pt x="45" y="42"/>
                    </a:lnTo>
                    <a:lnTo>
                      <a:pt x="63" y="14"/>
                    </a:lnTo>
                    <a:lnTo>
                      <a:pt x="68" y="6"/>
                    </a:lnTo>
                    <a:lnTo>
                      <a:pt x="66" y="8"/>
                    </a:lnTo>
                    <a:lnTo>
                      <a:pt x="47" y="0"/>
                    </a:lnTo>
                    <a:lnTo>
                      <a:pt x="39" y="12"/>
                    </a:lnTo>
                    <a:lnTo>
                      <a:pt x="35" y="8"/>
                    </a:lnTo>
                    <a:lnTo>
                      <a:pt x="38" y="12"/>
                    </a:lnTo>
                    <a:lnTo>
                      <a:pt x="33" y="9"/>
                    </a:lnTo>
                    <a:lnTo>
                      <a:pt x="25" y="19"/>
                    </a:lnTo>
                    <a:lnTo>
                      <a:pt x="16" y="17"/>
                    </a:lnTo>
                    <a:lnTo>
                      <a:pt x="15" y="17"/>
                    </a:lnTo>
                    <a:lnTo>
                      <a:pt x="7" y="27"/>
                    </a:lnTo>
                    <a:lnTo>
                      <a:pt x="0" y="36"/>
                    </a:lnTo>
                    <a:lnTo>
                      <a:pt x="13" y="28"/>
                    </a:lnTo>
                    <a:lnTo>
                      <a:pt x="10" y="37"/>
                    </a:lnTo>
                    <a:lnTo>
                      <a:pt x="25" y="33"/>
                    </a:lnTo>
                    <a:lnTo>
                      <a:pt x="25" y="34"/>
                    </a:lnTo>
                    <a:lnTo>
                      <a:pt x="31" y="35"/>
                    </a:lnTo>
                    <a:lnTo>
                      <a:pt x="23" y="41"/>
                    </a:lnTo>
                    <a:lnTo>
                      <a:pt x="21" y="46"/>
                    </a:lnTo>
                    <a:lnTo>
                      <a:pt x="16" y="42"/>
                    </a:lnTo>
                    <a:lnTo>
                      <a:pt x="16" y="47"/>
                    </a:lnTo>
                    <a:lnTo>
                      <a:pt x="12" y="47"/>
                    </a:lnTo>
                    <a:lnTo>
                      <a:pt x="16" y="54"/>
                    </a:lnTo>
                    <a:lnTo>
                      <a:pt x="15" y="56"/>
                    </a:lnTo>
                    <a:lnTo>
                      <a:pt x="30" y="48"/>
                    </a:lnTo>
                    <a:lnTo>
                      <a:pt x="29" y="53"/>
                    </a:lnTo>
                    <a:lnTo>
                      <a:pt x="28" y="52"/>
                    </a:lnTo>
                    <a:lnTo>
                      <a:pt x="28" y="53"/>
                    </a:lnTo>
                    <a:lnTo>
                      <a:pt x="35" y="51"/>
                    </a:lnTo>
                  </a:path>
                </a:pathLst>
              </a:custGeom>
              <a:solidFill>
                <a:srgbClr val="8484A5"/>
              </a:solidFill>
              <a:ln w="5040">
                <a:solidFill>
                  <a:srgbClr val="000000"/>
                </a:solidFill>
                <a:round/>
                <a:headEnd/>
                <a:tailEnd/>
              </a:ln>
            </p:spPr>
            <p:txBody>
              <a:bodyPr wrap="none" anchor="ctr"/>
              <a:lstStyle/>
              <a:p>
                <a:endParaRPr lang="en-US"/>
              </a:p>
            </p:txBody>
          </p:sp>
          <p:sp>
            <p:nvSpPr>
              <p:cNvPr id="14651" name="Freeform 368"/>
              <p:cNvSpPr>
                <a:spLocks noChangeArrowheads="1"/>
              </p:cNvSpPr>
              <p:nvPr/>
            </p:nvSpPr>
            <p:spPr bwMode="auto">
              <a:xfrm>
                <a:off x="8654" y="4555"/>
                <a:ext cx="68" cy="56"/>
              </a:xfrm>
              <a:custGeom>
                <a:avLst/>
                <a:gdLst>
                  <a:gd name="T0" fmla="*/ 34 w 69"/>
                  <a:gd name="T1" fmla="*/ 48 h 57"/>
                  <a:gd name="T2" fmla="*/ 36 w 69"/>
                  <a:gd name="T3" fmla="*/ 45 h 57"/>
                  <a:gd name="T4" fmla="*/ 40 w 69"/>
                  <a:gd name="T5" fmla="*/ 40 h 57"/>
                  <a:gd name="T6" fmla="*/ 42 w 69"/>
                  <a:gd name="T7" fmla="*/ 39 h 57"/>
                  <a:gd name="T8" fmla="*/ 60 w 69"/>
                  <a:gd name="T9" fmla="*/ 14 h 57"/>
                  <a:gd name="T10" fmla="*/ 65 w 69"/>
                  <a:gd name="T11" fmla="*/ 6 h 57"/>
                  <a:gd name="T12" fmla="*/ 63 w 69"/>
                  <a:gd name="T13" fmla="*/ 8 h 57"/>
                  <a:gd name="T14" fmla="*/ 44 w 69"/>
                  <a:gd name="T15" fmla="*/ 0 h 57"/>
                  <a:gd name="T16" fmla="*/ 36 w 69"/>
                  <a:gd name="T17" fmla="*/ 12 h 57"/>
                  <a:gd name="T18" fmla="*/ 34 w 69"/>
                  <a:gd name="T19" fmla="*/ 8 h 57"/>
                  <a:gd name="T20" fmla="*/ 35 w 69"/>
                  <a:gd name="T21" fmla="*/ 12 h 57"/>
                  <a:gd name="T22" fmla="*/ 33 w 69"/>
                  <a:gd name="T23" fmla="*/ 9 h 57"/>
                  <a:gd name="T24" fmla="*/ 25 w 69"/>
                  <a:gd name="T25" fmla="*/ 19 h 57"/>
                  <a:gd name="T26" fmla="*/ 16 w 69"/>
                  <a:gd name="T27" fmla="*/ 17 h 57"/>
                  <a:gd name="T28" fmla="*/ 15 w 69"/>
                  <a:gd name="T29" fmla="*/ 17 h 57"/>
                  <a:gd name="T30" fmla="*/ 7 w 69"/>
                  <a:gd name="T31" fmla="*/ 27 h 57"/>
                  <a:gd name="T32" fmla="*/ 0 w 69"/>
                  <a:gd name="T33" fmla="*/ 33 h 57"/>
                  <a:gd name="T34" fmla="*/ 13 w 69"/>
                  <a:gd name="T35" fmla="*/ 28 h 57"/>
                  <a:gd name="T36" fmla="*/ 10 w 69"/>
                  <a:gd name="T37" fmla="*/ 34 h 57"/>
                  <a:gd name="T38" fmla="*/ 25 w 69"/>
                  <a:gd name="T39" fmla="*/ 30 h 57"/>
                  <a:gd name="T40" fmla="*/ 25 w 69"/>
                  <a:gd name="T41" fmla="*/ 31 h 57"/>
                  <a:gd name="T42" fmla="*/ 31 w 69"/>
                  <a:gd name="T43" fmla="*/ 32 h 57"/>
                  <a:gd name="T44" fmla="*/ 23 w 69"/>
                  <a:gd name="T45" fmla="*/ 38 h 57"/>
                  <a:gd name="T46" fmla="*/ 21 w 69"/>
                  <a:gd name="T47" fmla="*/ 43 h 57"/>
                  <a:gd name="T48" fmla="*/ 16 w 69"/>
                  <a:gd name="T49" fmla="*/ 39 h 57"/>
                  <a:gd name="T50" fmla="*/ 16 w 69"/>
                  <a:gd name="T51" fmla="*/ 44 h 57"/>
                  <a:gd name="T52" fmla="*/ 12 w 69"/>
                  <a:gd name="T53" fmla="*/ 44 h 57"/>
                  <a:gd name="T54" fmla="*/ 16 w 69"/>
                  <a:gd name="T55" fmla="*/ 51 h 57"/>
                  <a:gd name="T56" fmla="*/ 15 w 69"/>
                  <a:gd name="T57" fmla="*/ 53 h 57"/>
                  <a:gd name="T58" fmla="*/ 30 w 69"/>
                  <a:gd name="T59" fmla="*/ 45 h 57"/>
                  <a:gd name="T60" fmla="*/ 29 w 69"/>
                  <a:gd name="T61" fmla="*/ 50 h 57"/>
                  <a:gd name="T62" fmla="*/ 28 w 69"/>
                  <a:gd name="T63" fmla="*/ 49 h 57"/>
                  <a:gd name="T64" fmla="*/ 28 w 69"/>
                  <a:gd name="T65" fmla="*/ 50 h 57"/>
                  <a:gd name="T66" fmla="*/ 34 w 69"/>
                  <a:gd name="T67" fmla="*/ 48 h 5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9"/>
                  <a:gd name="T103" fmla="*/ 0 h 57"/>
                  <a:gd name="T104" fmla="*/ 69 w 69"/>
                  <a:gd name="T105" fmla="*/ 57 h 5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9" h="57">
                    <a:moveTo>
                      <a:pt x="35" y="51"/>
                    </a:moveTo>
                    <a:lnTo>
                      <a:pt x="39" y="48"/>
                    </a:lnTo>
                    <a:lnTo>
                      <a:pt x="43" y="43"/>
                    </a:lnTo>
                    <a:lnTo>
                      <a:pt x="45" y="42"/>
                    </a:lnTo>
                    <a:lnTo>
                      <a:pt x="63" y="14"/>
                    </a:lnTo>
                    <a:lnTo>
                      <a:pt x="68" y="6"/>
                    </a:lnTo>
                    <a:lnTo>
                      <a:pt x="66" y="8"/>
                    </a:lnTo>
                    <a:lnTo>
                      <a:pt x="47" y="0"/>
                    </a:lnTo>
                    <a:lnTo>
                      <a:pt x="39" y="12"/>
                    </a:lnTo>
                    <a:lnTo>
                      <a:pt x="35" y="8"/>
                    </a:lnTo>
                    <a:lnTo>
                      <a:pt x="38" y="12"/>
                    </a:lnTo>
                    <a:lnTo>
                      <a:pt x="33" y="9"/>
                    </a:lnTo>
                    <a:lnTo>
                      <a:pt x="25" y="19"/>
                    </a:lnTo>
                    <a:lnTo>
                      <a:pt x="16" y="17"/>
                    </a:lnTo>
                    <a:lnTo>
                      <a:pt x="15" y="17"/>
                    </a:lnTo>
                    <a:lnTo>
                      <a:pt x="7" y="27"/>
                    </a:lnTo>
                    <a:lnTo>
                      <a:pt x="0" y="36"/>
                    </a:lnTo>
                    <a:lnTo>
                      <a:pt x="13" y="28"/>
                    </a:lnTo>
                    <a:lnTo>
                      <a:pt x="10" y="37"/>
                    </a:lnTo>
                    <a:lnTo>
                      <a:pt x="25" y="33"/>
                    </a:lnTo>
                    <a:lnTo>
                      <a:pt x="25" y="34"/>
                    </a:lnTo>
                    <a:lnTo>
                      <a:pt x="31" y="35"/>
                    </a:lnTo>
                    <a:lnTo>
                      <a:pt x="23" y="41"/>
                    </a:lnTo>
                    <a:lnTo>
                      <a:pt x="21" y="46"/>
                    </a:lnTo>
                    <a:lnTo>
                      <a:pt x="16" y="42"/>
                    </a:lnTo>
                    <a:lnTo>
                      <a:pt x="16" y="47"/>
                    </a:lnTo>
                    <a:lnTo>
                      <a:pt x="12" y="47"/>
                    </a:lnTo>
                    <a:lnTo>
                      <a:pt x="16" y="54"/>
                    </a:lnTo>
                    <a:lnTo>
                      <a:pt x="15" y="56"/>
                    </a:lnTo>
                    <a:lnTo>
                      <a:pt x="30" y="48"/>
                    </a:lnTo>
                    <a:lnTo>
                      <a:pt x="29" y="53"/>
                    </a:lnTo>
                    <a:lnTo>
                      <a:pt x="28" y="52"/>
                    </a:lnTo>
                    <a:lnTo>
                      <a:pt x="28" y="53"/>
                    </a:lnTo>
                    <a:lnTo>
                      <a:pt x="35" y="51"/>
                    </a:lnTo>
                  </a:path>
                </a:pathLst>
              </a:custGeom>
              <a:noFill/>
              <a:ln w="9525">
                <a:solidFill>
                  <a:srgbClr val="000000"/>
                </a:solidFill>
                <a:round/>
                <a:headEnd/>
                <a:tailEnd/>
              </a:ln>
            </p:spPr>
            <p:txBody>
              <a:bodyPr/>
              <a:lstStyle/>
              <a:p>
                <a:endParaRPr lang="en-US"/>
              </a:p>
            </p:txBody>
          </p:sp>
          <p:sp>
            <p:nvSpPr>
              <p:cNvPr id="14652" name="Line 369"/>
              <p:cNvSpPr>
                <a:spLocks noChangeShapeType="1"/>
              </p:cNvSpPr>
              <p:nvPr/>
            </p:nvSpPr>
            <p:spPr bwMode="auto">
              <a:xfrm flipV="1">
                <a:off x="8665" y="4564"/>
                <a:ext cx="1" cy="1"/>
              </a:xfrm>
              <a:prstGeom prst="line">
                <a:avLst/>
              </a:prstGeom>
              <a:noFill/>
              <a:ln w="9525">
                <a:solidFill>
                  <a:srgbClr val="000000"/>
                </a:solidFill>
                <a:round/>
                <a:headEnd/>
                <a:tailEnd/>
              </a:ln>
            </p:spPr>
            <p:txBody>
              <a:bodyPr/>
              <a:lstStyle/>
              <a:p>
                <a:endParaRPr lang="en-GB"/>
              </a:p>
            </p:txBody>
          </p:sp>
          <p:sp>
            <p:nvSpPr>
              <p:cNvPr id="14653" name="Freeform 370"/>
              <p:cNvSpPr>
                <a:spLocks noChangeArrowheads="1"/>
              </p:cNvSpPr>
              <p:nvPr/>
            </p:nvSpPr>
            <p:spPr bwMode="auto">
              <a:xfrm>
                <a:off x="8655" y="4543"/>
                <a:ext cx="45" cy="29"/>
              </a:xfrm>
              <a:custGeom>
                <a:avLst/>
                <a:gdLst>
                  <a:gd name="T0" fmla="*/ 6 w 46"/>
                  <a:gd name="T1" fmla="*/ 20 h 30"/>
                  <a:gd name="T2" fmla="*/ 9 w 46"/>
                  <a:gd name="T3" fmla="*/ 17 h 30"/>
                  <a:gd name="T4" fmla="*/ 8 w 46"/>
                  <a:gd name="T5" fmla="*/ 16 h 30"/>
                  <a:gd name="T6" fmla="*/ 4 w 46"/>
                  <a:gd name="T7" fmla="*/ 19 h 30"/>
                  <a:gd name="T8" fmla="*/ 0 w 46"/>
                  <a:gd name="T9" fmla="*/ 15 h 30"/>
                  <a:gd name="T10" fmla="*/ 2 w 46"/>
                  <a:gd name="T11" fmla="*/ 15 h 30"/>
                  <a:gd name="T12" fmla="*/ 8 w 46"/>
                  <a:gd name="T13" fmla="*/ 7 h 30"/>
                  <a:gd name="T14" fmla="*/ 3 w 46"/>
                  <a:gd name="T15" fmla="*/ 5 h 30"/>
                  <a:gd name="T16" fmla="*/ 3 w 46"/>
                  <a:gd name="T17" fmla="*/ 3 h 30"/>
                  <a:gd name="T18" fmla="*/ 8 w 46"/>
                  <a:gd name="T19" fmla="*/ 2 h 30"/>
                  <a:gd name="T20" fmla="*/ 21 w 46"/>
                  <a:gd name="T21" fmla="*/ 0 h 30"/>
                  <a:gd name="T22" fmla="*/ 37 w 46"/>
                  <a:gd name="T23" fmla="*/ 7 h 30"/>
                  <a:gd name="T24" fmla="*/ 42 w 46"/>
                  <a:gd name="T25" fmla="*/ 8 h 30"/>
                  <a:gd name="T26" fmla="*/ 33 w 46"/>
                  <a:gd name="T27" fmla="*/ 17 h 30"/>
                  <a:gd name="T28" fmla="*/ 33 w 46"/>
                  <a:gd name="T29" fmla="*/ 15 h 30"/>
                  <a:gd name="T30" fmla="*/ 33 w 46"/>
                  <a:gd name="T31" fmla="*/ 17 h 30"/>
                  <a:gd name="T32" fmla="*/ 31 w 46"/>
                  <a:gd name="T33" fmla="*/ 16 h 30"/>
                  <a:gd name="T34" fmla="*/ 23 w 46"/>
                  <a:gd name="T35" fmla="*/ 26 h 30"/>
                  <a:gd name="T36" fmla="*/ 12 w 46"/>
                  <a:gd name="T37" fmla="*/ 21 h 30"/>
                  <a:gd name="T38" fmla="*/ 6 w 46"/>
                  <a:gd name="T39" fmla="*/ 20 h 3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6"/>
                  <a:gd name="T61" fmla="*/ 0 h 30"/>
                  <a:gd name="T62" fmla="*/ 46 w 46"/>
                  <a:gd name="T63" fmla="*/ 30 h 3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6" h="30">
                    <a:moveTo>
                      <a:pt x="6" y="23"/>
                    </a:moveTo>
                    <a:lnTo>
                      <a:pt x="9" y="20"/>
                    </a:lnTo>
                    <a:lnTo>
                      <a:pt x="8" y="19"/>
                    </a:lnTo>
                    <a:lnTo>
                      <a:pt x="4" y="22"/>
                    </a:lnTo>
                    <a:lnTo>
                      <a:pt x="0" y="16"/>
                    </a:lnTo>
                    <a:lnTo>
                      <a:pt x="2" y="15"/>
                    </a:lnTo>
                    <a:lnTo>
                      <a:pt x="8" y="7"/>
                    </a:lnTo>
                    <a:lnTo>
                      <a:pt x="3" y="5"/>
                    </a:lnTo>
                    <a:lnTo>
                      <a:pt x="3" y="3"/>
                    </a:lnTo>
                    <a:lnTo>
                      <a:pt x="8" y="2"/>
                    </a:lnTo>
                    <a:lnTo>
                      <a:pt x="21" y="0"/>
                    </a:lnTo>
                    <a:lnTo>
                      <a:pt x="40" y="7"/>
                    </a:lnTo>
                    <a:lnTo>
                      <a:pt x="45" y="8"/>
                    </a:lnTo>
                    <a:lnTo>
                      <a:pt x="36" y="20"/>
                    </a:lnTo>
                    <a:lnTo>
                      <a:pt x="36" y="17"/>
                    </a:lnTo>
                    <a:lnTo>
                      <a:pt x="36" y="20"/>
                    </a:lnTo>
                    <a:lnTo>
                      <a:pt x="34" y="19"/>
                    </a:lnTo>
                    <a:lnTo>
                      <a:pt x="23" y="29"/>
                    </a:lnTo>
                    <a:lnTo>
                      <a:pt x="12" y="24"/>
                    </a:lnTo>
                    <a:lnTo>
                      <a:pt x="6" y="23"/>
                    </a:lnTo>
                  </a:path>
                </a:pathLst>
              </a:custGeom>
              <a:solidFill>
                <a:srgbClr val="8484A5"/>
              </a:solidFill>
              <a:ln w="5040">
                <a:solidFill>
                  <a:srgbClr val="000000"/>
                </a:solidFill>
                <a:round/>
                <a:headEnd/>
                <a:tailEnd/>
              </a:ln>
            </p:spPr>
            <p:txBody>
              <a:bodyPr wrap="none" anchor="ctr"/>
              <a:lstStyle/>
              <a:p>
                <a:endParaRPr lang="en-US"/>
              </a:p>
            </p:txBody>
          </p:sp>
          <p:sp>
            <p:nvSpPr>
              <p:cNvPr id="14654" name="Freeform 371"/>
              <p:cNvSpPr>
                <a:spLocks noChangeArrowheads="1"/>
              </p:cNvSpPr>
              <p:nvPr/>
            </p:nvSpPr>
            <p:spPr bwMode="auto">
              <a:xfrm>
                <a:off x="8655" y="4543"/>
                <a:ext cx="45" cy="29"/>
              </a:xfrm>
              <a:custGeom>
                <a:avLst/>
                <a:gdLst>
                  <a:gd name="T0" fmla="*/ 6 w 46"/>
                  <a:gd name="T1" fmla="*/ 20 h 30"/>
                  <a:gd name="T2" fmla="*/ 9 w 46"/>
                  <a:gd name="T3" fmla="*/ 17 h 30"/>
                  <a:gd name="T4" fmla="*/ 8 w 46"/>
                  <a:gd name="T5" fmla="*/ 16 h 30"/>
                  <a:gd name="T6" fmla="*/ 4 w 46"/>
                  <a:gd name="T7" fmla="*/ 19 h 30"/>
                  <a:gd name="T8" fmla="*/ 0 w 46"/>
                  <a:gd name="T9" fmla="*/ 15 h 30"/>
                  <a:gd name="T10" fmla="*/ 2 w 46"/>
                  <a:gd name="T11" fmla="*/ 15 h 30"/>
                  <a:gd name="T12" fmla="*/ 8 w 46"/>
                  <a:gd name="T13" fmla="*/ 7 h 30"/>
                  <a:gd name="T14" fmla="*/ 3 w 46"/>
                  <a:gd name="T15" fmla="*/ 5 h 30"/>
                  <a:gd name="T16" fmla="*/ 3 w 46"/>
                  <a:gd name="T17" fmla="*/ 3 h 30"/>
                  <a:gd name="T18" fmla="*/ 8 w 46"/>
                  <a:gd name="T19" fmla="*/ 2 h 30"/>
                  <a:gd name="T20" fmla="*/ 21 w 46"/>
                  <a:gd name="T21" fmla="*/ 0 h 30"/>
                  <a:gd name="T22" fmla="*/ 37 w 46"/>
                  <a:gd name="T23" fmla="*/ 7 h 30"/>
                  <a:gd name="T24" fmla="*/ 42 w 46"/>
                  <a:gd name="T25" fmla="*/ 8 h 30"/>
                  <a:gd name="T26" fmla="*/ 33 w 46"/>
                  <a:gd name="T27" fmla="*/ 17 h 30"/>
                  <a:gd name="T28" fmla="*/ 33 w 46"/>
                  <a:gd name="T29" fmla="*/ 15 h 30"/>
                  <a:gd name="T30" fmla="*/ 33 w 46"/>
                  <a:gd name="T31" fmla="*/ 17 h 30"/>
                  <a:gd name="T32" fmla="*/ 31 w 46"/>
                  <a:gd name="T33" fmla="*/ 16 h 30"/>
                  <a:gd name="T34" fmla="*/ 23 w 46"/>
                  <a:gd name="T35" fmla="*/ 26 h 30"/>
                  <a:gd name="T36" fmla="*/ 12 w 46"/>
                  <a:gd name="T37" fmla="*/ 21 h 30"/>
                  <a:gd name="T38" fmla="*/ 6 w 46"/>
                  <a:gd name="T39" fmla="*/ 20 h 3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6"/>
                  <a:gd name="T61" fmla="*/ 0 h 30"/>
                  <a:gd name="T62" fmla="*/ 46 w 46"/>
                  <a:gd name="T63" fmla="*/ 30 h 3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6" h="30">
                    <a:moveTo>
                      <a:pt x="6" y="23"/>
                    </a:moveTo>
                    <a:lnTo>
                      <a:pt x="9" y="20"/>
                    </a:lnTo>
                    <a:lnTo>
                      <a:pt x="8" y="19"/>
                    </a:lnTo>
                    <a:lnTo>
                      <a:pt x="4" y="22"/>
                    </a:lnTo>
                    <a:lnTo>
                      <a:pt x="0" y="16"/>
                    </a:lnTo>
                    <a:lnTo>
                      <a:pt x="2" y="15"/>
                    </a:lnTo>
                    <a:lnTo>
                      <a:pt x="8" y="7"/>
                    </a:lnTo>
                    <a:lnTo>
                      <a:pt x="3" y="5"/>
                    </a:lnTo>
                    <a:lnTo>
                      <a:pt x="3" y="3"/>
                    </a:lnTo>
                    <a:lnTo>
                      <a:pt x="8" y="2"/>
                    </a:lnTo>
                    <a:lnTo>
                      <a:pt x="21" y="0"/>
                    </a:lnTo>
                    <a:lnTo>
                      <a:pt x="40" y="7"/>
                    </a:lnTo>
                    <a:lnTo>
                      <a:pt x="45" y="8"/>
                    </a:lnTo>
                    <a:lnTo>
                      <a:pt x="36" y="20"/>
                    </a:lnTo>
                    <a:lnTo>
                      <a:pt x="36" y="17"/>
                    </a:lnTo>
                    <a:lnTo>
                      <a:pt x="36" y="20"/>
                    </a:lnTo>
                    <a:lnTo>
                      <a:pt x="34" y="19"/>
                    </a:lnTo>
                    <a:lnTo>
                      <a:pt x="23" y="29"/>
                    </a:lnTo>
                    <a:lnTo>
                      <a:pt x="12" y="24"/>
                    </a:lnTo>
                    <a:lnTo>
                      <a:pt x="6" y="23"/>
                    </a:lnTo>
                  </a:path>
                </a:pathLst>
              </a:custGeom>
              <a:noFill/>
              <a:ln w="9525">
                <a:solidFill>
                  <a:srgbClr val="000000"/>
                </a:solidFill>
                <a:round/>
                <a:headEnd/>
                <a:tailEnd/>
              </a:ln>
            </p:spPr>
            <p:txBody>
              <a:bodyPr/>
              <a:lstStyle/>
              <a:p>
                <a:endParaRPr lang="en-US"/>
              </a:p>
            </p:txBody>
          </p:sp>
          <p:sp>
            <p:nvSpPr>
              <p:cNvPr id="14655" name="Line 372"/>
              <p:cNvSpPr>
                <a:spLocks noChangeShapeType="1"/>
              </p:cNvSpPr>
              <p:nvPr/>
            </p:nvSpPr>
            <p:spPr bwMode="auto">
              <a:xfrm>
                <a:off x="8721" y="4558"/>
                <a:ext cx="0" cy="0"/>
              </a:xfrm>
              <a:prstGeom prst="line">
                <a:avLst/>
              </a:prstGeom>
              <a:noFill/>
              <a:ln w="9525">
                <a:solidFill>
                  <a:srgbClr val="000000"/>
                </a:solidFill>
                <a:round/>
                <a:headEnd/>
                <a:tailEnd/>
              </a:ln>
            </p:spPr>
            <p:txBody>
              <a:bodyPr/>
              <a:lstStyle/>
              <a:p>
                <a:endParaRPr lang="en-GB"/>
              </a:p>
            </p:txBody>
          </p:sp>
          <p:sp>
            <p:nvSpPr>
              <p:cNvPr id="14656" name="Freeform 373"/>
              <p:cNvSpPr>
                <a:spLocks noChangeArrowheads="1"/>
              </p:cNvSpPr>
              <p:nvPr/>
            </p:nvSpPr>
            <p:spPr bwMode="auto">
              <a:xfrm>
                <a:off x="8699" y="4516"/>
                <a:ext cx="39" cy="43"/>
              </a:xfrm>
              <a:custGeom>
                <a:avLst/>
                <a:gdLst>
                  <a:gd name="T0" fmla="*/ 20 w 40"/>
                  <a:gd name="T1" fmla="*/ 40 h 44"/>
                  <a:gd name="T2" fmla="*/ 4 w 40"/>
                  <a:gd name="T3" fmla="*/ 34 h 44"/>
                  <a:gd name="T4" fmla="*/ 0 w 40"/>
                  <a:gd name="T5" fmla="*/ 30 h 44"/>
                  <a:gd name="T6" fmla="*/ 19 w 40"/>
                  <a:gd name="T7" fmla="*/ 0 h 44"/>
                  <a:gd name="T8" fmla="*/ 21 w 40"/>
                  <a:gd name="T9" fmla="*/ 4 h 44"/>
                  <a:gd name="T10" fmla="*/ 23 w 40"/>
                  <a:gd name="T11" fmla="*/ 4 h 44"/>
                  <a:gd name="T12" fmla="*/ 28 w 40"/>
                  <a:gd name="T13" fmla="*/ 9 h 44"/>
                  <a:gd name="T14" fmla="*/ 26 w 40"/>
                  <a:gd name="T15" fmla="*/ 18 h 44"/>
                  <a:gd name="T16" fmla="*/ 36 w 40"/>
                  <a:gd name="T17" fmla="*/ 20 h 44"/>
                  <a:gd name="T18" fmla="*/ 20 w 40"/>
                  <a:gd name="T19" fmla="*/ 40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0"/>
                  <a:gd name="T31" fmla="*/ 0 h 44"/>
                  <a:gd name="T32" fmla="*/ 40 w 40"/>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0" h="44">
                    <a:moveTo>
                      <a:pt x="21" y="43"/>
                    </a:moveTo>
                    <a:lnTo>
                      <a:pt x="4" y="37"/>
                    </a:lnTo>
                    <a:lnTo>
                      <a:pt x="0" y="33"/>
                    </a:lnTo>
                    <a:lnTo>
                      <a:pt x="19" y="0"/>
                    </a:lnTo>
                    <a:lnTo>
                      <a:pt x="24" y="4"/>
                    </a:lnTo>
                    <a:lnTo>
                      <a:pt x="26" y="4"/>
                    </a:lnTo>
                    <a:lnTo>
                      <a:pt x="31" y="9"/>
                    </a:lnTo>
                    <a:lnTo>
                      <a:pt x="29" y="18"/>
                    </a:lnTo>
                    <a:lnTo>
                      <a:pt x="39" y="20"/>
                    </a:lnTo>
                    <a:lnTo>
                      <a:pt x="21" y="43"/>
                    </a:lnTo>
                  </a:path>
                </a:pathLst>
              </a:custGeom>
              <a:solidFill>
                <a:srgbClr val="8484A5"/>
              </a:solidFill>
              <a:ln w="5040">
                <a:solidFill>
                  <a:srgbClr val="000000"/>
                </a:solidFill>
                <a:round/>
                <a:headEnd/>
                <a:tailEnd/>
              </a:ln>
            </p:spPr>
            <p:txBody>
              <a:bodyPr wrap="none" anchor="ctr"/>
              <a:lstStyle/>
              <a:p>
                <a:endParaRPr lang="en-US"/>
              </a:p>
            </p:txBody>
          </p:sp>
          <p:sp>
            <p:nvSpPr>
              <p:cNvPr id="14657" name="Freeform 374"/>
              <p:cNvSpPr>
                <a:spLocks noChangeArrowheads="1"/>
              </p:cNvSpPr>
              <p:nvPr/>
            </p:nvSpPr>
            <p:spPr bwMode="auto">
              <a:xfrm>
                <a:off x="8699" y="4516"/>
                <a:ext cx="39" cy="43"/>
              </a:xfrm>
              <a:custGeom>
                <a:avLst/>
                <a:gdLst>
                  <a:gd name="T0" fmla="*/ 20 w 40"/>
                  <a:gd name="T1" fmla="*/ 40 h 44"/>
                  <a:gd name="T2" fmla="*/ 4 w 40"/>
                  <a:gd name="T3" fmla="*/ 34 h 44"/>
                  <a:gd name="T4" fmla="*/ 0 w 40"/>
                  <a:gd name="T5" fmla="*/ 30 h 44"/>
                  <a:gd name="T6" fmla="*/ 19 w 40"/>
                  <a:gd name="T7" fmla="*/ 0 h 44"/>
                  <a:gd name="T8" fmla="*/ 21 w 40"/>
                  <a:gd name="T9" fmla="*/ 4 h 44"/>
                  <a:gd name="T10" fmla="*/ 23 w 40"/>
                  <a:gd name="T11" fmla="*/ 4 h 44"/>
                  <a:gd name="T12" fmla="*/ 28 w 40"/>
                  <a:gd name="T13" fmla="*/ 9 h 44"/>
                  <a:gd name="T14" fmla="*/ 26 w 40"/>
                  <a:gd name="T15" fmla="*/ 18 h 44"/>
                  <a:gd name="T16" fmla="*/ 36 w 40"/>
                  <a:gd name="T17" fmla="*/ 20 h 44"/>
                  <a:gd name="T18" fmla="*/ 20 w 40"/>
                  <a:gd name="T19" fmla="*/ 40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0"/>
                  <a:gd name="T31" fmla="*/ 0 h 44"/>
                  <a:gd name="T32" fmla="*/ 40 w 40"/>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0" h="44">
                    <a:moveTo>
                      <a:pt x="21" y="43"/>
                    </a:moveTo>
                    <a:lnTo>
                      <a:pt x="4" y="37"/>
                    </a:lnTo>
                    <a:lnTo>
                      <a:pt x="0" y="33"/>
                    </a:lnTo>
                    <a:lnTo>
                      <a:pt x="19" y="0"/>
                    </a:lnTo>
                    <a:lnTo>
                      <a:pt x="24" y="4"/>
                    </a:lnTo>
                    <a:lnTo>
                      <a:pt x="26" y="4"/>
                    </a:lnTo>
                    <a:lnTo>
                      <a:pt x="31" y="9"/>
                    </a:lnTo>
                    <a:lnTo>
                      <a:pt x="29" y="18"/>
                    </a:lnTo>
                    <a:lnTo>
                      <a:pt x="39" y="20"/>
                    </a:lnTo>
                    <a:lnTo>
                      <a:pt x="21" y="43"/>
                    </a:lnTo>
                  </a:path>
                </a:pathLst>
              </a:custGeom>
              <a:noFill/>
              <a:ln w="9525">
                <a:solidFill>
                  <a:srgbClr val="000000"/>
                </a:solidFill>
                <a:round/>
                <a:headEnd/>
                <a:tailEnd/>
              </a:ln>
            </p:spPr>
            <p:txBody>
              <a:bodyPr/>
              <a:lstStyle/>
              <a:p>
                <a:endParaRPr lang="en-US"/>
              </a:p>
            </p:txBody>
          </p:sp>
          <p:sp>
            <p:nvSpPr>
              <p:cNvPr id="14658" name="Line 375"/>
              <p:cNvSpPr>
                <a:spLocks noChangeShapeType="1"/>
              </p:cNvSpPr>
              <p:nvPr/>
            </p:nvSpPr>
            <p:spPr bwMode="auto">
              <a:xfrm>
                <a:off x="8664" y="4531"/>
                <a:ext cx="1" cy="0"/>
              </a:xfrm>
              <a:prstGeom prst="line">
                <a:avLst/>
              </a:prstGeom>
              <a:noFill/>
              <a:ln w="9525">
                <a:solidFill>
                  <a:srgbClr val="000000"/>
                </a:solidFill>
                <a:round/>
                <a:headEnd/>
                <a:tailEnd/>
              </a:ln>
            </p:spPr>
            <p:txBody>
              <a:bodyPr/>
              <a:lstStyle/>
              <a:p>
                <a:endParaRPr lang="en-GB"/>
              </a:p>
            </p:txBody>
          </p:sp>
          <p:sp>
            <p:nvSpPr>
              <p:cNvPr id="14659" name="Freeform 376"/>
              <p:cNvSpPr>
                <a:spLocks noChangeArrowheads="1"/>
              </p:cNvSpPr>
              <p:nvPr/>
            </p:nvSpPr>
            <p:spPr bwMode="auto">
              <a:xfrm>
                <a:off x="8665" y="4511"/>
                <a:ext cx="51" cy="42"/>
              </a:xfrm>
              <a:custGeom>
                <a:avLst/>
                <a:gdLst>
                  <a:gd name="T0" fmla="*/ 0 w 52"/>
                  <a:gd name="T1" fmla="*/ 21 h 43"/>
                  <a:gd name="T2" fmla="*/ 5 w 52"/>
                  <a:gd name="T3" fmla="*/ 18 h 43"/>
                  <a:gd name="T4" fmla="*/ 10 w 52"/>
                  <a:gd name="T5" fmla="*/ 7 h 43"/>
                  <a:gd name="T6" fmla="*/ 15 w 52"/>
                  <a:gd name="T7" fmla="*/ 4 h 43"/>
                  <a:gd name="T8" fmla="*/ 31 w 52"/>
                  <a:gd name="T9" fmla="*/ 0 h 43"/>
                  <a:gd name="T10" fmla="*/ 34 w 52"/>
                  <a:gd name="T11" fmla="*/ 0 h 43"/>
                  <a:gd name="T12" fmla="*/ 37 w 52"/>
                  <a:gd name="T13" fmla="*/ 7 h 43"/>
                  <a:gd name="T14" fmla="*/ 47 w 52"/>
                  <a:gd name="T15" fmla="*/ 6 h 43"/>
                  <a:gd name="T16" fmla="*/ 48 w 52"/>
                  <a:gd name="T17" fmla="*/ 12 h 43"/>
                  <a:gd name="T18" fmla="*/ 31 w 52"/>
                  <a:gd name="T19" fmla="*/ 39 h 43"/>
                  <a:gd name="T20" fmla="*/ 11 w 52"/>
                  <a:gd name="T21" fmla="*/ 35 h 43"/>
                  <a:gd name="T22" fmla="*/ 1 w 52"/>
                  <a:gd name="T23" fmla="*/ 33 h 43"/>
                  <a:gd name="T24" fmla="*/ 5 w 52"/>
                  <a:gd name="T25" fmla="*/ 30 h 43"/>
                  <a:gd name="T26" fmla="*/ 4 w 52"/>
                  <a:gd name="T27" fmla="*/ 30 h 43"/>
                  <a:gd name="T28" fmla="*/ 0 w 52"/>
                  <a:gd name="T29" fmla="*/ 21 h 4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2"/>
                  <a:gd name="T46" fmla="*/ 0 h 43"/>
                  <a:gd name="T47" fmla="*/ 52 w 52"/>
                  <a:gd name="T48" fmla="*/ 43 h 4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2" h="43">
                    <a:moveTo>
                      <a:pt x="0" y="22"/>
                    </a:moveTo>
                    <a:lnTo>
                      <a:pt x="5" y="18"/>
                    </a:lnTo>
                    <a:lnTo>
                      <a:pt x="10" y="7"/>
                    </a:lnTo>
                    <a:lnTo>
                      <a:pt x="15" y="4"/>
                    </a:lnTo>
                    <a:lnTo>
                      <a:pt x="34" y="0"/>
                    </a:lnTo>
                    <a:lnTo>
                      <a:pt x="37" y="0"/>
                    </a:lnTo>
                    <a:lnTo>
                      <a:pt x="40" y="7"/>
                    </a:lnTo>
                    <a:lnTo>
                      <a:pt x="50" y="6"/>
                    </a:lnTo>
                    <a:lnTo>
                      <a:pt x="51" y="12"/>
                    </a:lnTo>
                    <a:lnTo>
                      <a:pt x="34" y="42"/>
                    </a:lnTo>
                    <a:lnTo>
                      <a:pt x="11" y="38"/>
                    </a:lnTo>
                    <a:lnTo>
                      <a:pt x="1" y="36"/>
                    </a:lnTo>
                    <a:lnTo>
                      <a:pt x="5" y="33"/>
                    </a:lnTo>
                    <a:lnTo>
                      <a:pt x="4" y="33"/>
                    </a:lnTo>
                    <a:lnTo>
                      <a:pt x="0" y="22"/>
                    </a:lnTo>
                  </a:path>
                </a:pathLst>
              </a:custGeom>
              <a:solidFill>
                <a:srgbClr val="8484A5"/>
              </a:solidFill>
              <a:ln w="5040">
                <a:solidFill>
                  <a:srgbClr val="000000"/>
                </a:solidFill>
                <a:round/>
                <a:headEnd/>
                <a:tailEnd/>
              </a:ln>
            </p:spPr>
            <p:txBody>
              <a:bodyPr wrap="none" anchor="ctr"/>
              <a:lstStyle/>
              <a:p>
                <a:endParaRPr lang="en-US"/>
              </a:p>
            </p:txBody>
          </p:sp>
          <p:sp>
            <p:nvSpPr>
              <p:cNvPr id="14660" name="Freeform 377"/>
              <p:cNvSpPr>
                <a:spLocks noChangeArrowheads="1"/>
              </p:cNvSpPr>
              <p:nvPr/>
            </p:nvSpPr>
            <p:spPr bwMode="auto">
              <a:xfrm>
                <a:off x="8665" y="4511"/>
                <a:ext cx="51" cy="42"/>
              </a:xfrm>
              <a:custGeom>
                <a:avLst/>
                <a:gdLst>
                  <a:gd name="T0" fmla="*/ 0 w 52"/>
                  <a:gd name="T1" fmla="*/ 21 h 43"/>
                  <a:gd name="T2" fmla="*/ 5 w 52"/>
                  <a:gd name="T3" fmla="*/ 18 h 43"/>
                  <a:gd name="T4" fmla="*/ 10 w 52"/>
                  <a:gd name="T5" fmla="*/ 7 h 43"/>
                  <a:gd name="T6" fmla="*/ 15 w 52"/>
                  <a:gd name="T7" fmla="*/ 4 h 43"/>
                  <a:gd name="T8" fmla="*/ 31 w 52"/>
                  <a:gd name="T9" fmla="*/ 0 h 43"/>
                  <a:gd name="T10" fmla="*/ 34 w 52"/>
                  <a:gd name="T11" fmla="*/ 0 h 43"/>
                  <a:gd name="T12" fmla="*/ 37 w 52"/>
                  <a:gd name="T13" fmla="*/ 7 h 43"/>
                  <a:gd name="T14" fmla="*/ 47 w 52"/>
                  <a:gd name="T15" fmla="*/ 6 h 43"/>
                  <a:gd name="T16" fmla="*/ 48 w 52"/>
                  <a:gd name="T17" fmla="*/ 12 h 43"/>
                  <a:gd name="T18" fmla="*/ 31 w 52"/>
                  <a:gd name="T19" fmla="*/ 39 h 43"/>
                  <a:gd name="T20" fmla="*/ 11 w 52"/>
                  <a:gd name="T21" fmla="*/ 35 h 43"/>
                  <a:gd name="T22" fmla="*/ 1 w 52"/>
                  <a:gd name="T23" fmla="*/ 33 h 43"/>
                  <a:gd name="T24" fmla="*/ 5 w 52"/>
                  <a:gd name="T25" fmla="*/ 30 h 43"/>
                  <a:gd name="T26" fmla="*/ 4 w 52"/>
                  <a:gd name="T27" fmla="*/ 30 h 43"/>
                  <a:gd name="T28" fmla="*/ 0 w 52"/>
                  <a:gd name="T29" fmla="*/ 21 h 4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2"/>
                  <a:gd name="T46" fmla="*/ 0 h 43"/>
                  <a:gd name="T47" fmla="*/ 52 w 52"/>
                  <a:gd name="T48" fmla="*/ 43 h 4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2" h="43">
                    <a:moveTo>
                      <a:pt x="0" y="22"/>
                    </a:moveTo>
                    <a:lnTo>
                      <a:pt x="5" y="18"/>
                    </a:lnTo>
                    <a:lnTo>
                      <a:pt x="10" y="7"/>
                    </a:lnTo>
                    <a:lnTo>
                      <a:pt x="15" y="4"/>
                    </a:lnTo>
                    <a:lnTo>
                      <a:pt x="34" y="0"/>
                    </a:lnTo>
                    <a:lnTo>
                      <a:pt x="37" y="0"/>
                    </a:lnTo>
                    <a:lnTo>
                      <a:pt x="40" y="7"/>
                    </a:lnTo>
                    <a:lnTo>
                      <a:pt x="50" y="6"/>
                    </a:lnTo>
                    <a:lnTo>
                      <a:pt x="51" y="12"/>
                    </a:lnTo>
                    <a:lnTo>
                      <a:pt x="34" y="42"/>
                    </a:lnTo>
                    <a:lnTo>
                      <a:pt x="11" y="38"/>
                    </a:lnTo>
                    <a:lnTo>
                      <a:pt x="1" y="36"/>
                    </a:lnTo>
                    <a:lnTo>
                      <a:pt x="5" y="33"/>
                    </a:lnTo>
                    <a:lnTo>
                      <a:pt x="4" y="33"/>
                    </a:lnTo>
                    <a:lnTo>
                      <a:pt x="0" y="22"/>
                    </a:lnTo>
                  </a:path>
                </a:pathLst>
              </a:custGeom>
              <a:noFill/>
              <a:ln w="9525">
                <a:solidFill>
                  <a:srgbClr val="000000"/>
                </a:solidFill>
                <a:round/>
                <a:headEnd/>
                <a:tailEnd/>
              </a:ln>
            </p:spPr>
            <p:txBody>
              <a:bodyPr/>
              <a:lstStyle/>
              <a:p>
                <a:endParaRPr lang="en-US"/>
              </a:p>
            </p:txBody>
          </p:sp>
          <p:sp>
            <p:nvSpPr>
              <p:cNvPr id="14661" name="Line 378"/>
              <p:cNvSpPr>
                <a:spLocks noChangeShapeType="1"/>
              </p:cNvSpPr>
              <p:nvPr/>
            </p:nvSpPr>
            <p:spPr bwMode="auto">
              <a:xfrm>
                <a:off x="8630" y="4528"/>
                <a:ext cx="0" cy="0"/>
              </a:xfrm>
              <a:prstGeom prst="line">
                <a:avLst/>
              </a:prstGeom>
              <a:noFill/>
              <a:ln w="9525">
                <a:solidFill>
                  <a:srgbClr val="000000"/>
                </a:solidFill>
                <a:round/>
                <a:headEnd/>
                <a:tailEnd/>
              </a:ln>
            </p:spPr>
            <p:txBody>
              <a:bodyPr/>
              <a:lstStyle/>
              <a:p>
                <a:endParaRPr lang="en-GB"/>
              </a:p>
            </p:txBody>
          </p:sp>
          <p:sp>
            <p:nvSpPr>
              <p:cNvPr id="14662" name="Freeform 379"/>
              <p:cNvSpPr>
                <a:spLocks noChangeArrowheads="1"/>
              </p:cNvSpPr>
              <p:nvPr/>
            </p:nvSpPr>
            <p:spPr bwMode="auto">
              <a:xfrm>
                <a:off x="8627" y="4505"/>
                <a:ext cx="55" cy="36"/>
              </a:xfrm>
              <a:custGeom>
                <a:avLst/>
                <a:gdLst>
                  <a:gd name="T0" fmla="*/ 3 w 56"/>
                  <a:gd name="T1" fmla="*/ 19 h 37"/>
                  <a:gd name="T2" fmla="*/ 7 w 56"/>
                  <a:gd name="T3" fmla="*/ 15 h 37"/>
                  <a:gd name="T4" fmla="*/ 5 w 56"/>
                  <a:gd name="T5" fmla="*/ 18 h 37"/>
                  <a:gd name="T6" fmla="*/ 2 w 56"/>
                  <a:gd name="T7" fmla="*/ 18 h 37"/>
                  <a:gd name="T8" fmla="*/ 7 w 56"/>
                  <a:gd name="T9" fmla="*/ 18 h 37"/>
                  <a:gd name="T10" fmla="*/ 0 w 56"/>
                  <a:gd name="T11" fmla="*/ 15 h 37"/>
                  <a:gd name="T12" fmla="*/ 7 w 56"/>
                  <a:gd name="T13" fmla="*/ 7 h 37"/>
                  <a:gd name="T14" fmla="*/ 5 w 56"/>
                  <a:gd name="T15" fmla="*/ 4 h 37"/>
                  <a:gd name="T16" fmla="*/ 13 w 56"/>
                  <a:gd name="T17" fmla="*/ 9 h 37"/>
                  <a:gd name="T18" fmla="*/ 25 w 56"/>
                  <a:gd name="T19" fmla="*/ 0 h 37"/>
                  <a:gd name="T20" fmla="*/ 32 w 56"/>
                  <a:gd name="T21" fmla="*/ 4 h 37"/>
                  <a:gd name="T22" fmla="*/ 37 w 56"/>
                  <a:gd name="T23" fmla="*/ 0 h 37"/>
                  <a:gd name="T24" fmla="*/ 52 w 56"/>
                  <a:gd name="T25" fmla="*/ 4 h 37"/>
                  <a:gd name="T26" fmla="*/ 50 w 56"/>
                  <a:gd name="T27" fmla="*/ 10 h 37"/>
                  <a:gd name="T28" fmla="*/ 46 w 56"/>
                  <a:gd name="T29" fmla="*/ 9 h 37"/>
                  <a:gd name="T30" fmla="*/ 40 w 56"/>
                  <a:gd name="T31" fmla="*/ 18 h 37"/>
                  <a:gd name="T32" fmla="*/ 34 w 56"/>
                  <a:gd name="T33" fmla="*/ 22 h 37"/>
                  <a:gd name="T34" fmla="*/ 40 w 56"/>
                  <a:gd name="T35" fmla="*/ 33 h 37"/>
                  <a:gd name="T36" fmla="*/ 27 w 56"/>
                  <a:gd name="T37" fmla="*/ 28 h 37"/>
                  <a:gd name="T38" fmla="*/ 29 w 56"/>
                  <a:gd name="T39" fmla="*/ 22 h 37"/>
                  <a:gd name="T40" fmla="*/ 19 w 56"/>
                  <a:gd name="T41" fmla="*/ 25 h 37"/>
                  <a:gd name="T42" fmla="*/ 20 w 56"/>
                  <a:gd name="T43" fmla="*/ 20 h 37"/>
                  <a:gd name="T44" fmla="*/ 16 w 56"/>
                  <a:gd name="T45" fmla="*/ 18 h 37"/>
                  <a:gd name="T46" fmla="*/ 7 w 56"/>
                  <a:gd name="T47" fmla="*/ 20 h 37"/>
                  <a:gd name="T48" fmla="*/ 9 w 56"/>
                  <a:gd name="T49" fmla="*/ 22 h 37"/>
                  <a:gd name="T50" fmla="*/ 3 w 56"/>
                  <a:gd name="T51" fmla="*/ 19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37"/>
                  <a:gd name="T80" fmla="*/ 56 w 56"/>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37">
                    <a:moveTo>
                      <a:pt x="3" y="22"/>
                    </a:moveTo>
                    <a:lnTo>
                      <a:pt x="7" y="15"/>
                    </a:lnTo>
                    <a:lnTo>
                      <a:pt x="5" y="19"/>
                    </a:lnTo>
                    <a:lnTo>
                      <a:pt x="2" y="18"/>
                    </a:lnTo>
                    <a:lnTo>
                      <a:pt x="7" y="19"/>
                    </a:lnTo>
                    <a:lnTo>
                      <a:pt x="0" y="15"/>
                    </a:lnTo>
                    <a:lnTo>
                      <a:pt x="7" y="7"/>
                    </a:lnTo>
                    <a:lnTo>
                      <a:pt x="5" y="4"/>
                    </a:lnTo>
                    <a:lnTo>
                      <a:pt x="13" y="9"/>
                    </a:lnTo>
                    <a:lnTo>
                      <a:pt x="25" y="0"/>
                    </a:lnTo>
                    <a:lnTo>
                      <a:pt x="35" y="4"/>
                    </a:lnTo>
                    <a:lnTo>
                      <a:pt x="40" y="0"/>
                    </a:lnTo>
                    <a:lnTo>
                      <a:pt x="55" y="4"/>
                    </a:lnTo>
                    <a:lnTo>
                      <a:pt x="53" y="10"/>
                    </a:lnTo>
                    <a:lnTo>
                      <a:pt x="49" y="9"/>
                    </a:lnTo>
                    <a:lnTo>
                      <a:pt x="43" y="21"/>
                    </a:lnTo>
                    <a:lnTo>
                      <a:pt x="37" y="25"/>
                    </a:lnTo>
                    <a:lnTo>
                      <a:pt x="43" y="36"/>
                    </a:lnTo>
                    <a:lnTo>
                      <a:pt x="27" y="31"/>
                    </a:lnTo>
                    <a:lnTo>
                      <a:pt x="32" y="25"/>
                    </a:lnTo>
                    <a:lnTo>
                      <a:pt x="19" y="28"/>
                    </a:lnTo>
                    <a:lnTo>
                      <a:pt x="20" y="23"/>
                    </a:lnTo>
                    <a:lnTo>
                      <a:pt x="16" y="21"/>
                    </a:lnTo>
                    <a:lnTo>
                      <a:pt x="7" y="23"/>
                    </a:lnTo>
                    <a:lnTo>
                      <a:pt x="9" y="25"/>
                    </a:lnTo>
                    <a:lnTo>
                      <a:pt x="3" y="22"/>
                    </a:lnTo>
                  </a:path>
                </a:pathLst>
              </a:custGeom>
              <a:solidFill>
                <a:srgbClr val="8484A5"/>
              </a:solidFill>
              <a:ln w="5040">
                <a:solidFill>
                  <a:srgbClr val="000000"/>
                </a:solidFill>
                <a:round/>
                <a:headEnd/>
                <a:tailEnd/>
              </a:ln>
            </p:spPr>
            <p:txBody>
              <a:bodyPr wrap="none" anchor="ctr"/>
              <a:lstStyle/>
              <a:p>
                <a:endParaRPr lang="en-US"/>
              </a:p>
            </p:txBody>
          </p:sp>
          <p:sp>
            <p:nvSpPr>
              <p:cNvPr id="14663" name="Freeform 380"/>
              <p:cNvSpPr>
                <a:spLocks noChangeArrowheads="1"/>
              </p:cNvSpPr>
              <p:nvPr/>
            </p:nvSpPr>
            <p:spPr bwMode="auto">
              <a:xfrm>
                <a:off x="8627" y="4505"/>
                <a:ext cx="55" cy="36"/>
              </a:xfrm>
              <a:custGeom>
                <a:avLst/>
                <a:gdLst>
                  <a:gd name="T0" fmla="*/ 3 w 56"/>
                  <a:gd name="T1" fmla="*/ 19 h 37"/>
                  <a:gd name="T2" fmla="*/ 7 w 56"/>
                  <a:gd name="T3" fmla="*/ 15 h 37"/>
                  <a:gd name="T4" fmla="*/ 5 w 56"/>
                  <a:gd name="T5" fmla="*/ 18 h 37"/>
                  <a:gd name="T6" fmla="*/ 2 w 56"/>
                  <a:gd name="T7" fmla="*/ 18 h 37"/>
                  <a:gd name="T8" fmla="*/ 7 w 56"/>
                  <a:gd name="T9" fmla="*/ 18 h 37"/>
                  <a:gd name="T10" fmla="*/ 0 w 56"/>
                  <a:gd name="T11" fmla="*/ 15 h 37"/>
                  <a:gd name="T12" fmla="*/ 7 w 56"/>
                  <a:gd name="T13" fmla="*/ 7 h 37"/>
                  <a:gd name="T14" fmla="*/ 5 w 56"/>
                  <a:gd name="T15" fmla="*/ 4 h 37"/>
                  <a:gd name="T16" fmla="*/ 13 w 56"/>
                  <a:gd name="T17" fmla="*/ 9 h 37"/>
                  <a:gd name="T18" fmla="*/ 25 w 56"/>
                  <a:gd name="T19" fmla="*/ 0 h 37"/>
                  <a:gd name="T20" fmla="*/ 32 w 56"/>
                  <a:gd name="T21" fmla="*/ 4 h 37"/>
                  <a:gd name="T22" fmla="*/ 37 w 56"/>
                  <a:gd name="T23" fmla="*/ 0 h 37"/>
                  <a:gd name="T24" fmla="*/ 52 w 56"/>
                  <a:gd name="T25" fmla="*/ 4 h 37"/>
                  <a:gd name="T26" fmla="*/ 50 w 56"/>
                  <a:gd name="T27" fmla="*/ 10 h 37"/>
                  <a:gd name="T28" fmla="*/ 46 w 56"/>
                  <a:gd name="T29" fmla="*/ 9 h 37"/>
                  <a:gd name="T30" fmla="*/ 40 w 56"/>
                  <a:gd name="T31" fmla="*/ 18 h 37"/>
                  <a:gd name="T32" fmla="*/ 34 w 56"/>
                  <a:gd name="T33" fmla="*/ 22 h 37"/>
                  <a:gd name="T34" fmla="*/ 40 w 56"/>
                  <a:gd name="T35" fmla="*/ 33 h 37"/>
                  <a:gd name="T36" fmla="*/ 27 w 56"/>
                  <a:gd name="T37" fmla="*/ 28 h 37"/>
                  <a:gd name="T38" fmla="*/ 29 w 56"/>
                  <a:gd name="T39" fmla="*/ 22 h 37"/>
                  <a:gd name="T40" fmla="*/ 19 w 56"/>
                  <a:gd name="T41" fmla="*/ 25 h 37"/>
                  <a:gd name="T42" fmla="*/ 20 w 56"/>
                  <a:gd name="T43" fmla="*/ 20 h 37"/>
                  <a:gd name="T44" fmla="*/ 16 w 56"/>
                  <a:gd name="T45" fmla="*/ 18 h 37"/>
                  <a:gd name="T46" fmla="*/ 7 w 56"/>
                  <a:gd name="T47" fmla="*/ 20 h 37"/>
                  <a:gd name="T48" fmla="*/ 9 w 56"/>
                  <a:gd name="T49" fmla="*/ 22 h 37"/>
                  <a:gd name="T50" fmla="*/ 3 w 56"/>
                  <a:gd name="T51" fmla="*/ 19 h 3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56"/>
                  <a:gd name="T79" fmla="*/ 0 h 37"/>
                  <a:gd name="T80" fmla="*/ 56 w 56"/>
                  <a:gd name="T81" fmla="*/ 37 h 3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56" h="37">
                    <a:moveTo>
                      <a:pt x="3" y="22"/>
                    </a:moveTo>
                    <a:lnTo>
                      <a:pt x="7" y="15"/>
                    </a:lnTo>
                    <a:lnTo>
                      <a:pt x="5" y="19"/>
                    </a:lnTo>
                    <a:lnTo>
                      <a:pt x="2" y="18"/>
                    </a:lnTo>
                    <a:lnTo>
                      <a:pt x="7" y="19"/>
                    </a:lnTo>
                    <a:lnTo>
                      <a:pt x="0" y="15"/>
                    </a:lnTo>
                    <a:lnTo>
                      <a:pt x="7" y="7"/>
                    </a:lnTo>
                    <a:lnTo>
                      <a:pt x="5" y="4"/>
                    </a:lnTo>
                    <a:lnTo>
                      <a:pt x="13" y="9"/>
                    </a:lnTo>
                    <a:lnTo>
                      <a:pt x="25" y="0"/>
                    </a:lnTo>
                    <a:lnTo>
                      <a:pt x="35" y="4"/>
                    </a:lnTo>
                    <a:lnTo>
                      <a:pt x="40" y="0"/>
                    </a:lnTo>
                    <a:lnTo>
                      <a:pt x="55" y="4"/>
                    </a:lnTo>
                    <a:lnTo>
                      <a:pt x="53" y="10"/>
                    </a:lnTo>
                    <a:lnTo>
                      <a:pt x="49" y="9"/>
                    </a:lnTo>
                    <a:lnTo>
                      <a:pt x="43" y="21"/>
                    </a:lnTo>
                    <a:lnTo>
                      <a:pt x="37" y="25"/>
                    </a:lnTo>
                    <a:lnTo>
                      <a:pt x="43" y="36"/>
                    </a:lnTo>
                    <a:lnTo>
                      <a:pt x="27" y="31"/>
                    </a:lnTo>
                    <a:lnTo>
                      <a:pt x="32" y="25"/>
                    </a:lnTo>
                    <a:lnTo>
                      <a:pt x="19" y="28"/>
                    </a:lnTo>
                    <a:lnTo>
                      <a:pt x="20" y="23"/>
                    </a:lnTo>
                    <a:lnTo>
                      <a:pt x="16" y="21"/>
                    </a:lnTo>
                    <a:lnTo>
                      <a:pt x="7" y="23"/>
                    </a:lnTo>
                    <a:lnTo>
                      <a:pt x="9" y="25"/>
                    </a:lnTo>
                    <a:lnTo>
                      <a:pt x="3" y="22"/>
                    </a:lnTo>
                  </a:path>
                </a:pathLst>
              </a:custGeom>
              <a:noFill/>
              <a:ln w="9525">
                <a:solidFill>
                  <a:srgbClr val="000000"/>
                </a:solidFill>
                <a:round/>
                <a:headEnd/>
                <a:tailEnd/>
              </a:ln>
            </p:spPr>
            <p:txBody>
              <a:bodyPr/>
              <a:lstStyle/>
              <a:p>
                <a:endParaRPr lang="en-US"/>
              </a:p>
            </p:txBody>
          </p:sp>
          <p:sp>
            <p:nvSpPr>
              <p:cNvPr id="14664" name="Line 381"/>
              <p:cNvSpPr>
                <a:spLocks noChangeShapeType="1"/>
              </p:cNvSpPr>
              <p:nvPr/>
            </p:nvSpPr>
            <p:spPr bwMode="auto">
              <a:xfrm flipV="1">
                <a:off x="8672" y="4476"/>
                <a:ext cx="0" cy="2"/>
              </a:xfrm>
              <a:prstGeom prst="line">
                <a:avLst/>
              </a:prstGeom>
              <a:noFill/>
              <a:ln w="9525">
                <a:solidFill>
                  <a:srgbClr val="000000"/>
                </a:solidFill>
                <a:round/>
                <a:headEnd/>
                <a:tailEnd/>
              </a:ln>
            </p:spPr>
            <p:txBody>
              <a:bodyPr/>
              <a:lstStyle/>
              <a:p>
                <a:endParaRPr lang="en-GB"/>
              </a:p>
            </p:txBody>
          </p:sp>
          <p:sp>
            <p:nvSpPr>
              <p:cNvPr id="14665" name="Freeform 382"/>
              <p:cNvSpPr>
                <a:spLocks noChangeArrowheads="1"/>
              </p:cNvSpPr>
              <p:nvPr/>
            </p:nvSpPr>
            <p:spPr bwMode="auto">
              <a:xfrm>
                <a:off x="8618" y="4442"/>
                <a:ext cx="74" cy="52"/>
              </a:xfrm>
              <a:custGeom>
                <a:avLst/>
                <a:gdLst>
                  <a:gd name="T0" fmla="*/ 48 w 75"/>
                  <a:gd name="T1" fmla="*/ 37 h 53"/>
                  <a:gd name="T2" fmla="*/ 64 w 75"/>
                  <a:gd name="T3" fmla="*/ 38 h 53"/>
                  <a:gd name="T4" fmla="*/ 70 w 75"/>
                  <a:gd name="T5" fmla="*/ 30 h 53"/>
                  <a:gd name="T6" fmla="*/ 62 w 75"/>
                  <a:gd name="T7" fmla="*/ 26 h 53"/>
                  <a:gd name="T8" fmla="*/ 71 w 75"/>
                  <a:gd name="T9" fmla="*/ 15 h 53"/>
                  <a:gd name="T10" fmla="*/ 26 w 75"/>
                  <a:gd name="T11" fmla="*/ 0 h 53"/>
                  <a:gd name="T12" fmla="*/ 12 w 75"/>
                  <a:gd name="T13" fmla="*/ 2 h 53"/>
                  <a:gd name="T14" fmla="*/ 0 w 75"/>
                  <a:gd name="T15" fmla="*/ 14 h 53"/>
                  <a:gd name="T16" fmla="*/ 12 w 75"/>
                  <a:gd name="T17" fmla="*/ 27 h 53"/>
                  <a:gd name="T18" fmla="*/ 2 w 75"/>
                  <a:gd name="T19" fmla="*/ 37 h 53"/>
                  <a:gd name="T20" fmla="*/ 10 w 75"/>
                  <a:gd name="T21" fmla="*/ 46 h 53"/>
                  <a:gd name="T22" fmla="*/ 12 w 75"/>
                  <a:gd name="T23" fmla="*/ 45 h 53"/>
                  <a:gd name="T24" fmla="*/ 21 w 75"/>
                  <a:gd name="T25" fmla="*/ 39 h 53"/>
                  <a:gd name="T26" fmla="*/ 17 w 75"/>
                  <a:gd name="T27" fmla="*/ 38 h 53"/>
                  <a:gd name="T28" fmla="*/ 22 w 75"/>
                  <a:gd name="T29" fmla="*/ 43 h 53"/>
                  <a:gd name="T30" fmla="*/ 19 w 75"/>
                  <a:gd name="T31" fmla="*/ 49 h 53"/>
                  <a:gd name="T32" fmla="*/ 44 w 75"/>
                  <a:gd name="T33" fmla="*/ 41 h 53"/>
                  <a:gd name="T34" fmla="*/ 48 w 75"/>
                  <a:gd name="T35" fmla="*/ 37 h 5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5"/>
                  <a:gd name="T55" fmla="*/ 0 h 53"/>
                  <a:gd name="T56" fmla="*/ 75 w 75"/>
                  <a:gd name="T57" fmla="*/ 53 h 5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5" h="53">
                    <a:moveTo>
                      <a:pt x="51" y="40"/>
                    </a:moveTo>
                    <a:lnTo>
                      <a:pt x="67" y="41"/>
                    </a:lnTo>
                    <a:lnTo>
                      <a:pt x="73" y="33"/>
                    </a:lnTo>
                    <a:lnTo>
                      <a:pt x="65" y="29"/>
                    </a:lnTo>
                    <a:lnTo>
                      <a:pt x="74" y="15"/>
                    </a:lnTo>
                    <a:lnTo>
                      <a:pt x="26" y="0"/>
                    </a:lnTo>
                    <a:lnTo>
                      <a:pt x="12" y="2"/>
                    </a:lnTo>
                    <a:lnTo>
                      <a:pt x="0" y="14"/>
                    </a:lnTo>
                    <a:lnTo>
                      <a:pt x="12" y="30"/>
                    </a:lnTo>
                    <a:lnTo>
                      <a:pt x="2" y="40"/>
                    </a:lnTo>
                    <a:lnTo>
                      <a:pt x="10" y="49"/>
                    </a:lnTo>
                    <a:lnTo>
                      <a:pt x="12" y="48"/>
                    </a:lnTo>
                    <a:lnTo>
                      <a:pt x="21" y="42"/>
                    </a:lnTo>
                    <a:lnTo>
                      <a:pt x="17" y="41"/>
                    </a:lnTo>
                    <a:lnTo>
                      <a:pt x="22" y="46"/>
                    </a:lnTo>
                    <a:lnTo>
                      <a:pt x="19" y="52"/>
                    </a:lnTo>
                    <a:lnTo>
                      <a:pt x="47" y="44"/>
                    </a:lnTo>
                    <a:lnTo>
                      <a:pt x="51" y="40"/>
                    </a:lnTo>
                  </a:path>
                </a:pathLst>
              </a:custGeom>
              <a:solidFill>
                <a:srgbClr val="8484A5"/>
              </a:solidFill>
              <a:ln w="5040">
                <a:solidFill>
                  <a:srgbClr val="000000"/>
                </a:solidFill>
                <a:round/>
                <a:headEnd/>
                <a:tailEnd/>
              </a:ln>
            </p:spPr>
            <p:txBody>
              <a:bodyPr wrap="none" anchor="ctr"/>
              <a:lstStyle/>
              <a:p>
                <a:endParaRPr lang="en-US"/>
              </a:p>
            </p:txBody>
          </p:sp>
          <p:sp>
            <p:nvSpPr>
              <p:cNvPr id="14666" name="Freeform 383"/>
              <p:cNvSpPr>
                <a:spLocks noChangeArrowheads="1"/>
              </p:cNvSpPr>
              <p:nvPr/>
            </p:nvSpPr>
            <p:spPr bwMode="auto">
              <a:xfrm>
                <a:off x="8618" y="4442"/>
                <a:ext cx="74" cy="52"/>
              </a:xfrm>
              <a:custGeom>
                <a:avLst/>
                <a:gdLst>
                  <a:gd name="T0" fmla="*/ 48 w 75"/>
                  <a:gd name="T1" fmla="*/ 37 h 53"/>
                  <a:gd name="T2" fmla="*/ 64 w 75"/>
                  <a:gd name="T3" fmla="*/ 38 h 53"/>
                  <a:gd name="T4" fmla="*/ 70 w 75"/>
                  <a:gd name="T5" fmla="*/ 30 h 53"/>
                  <a:gd name="T6" fmla="*/ 62 w 75"/>
                  <a:gd name="T7" fmla="*/ 26 h 53"/>
                  <a:gd name="T8" fmla="*/ 71 w 75"/>
                  <a:gd name="T9" fmla="*/ 15 h 53"/>
                  <a:gd name="T10" fmla="*/ 26 w 75"/>
                  <a:gd name="T11" fmla="*/ 0 h 53"/>
                  <a:gd name="T12" fmla="*/ 12 w 75"/>
                  <a:gd name="T13" fmla="*/ 2 h 53"/>
                  <a:gd name="T14" fmla="*/ 0 w 75"/>
                  <a:gd name="T15" fmla="*/ 14 h 53"/>
                  <a:gd name="T16" fmla="*/ 12 w 75"/>
                  <a:gd name="T17" fmla="*/ 27 h 53"/>
                  <a:gd name="T18" fmla="*/ 2 w 75"/>
                  <a:gd name="T19" fmla="*/ 37 h 53"/>
                  <a:gd name="T20" fmla="*/ 10 w 75"/>
                  <a:gd name="T21" fmla="*/ 46 h 53"/>
                  <a:gd name="T22" fmla="*/ 12 w 75"/>
                  <a:gd name="T23" fmla="*/ 45 h 53"/>
                  <a:gd name="T24" fmla="*/ 21 w 75"/>
                  <a:gd name="T25" fmla="*/ 39 h 53"/>
                  <a:gd name="T26" fmla="*/ 17 w 75"/>
                  <a:gd name="T27" fmla="*/ 38 h 53"/>
                  <a:gd name="T28" fmla="*/ 22 w 75"/>
                  <a:gd name="T29" fmla="*/ 43 h 53"/>
                  <a:gd name="T30" fmla="*/ 19 w 75"/>
                  <a:gd name="T31" fmla="*/ 49 h 53"/>
                  <a:gd name="T32" fmla="*/ 44 w 75"/>
                  <a:gd name="T33" fmla="*/ 41 h 53"/>
                  <a:gd name="T34" fmla="*/ 48 w 75"/>
                  <a:gd name="T35" fmla="*/ 37 h 5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5"/>
                  <a:gd name="T55" fmla="*/ 0 h 53"/>
                  <a:gd name="T56" fmla="*/ 75 w 75"/>
                  <a:gd name="T57" fmla="*/ 53 h 5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5" h="53">
                    <a:moveTo>
                      <a:pt x="51" y="40"/>
                    </a:moveTo>
                    <a:lnTo>
                      <a:pt x="67" y="41"/>
                    </a:lnTo>
                    <a:lnTo>
                      <a:pt x="73" y="33"/>
                    </a:lnTo>
                    <a:lnTo>
                      <a:pt x="65" y="29"/>
                    </a:lnTo>
                    <a:lnTo>
                      <a:pt x="74" y="15"/>
                    </a:lnTo>
                    <a:lnTo>
                      <a:pt x="26" y="0"/>
                    </a:lnTo>
                    <a:lnTo>
                      <a:pt x="12" y="2"/>
                    </a:lnTo>
                    <a:lnTo>
                      <a:pt x="0" y="14"/>
                    </a:lnTo>
                    <a:lnTo>
                      <a:pt x="12" y="30"/>
                    </a:lnTo>
                    <a:lnTo>
                      <a:pt x="2" y="40"/>
                    </a:lnTo>
                    <a:lnTo>
                      <a:pt x="10" y="49"/>
                    </a:lnTo>
                    <a:lnTo>
                      <a:pt x="12" y="48"/>
                    </a:lnTo>
                    <a:lnTo>
                      <a:pt x="21" y="42"/>
                    </a:lnTo>
                    <a:lnTo>
                      <a:pt x="17" y="41"/>
                    </a:lnTo>
                    <a:lnTo>
                      <a:pt x="22" y="46"/>
                    </a:lnTo>
                    <a:lnTo>
                      <a:pt x="19" y="52"/>
                    </a:lnTo>
                    <a:lnTo>
                      <a:pt x="47" y="44"/>
                    </a:lnTo>
                    <a:lnTo>
                      <a:pt x="51" y="40"/>
                    </a:lnTo>
                  </a:path>
                </a:pathLst>
              </a:custGeom>
              <a:noFill/>
              <a:ln w="9525">
                <a:solidFill>
                  <a:srgbClr val="000000"/>
                </a:solidFill>
                <a:round/>
                <a:headEnd/>
                <a:tailEnd/>
              </a:ln>
            </p:spPr>
            <p:txBody>
              <a:bodyPr/>
              <a:lstStyle/>
              <a:p>
                <a:endParaRPr lang="en-US"/>
              </a:p>
            </p:txBody>
          </p:sp>
          <p:sp>
            <p:nvSpPr>
              <p:cNvPr id="14667" name="Freeform 384"/>
              <p:cNvSpPr>
                <a:spLocks noChangeArrowheads="1"/>
              </p:cNvSpPr>
              <p:nvPr/>
            </p:nvSpPr>
            <p:spPr bwMode="auto">
              <a:xfrm>
                <a:off x="8627" y="4481"/>
                <a:ext cx="54" cy="32"/>
              </a:xfrm>
              <a:custGeom>
                <a:avLst/>
                <a:gdLst>
                  <a:gd name="T0" fmla="*/ 1 w 55"/>
                  <a:gd name="T1" fmla="*/ 23 h 33"/>
                  <a:gd name="T2" fmla="*/ 0 w 55"/>
                  <a:gd name="T3" fmla="*/ 18 h 33"/>
                  <a:gd name="T4" fmla="*/ 14 w 55"/>
                  <a:gd name="T5" fmla="*/ 17 h 33"/>
                  <a:gd name="T6" fmla="*/ 13 w 55"/>
                  <a:gd name="T7" fmla="*/ 13 h 33"/>
                  <a:gd name="T8" fmla="*/ 12 w 55"/>
                  <a:gd name="T9" fmla="*/ 7 h 33"/>
                  <a:gd name="T10" fmla="*/ 36 w 55"/>
                  <a:gd name="T11" fmla="*/ 0 h 33"/>
                  <a:gd name="T12" fmla="*/ 51 w 55"/>
                  <a:gd name="T13" fmla="*/ 9 h 33"/>
                  <a:gd name="T14" fmla="*/ 36 w 55"/>
                  <a:gd name="T15" fmla="*/ 16 h 33"/>
                  <a:gd name="T16" fmla="*/ 34 w 55"/>
                  <a:gd name="T17" fmla="*/ 25 h 33"/>
                  <a:gd name="T18" fmla="*/ 30 w 55"/>
                  <a:gd name="T19" fmla="*/ 29 h 33"/>
                  <a:gd name="T20" fmla="*/ 20 w 55"/>
                  <a:gd name="T21" fmla="*/ 24 h 33"/>
                  <a:gd name="T22" fmla="*/ 12 w 55"/>
                  <a:gd name="T23" fmla="*/ 28 h 33"/>
                  <a:gd name="T24" fmla="*/ 1 w 55"/>
                  <a:gd name="T25" fmla="*/ 23 h 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5"/>
                  <a:gd name="T40" fmla="*/ 0 h 33"/>
                  <a:gd name="T41" fmla="*/ 55 w 55"/>
                  <a:gd name="T42" fmla="*/ 33 h 3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5" h="33">
                    <a:moveTo>
                      <a:pt x="1" y="26"/>
                    </a:moveTo>
                    <a:lnTo>
                      <a:pt x="0" y="21"/>
                    </a:lnTo>
                    <a:lnTo>
                      <a:pt x="14" y="20"/>
                    </a:lnTo>
                    <a:lnTo>
                      <a:pt x="13" y="13"/>
                    </a:lnTo>
                    <a:lnTo>
                      <a:pt x="12" y="7"/>
                    </a:lnTo>
                    <a:lnTo>
                      <a:pt x="39" y="0"/>
                    </a:lnTo>
                    <a:lnTo>
                      <a:pt x="54" y="9"/>
                    </a:lnTo>
                    <a:lnTo>
                      <a:pt x="39" y="18"/>
                    </a:lnTo>
                    <a:lnTo>
                      <a:pt x="37" y="28"/>
                    </a:lnTo>
                    <a:lnTo>
                      <a:pt x="33" y="32"/>
                    </a:lnTo>
                    <a:lnTo>
                      <a:pt x="20" y="27"/>
                    </a:lnTo>
                    <a:lnTo>
                      <a:pt x="12" y="31"/>
                    </a:lnTo>
                    <a:lnTo>
                      <a:pt x="1" y="26"/>
                    </a:lnTo>
                  </a:path>
                </a:pathLst>
              </a:custGeom>
              <a:solidFill>
                <a:srgbClr val="8484A5"/>
              </a:solidFill>
              <a:ln w="5040">
                <a:solidFill>
                  <a:srgbClr val="000000"/>
                </a:solidFill>
                <a:round/>
                <a:headEnd/>
                <a:tailEnd/>
              </a:ln>
            </p:spPr>
            <p:txBody>
              <a:bodyPr wrap="none" anchor="ctr"/>
              <a:lstStyle/>
              <a:p>
                <a:endParaRPr lang="en-US"/>
              </a:p>
            </p:txBody>
          </p:sp>
          <p:sp>
            <p:nvSpPr>
              <p:cNvPr id="14668" name="Freeform 385"/>
              <p:cNvSpPr>
                <a:spLocks noChangeArrowheads="1"/>
              </p:cNvSpPr>
              <p:nvPr/>
            </p:nvSpPr>
            <p:spPr bwMode="auto">
              <a:xfrm>
                <a:off x="8627" y="4481"/>
                <a:ext cx="54" cy="32"/>
              </a:xfrm>
              <a:custGeom>
                <a:avLst/>
                <a:gdLst>
                  <a:gd name="T0" fmla="*/ 1 w 55"/>
                  <a:gd name="T1" fmla="*/ 23 h 33"/>
                  <a:gd name="T2" fmla="*/ 0 w 55"/>
                  <a:gd name="T3" fmla="*/ 18 h 33"/>
                  <a:gd name="T4" fmla="*/ 14 w 55"/>
                  <a:gd name="T5" fmla="*/ 17 h 33"/>
                  <a:gd name="T6" fmla="*/ 13 w 55"/>
                  <a:gd name="T7" fmla="*/ 13 h 33"/>
                  <a:gd name="T8" fmla="*/ 12 w 55"/>
                  <a:gd name="T9" fmla="*/ 7 h 33"/>
                  <a:gd name="T10" fmla="*/ 36 w 55"/>
                  <a:gd name="T11" fmla="*/ 0 h 33"/>
                  <a:gd name="T12" fmla="*/ 51 w 55"/>
                  <a:gd name="T13" fmla="*/ 9 h 33"/>
                  <a:gd name="T14" fmla="*/ 36 w 55"/>
                  <a:gd name="T15" fmla="*/ 16 h 33"/>
                  <a:gd name="T16" fmla="*/ 34 w 55"/>
                  <a:gd name="T17" fmla="*/ 25 h 33"/>
                  <a:gd name="T18" fmla="*/ 30 w 55"/>
                  <a:gd name="T19" fmla="*/ 29 h 33"/>
                  <a:gd name="T20" fmla="*/ 20 w 55"/>
                  <a:gd name="T21" fmla="*/ 24 h 33"/>
                  <a:gd name="T22" fmla="*/ 12 w 55"/>
                  <a:gd name="T23" fmla="*/ 28 h 33"/>
                  <a:gd name="T24" fmla="*/ 1 w 55"/>
                  <a:gd name="T25" fmla="*/ 23 h 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5"/>
                  <a:gd name="T40" fmla="*/ 0 h 33"/>
                  <a:gd name="T41" fmla="*/ 55 w 55"/>
                  <a:gd name="T42" fmla="*/ 33 h 3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5" h="33">
                    <a:moveTo>
                      <a:pt x="1" y="26"/>
                    </a:moveTo>
                    <a:lnTo>
                      <a:pt x="0" y="21"/>
                    </a:lnTo>
                    <a:lnTo>
                      <a:pt x="14" y="20"/>
                    </a:lnTo>
                    <a:lnTo>
                      <a:pt x="13" y="13"/>
                    </a:lnTo>
                    <a:lnTo>
                      <a:pt x="12" y="7"/>
                    </a:lnTo>
                    <a:lnTo>
                      <a:pt x="39" y="0"/>
                    </a:lnTo>
                    <a:lnTo>
                      <a:pt x="54" y="9"/>
                    </a:lnTo>
                    <a:lnTo>
                      <a:pt x="39" y="18"/>
                    </a:lnTo>
                    <a:lnTo>
                      <a:pt x="37" y="28"/>
                    </a:lnTo>
                    <a:lnTo>
                      <a:pt x="33" y="32"/>
                    </a:lnTo>
                    <a:lnTo>
                      <a:pt x="20" y="27"/>
                    </a:lnTo>
                    <a:lnTo>
                      <a:pt x="12" y="31"/>
                    </a:lnTo>
                    <a:lnTo>
                      <a:pt x="1" y="26"/>
                    </a:lnTo>
                  </a:path>
                </a:pathLst>
              </a:custGeom>
              <a:noFill/>
              <a:ln w="9525">
                <a:solidFill>
                  <a:srgbClr val="000000"/>
                </a:solidFill>
                <a:round/>
                <a:headEnd/>
                <a:tailEnd/>
              </a:ln>
            </p:spPr>
            <p:txBody>
              <a:bodyPr/>
              <a:lstStyle/>
              <a:p>
                <a:endParaRPr lang="en-US"/>
              </a:p>
            </p:txBody>
          </p:sp>
          <p:sp>
            <p:nvSpPr>
              <p:cNvPr id="14669" name="Line 386"/>
              <p:cNvSpPr>
                <a:spLocks noChangeShapeType="1"/>
              </p:cNvSpPr>
              <p:nvPr/>
            </p:nvSpPr>
            <p:spPr bwMode="auto">
              <a:xfrm flipV="1">
                <a:off x="8721" y="4477"/>
                <a:ext cx="1" cy="2"/>
              </a:xfrm>
              <a:prstGeom prst="line">
                <a:avLst/>
              </a:prstGeom>
              <a:noFill/>
              <a:ln w="9525">
                <a:solidFill>
                  <a:srgbClr val="000000"/>
                </a:solidFill>
                <a:round/>
                <a:headEnd/>
                <a:tailEnd/>
              </a:ln>
            </p:spPr>
            <p:txBody>
              <a:bodyPr/>
              <a:lstStyle/>
              <a:p>
                <a:endParaRPr lang="en-GB"/>
              </a:p>
            </p:txBody>
          </p:sp>
          <p:sp>
            <p:nvSpPr>
              <p:cNvPr id="14670" name="Freeform 387"/>
              <p:cNvSpPr>
                <a:spLocks noChangeArrowheads="1"/>
              </p:cNvSpPr>
              <p:nvPr/>
            </p:nvSpPr>
            <p:spPr bwMode="auto">
              <a:xfrm>
                <a:off x="8668" y="4471"/>
                <a:ext cx="56" cy="40"/>
              </a:xfrm>
              <a:custGeom>
                <a:avLst/>
                <a:gdLst>
                  <a:gd name="T0" fmla="*/ 53 w 57"/>
                  <a:gd name="T1" fmla="*/ 6 h 41"/>
                  <a:gd name="T2" fmla="*/ 23 w 57"/>
                  <a:gd name="T3" fmla="*/ 0 h 41"/>
                  <a:gd name="T4" fmla="*/ 17 w 57"/>
                  <a:gd name="T5" fmla="*/ 4 h 41"/>
                  <a:gd name="T6" fmla="*/ 6 w 57"/>
                  <a:gd name="T7" fmla="*/ 2 h 41"/>
                  <a:gd name="T8" fmla="*/ 2 w 57"/>
                  <a:gd name="T9" fmla="*/ 8 h 41"/>
                  <a:gd name="T10" fmla="*/ 17 w 57"/>
                  <a:gd name="T11" fmla="*/ 18 h 41"/>
                  <a:gd name="T12" fmla="*/ 5 w 57"/>
                  <a:gd name="T13" fmla="*/ 20 h 41"/>
                  <a:gd name="T14" fmla="*/ 0 w 57"/>
                  <a:gd name="T15" fmla="*/ 29 h 41"/>
                  <a:gd name="T16" fmla="*/ 13 w 57"/>
                  <a:gd name="T17" fmla="*/ 37 h 41"/>
                  <a:gd name="T18" fmla="*/ 13 w 57"/>
                  <a:gd name="T19" fmla="*/ 37 h 41"/>
                  <a:gd name="T20" fmla="*/ 30 w 57"/>
                  <a:gd name="T21" fmla="*/ 33 h 41"/>
                  <a:gd name="T22" fmla="*/ 34 w 57"/>
                  <a:gd name="T23" fmla="*/ 33 h 41"/>
                  <a:gd name="T24" fmla="*/ 38 w 57"/>
                  <a:gd name="T25" fmla="*/ 29 h 41"/>
                  <a:gd name="T26" fmla="*/ 46 w 57"/>
                  <a:gd name="T27" fmla="*/ 20 h 41"/>
                  <a:gd name="T28" fmla="*/ 48 w 57"/>
                  <a:gd name="T29" fmla="*/ 13 h 41"/>
                  <a:gd name="T30" fmla="*/ 50 w 57"/>
                  <a:gd name="T31" fmla="*/ 12 h 41"/>
                  <a:gd name="T32" fmla="*/ 53 w 57"/>
                  <a:gd name="T33" fmla="*/ 6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41"/>
                  <a:gd name="T53" fmla="*/ 57 w 57"/>
                  <a:gd name="T54" fmla="*/ 41 h 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41">
                    <a:moveTo>
                      <a:pt x="56" y="6"/>
                    </a:moveTo>
                    <a:lnTo>
                      <a:pt x="23" y="0"/>
                    </a:lnTo>
                    <a:lnTo>
                      <a:pt x="17" y="4"/>
                    </a:lnTo>
                    <a:lnTo>
                      <a:pt x="6" y="2"/>
                    </a:lnTo>
                    <a:lnTo>
                      <a:pt x="2" y="8"/>
                    </a:lnTo>
                    <a:lnTo>
                      <a:pt x="17" y="18"/>
                    </a:lnTo>
                    <a:lnTo>
                      <a:pt x="5" y="22"/>
                    </a:lnTo>
                    <a:lnTo>
                      <a:pt x="0" y="32"/>
                    </a:lnTo>
                    <a:lnTo>
                      <a:pt x="13" y="40"/>
                    </a:lnTo>
                    <a:lnTo>
                      <a:pt x="33" y="36"/>
                    </a:lnTo>
                    <a:lnTo>
                      <a:pt x="37" y="36"/>
                    </a:lnTo>
                    <a:lnTo>
                      <a:pt x="41" y="32"/>
                    </a:lnTo>
                    <a:lnTo>
                      <a:pt x="49" y="21"/>
                    </a:lnTo>
                    <a:lnTo>
                      <a:pt x="51" y="13"/>
                    </a:lnTo>
                    <a:lnTo>
                      <a:pt x="53" y="12"/>
                    </a:lnTo>
                    <a:lnTo>
                      <a:pt x="56" y="6"/>
                    </a:lnTo>
                  </a:path>
                </a:pathLst>
              </a:custGeom>
              <a:solidFill>
                <a:srgbClr val="8484A5"/>
              </a:solidFill>
              <a:ln w="5040">
                <a:solidFill>
                  <a:srgbClr val="000000"/>
                </a:solidFill>
                <a:round/>
                <a:headEnd/>
                <a:tailEnd/>
              </a:ln>
            </p:spPr>
            <p:txBody>
              <a:bodyPr wrap="none" anchor="ctr"/>
              <a:lstStyle/>
              <a:p>
                <a:endParaRPr lang="en-US"/>
              </a:p>
            </p:txBody>
          </p:sp>
          <p:sp>
            <p:nvSpPr>
              <p:cNvPr id="14671" name="Freeform 388"/>
              <p:cNvSpPr>
                <a:spLocks noChangeArrowheads="1"/>
              </p:cNvSpPr>
              <p:nvPr/>
            </p:nvSpPr>
            <p:spPr bwMode="auto">
              <a:xfrm>
                <a:off x="8668" y="4471"/>
                <a:ext cx="56" cy="40"/>
              </a:xfrm>
              <a:custGeom>
                <a:avLst/>
                <a:gdLst>
                  <a:gd name="T0" fmla="*/ 53 w 57"/>
                  <a:gd name="T1" fmla="*/ 6 h 41"/>
                  <a:gd name="T2" fmla="*/ 23 w 57"/>
                  <a:gd name="T3" fmla="*/ 0 h 41"/>
                  <a:gd name="T4" fmla="*/ 17 w 57"/>
                  <a:gd name="T5" fmla="*/ 4 h 41"/>
                  <a:gd name="T6" fmla="*/ 6 w 57"/>
                  <a:gd name="T7" fmla="*/ 2 h 41"/>
                  <a:gd name="T8" fmla="*/ 2 w 57"/>
                  <a:gd name="T9" fmla="*/ 8 h 41"/>
                  <a:gd name="T10" fmla="*/ 17 w 57"/>
                  <a:gd name="T11" fmla="*/ 18 h 41"/>
                  <a:gd name="T12" fmla="*/ 5 w 57"/>
                  <a:gd name="T13" fmla="*/ 20 h 41"/>
                  <a:gd name="T14" fmla="*/ 0 w 57"/>
                  <a:gd name="T15" fmla="*/ 29 h 41"/>
                  <a:gd name="T16" fmla="*/ 13 w 57"/>
                  <a:gd name="T17" fmla="*/ 37 h 41"/>
                  <a:gd name="T18" fmla="*/ 13 w 57"/>
                  <a:gd name="T19" fmla="*/ 37 h 41"/>
                  <a:gd name="T20" fmla="*/ 30 w 57"/>
                  <a:gd name="T21" fmla="*/ 33 h 41"/>
                  <a:gd name="T22" fmla="*/ 34 w 57"/>
                  <a:gd name="T23" fmla="*/ 33 h 41"/>
                  <a:gd name="T24" fmla="*/ 38 w 57"/>
                  <a:gd name="T25" fmla="*/ 29 h 41"/>
                  <a:gd name="T26" fmla="*/ 46 w 57"/>
                  <a:gd name="T27" fmla="*/ 20 h 41"/>
                  <a:gd name="T28" fmla="*/ 48 w 57"/>
                  <a:gd name="T29" fmla="*/ 13 h 41"/>
                  <a:gd name="T30" fmla="*/ 50 w 57"/>
                  <a:gd name="T31" fmla="*/ 12 h 41"/>
                  <a:gd name="T32" fmla="*/ 53 w 57"/>
                  <a:gd name="T33" fmla="*/ 6 h 4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7"/>
                  <a:gd name="T52" fmla="*/ 0 h 41"/>
                  <a:gd name="T53" fmla="*/ 57 w 57"/>
                  <a:gd name="T54" fmla="*/ 41 h 4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7" h="41">
                    <a:moveTo>
                      <a:pt x="56" y="6"/>
                    </a:moveTo>
                    <a:lnTo>
                      <a:pt x="23" y="0"/>
                    </a:lnTo>
                    <a:lnTo>
                      <a:pt x="17" y="4"/>
                    </a:lnTo>
                    <a:lnTo>
                      <a:pt x="6" y="2"/>
                    </a:lnTo>
                    <a:lnTo>
                      <a:pt x="2" y="8"/>
                    </a:lnTo>
                    <a:lnTo>
                      <a:pt x="17" y="18"/>
                    </a:lnTo>
                    <a:lnTo>
                      <a:pt x="5" y="22"/>
                    </a:lnTo>
                    <a:lnTo>
                      <a:pt x="0" y="32"/>
                    </a:lnTo>
                    <a:lnTo>
                      <a:pt x="13" y="40"/>
                    </a:lnTo>
                    <a:lnTo>
                      <a:pt x="33" y="36"/>
                    </a:lnTo>
                    <a:lnTo>
                      <a:pt x="37" y="36"/>
                    </a:lnTo>
                    <a:lnTo>
                      <a:pt x="41" y="32"/>
                    </a:lnTo>
                    <a:lnTo>
                      <a:pt x="49" y="21"/>
                    </a:lnTo>
                    <a:lnTo>
                      <a:pt x="51" y="13"/>
                    </a:lnTo>
                    <a:lnTo>
                      <a:pt x="53" y="12"/>
                    </a:lnTo>
                    <a:lnTo>
                      <a:pt x="56" y="6"/>
                    </a:lnTo>
                  </a:path>
                </a:pathLst>
              </a:custGeom>
              <a:noFill/>
              <a:ln w="9525">
                <a:solidFill>
                  <a:srgbClr val="000000"/>
                </a:solidFill>
                <a:round/>
                <a:headEnd/>
                <a:tailEnd/>
              </a:ln>
            </p:spPr>
            <p:txBody>
              <a:bodyPr/>
              <a:lstStyle/>
              <a:p>
                <a:endParaRPr lang="en-US"/>
              </a:p>
            </p:txBody>
          </p:sp>
          <p:sp>
            <p:nvSpPr>
              <p:cNvPr id="14672" name="Line 389"/>
              <p:cNvSpPr>
                <a:spLocks noChangeShapeType="1"/>
              </p:cNvSpPr>
              <p:nvPr/>
            </p:nvSpPr>
            <p:spPr bwMode="auto">
              <a:xfrm flipV="1">
                <a:off x="8721" y="4477"/>
                <a:ext cx="1" cy="2"/>
              </a:xfrm>
              <a:prstGeom prst="line">
                <a:avLst/>
              </a:prstGeom>
              <a:noFill/>
              <a:ln w="9525">
                <a:solidFill>
                  <a:srgbClr val="000000"/>
                </a:solidFill>
                <a:round/>
                <a:headEnd/>
                <a:tailEnd/>
              </a:ln>
            </p:spPr>
            <p:txBody>
              <a:bodyPr/>
              <a:lstStyle/>
              <a:p>
                <a:endParaRPr lang="en-GB"/>
              </a:p>
            </p:txBody>
          </p:sp>
          <p:sp>
            <p:nvSpPr>
              <p:cNvPr id="14673" name="Freeform 390"/>
              <p:cNvSpPr>
                <a:spLocks noChangeArrowheads="1"/>
              </p:cNvSpPr>
              <p:nvPr/>
            </p:nvSpPr>
            <p:spPr bwMode="auto">
              <a:xfrm>
                <a:off x="8645" y="4431"/>
                <a:ext cx="91" cy="50"/>
              </a:xfrm>
              <a:custGeom>
                <a:avLst/>
                <a:gdLst>
                  <a:gd name="T0" fmla="*/ 71 w 92"/>
                  <a:gd name="T1" fmla="*/ 47 h 51"/>
                  <a:gd name="T2" fmla="*/ 44 w 92"/>
                  <a:gd name="T3" fmla="*/ 39 h 51"/>
                  <a:gd name="T4" fmla="*/ 40 w 92"/>
                  <a:gd name="T5" fmla="*/ 36 h 51"/>
                  <a:gd name="T6" fmla="*/ 46 w 92"/>
                  <a:gd name="T7" fmla="*/ 24 h 51"/>
                  <a:gd name="T8" fmla="*/ 0 w 92"/>
                  <a:gd name="T9" fmla="*/ 10 h 51"/>
                  <a:gd name="T10" fmla="*/ 16 w 92"/>
                  <a:gd name="T11" fmla="*/ 0 h 51"/>
                  <a:gd name="T12" fmla="*/ 40 w 92"/>
                  <a:gd name="T13" fmla="*/ 3 h 51"/>
                  <a:gd name="T14" fmla="*/ 52 w 92"/>
                  <a:gd name="T15" fmla="*/ 7 h 51"/>
                  <a:gd name="T16" fmla="*/ 46 w 92"/>
                  <a:gd name="T17" fmla="*/ 12 h 51"/>
                  <a:gd name="T18" fmla="*/ 88 w 92"/>
                  <a:gd name="T19" fmla="*/ 25 h 51"/>
                  <a:gd name="T20" fmla="*/ 71 w 92"/>
                  <a:gd name="T21" fmla="*/ 47 h 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2"/>
                  <a:gd name="T34" fmla="*/ 0 h 51"/>
                  <a:gd name="T35" fmla="*/ 92 w 92"/>
                  <a:gd name="T36" fmla="*/ 51 h 5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2" h="51">
                    <a:moveTo>
                      <a:pt x="74" y="50"/>
                    </a:moveTo>
                    <a:lnTo>
                      <a:pt x="44" y="42"/>
                    </a:lnTo>
                    <a:lnTo>
                      <a:pt x="40" y="39"/>
                    </a:lnTo>
                    <a:lnTo>
                      <a:pt x="48" y="24"/>
                    </a:lnTo>
                    <a:lnTo>
                      <a:pt x="0" y="10"/>
                    </a:lnTo>
                    <a:lnTo>
                      <a:pt x="16" y="0"/>
                    </a:lnTo>
                    <a:lnTo>
                      <a:pt x="40" y="3"/>
                    </a:lnTo>
                    <a:lnTo>
                      <a:pt x="55" y="7"/>
                    </a:lnTo>
                    <a:lnTo>
                      <a:pt x="48" y="12"/>
                    </a:lnTo>
                    <a:lnTo>
                      <a:pt x="91" y="28"/>
                    </a:lnTo>
                    <a:lnTo>
                      <a:pt x="74" y="50"/>
                    </a:lnTo>
                  </a:path>
                </a:pathLst>
              </a:custGeom>
              <a:solidFill>
                <a:srgbClr val="8484A5"/>
              </a:solidFill>
              <a:ln w="5040">
                <a:solidFill>
                  <a:srgbClr val="000000"/>
                </a:solidFill>
                <a:round/>
                <a:headEnd/>
                <a:tailEnd/>
              </a:ln>
            </p:spPr>
            <p:txBody>
              <a:bodyPr wrap="none" anchor="ctr"/>
              <a:lstStyle/>
              <a:p>
                <a:endParaRPr lang="en-US"/>
              </a:p>
            </p:txBody>
          </p:sp>
          <p:sp>
            <p:nvSpPr>
              <p:cNvPr id="14674" name="Freeform 391"/>
              <p:cNvSpPr>
                <a:spLocks noChangeArrowheads="1"/>
              </p:cNvSpPr>
              <p:nvPr/>
            </p:nvSpPr>
            <p:spPr bwMode="auto">
              <a:xfrm>
                <a:off x="8645" y="4431"/>
                <a:ext cx="91" cy="50"/>
              </a:xfrm>
              <a:custGeom>
                <a:avLst/>
                <a:gdLst>
                  <a:gd name="T0" fmla="*/ 71 w 92"/>
                  <a:gd name="T1" fmla="*/ 47 h 51"/>
                  <a:gd name="T2" fmla="*/ 44 w 92"/>
                  <a:gd name="T3" fmla="*/ 39 h 51"/>
                  <a:gd name="T4" fmla="*/ 40 w 92"/>
                  <a:gd name="T5" fmla="*/ 36 h 51"/>
                  <a:gd name="T6" fmla="*/ 46 w 92"/>
                  <a:gd name="T7" fmla="*/ 24 h 51"/>
                  <a:gd name="T8" fmla="*/ 0 w 92"/>
                  <a:gd name="T9" fmla="*/ 10 h 51"/>
                  <a:gd name="T10" fmla="*/ 16 w 92"/>
                  <a:gd name="T11" fmla="*/ 0 h 51"/>
                  <a:gd name="T12" fmla="*/ 40 w 92"/>
                  <a:gd name="T13" fmla="*/ 3 h 51"/>
                  <a:gd name="T14" fmla="*/ 52 w 92"/>
                  <a:gd name="T15" fmla="*/ 7 h 51"/>
                  <a:gd name="T16" fmla="*/ 46 w 92"/>
                  <a:gd name="T17" fmla="*/ 12 h 51"/>
                  <a:gd name="T18" fmla="*/ 88 w 92"/>
                  <a:gd name="T19" fmla="*/ 25 h 51"/>
                  <a:gd name="T20" fmla="*/ 71 w 92"/>
                  <a:gd name="T21" fmla="*/ 47 h 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2"/>
                  <a:gd name="T34" fmla="*/ 0 h 51"/>
                  <a:gd name="T35" fmla="*/ 92 w 92"/>
                  <a:gd name="T36" fmla="*/ 51 h 5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2" h="51">
                    <a:moveTo>
                      <a:pt x="74" y="50"/>
                    </a:moveTo>
                    <a:lnTo>
                      <a:pt x="44" y="42"/>
                    </a:lnTo>
                    <a:lnTo>
                      <a:pt x="40" y="39"/>
                    </a:lnTo>
                    <a:lnTo>
                      <a:pt x="48" y="24"/>
                    </a:lnTo>
                    <a:lnTo>
                      <a:pt x="0" y="10"/>
                    </a:lnTo>
                    <a:lnTo>
                      <a:pt x="16" y="0"/>
                    </a:lnTo>
                    <a:lnTo>
                      <a:pt x="40" y="3"/>
                    </a:lnTo>
                    <a:lnTo>
                      <a:pt x="55" y="7"/>
                    </a:lnTo>
                    <a:lnTo>
                      <a:pt x="48" y="12"/>
                    </a:lnTo>
                    <a:lnTo>
                      <a:pt x="91" y="28"/>
                    </a:lnTo>
                    <a:lnTo>
                      <a:pt x="74" y="50"/>
                    </a:lnTo>
                  </a:path>
                </a:pathLst>
              </a:custGeom>
              <a:noFill/>
              <a:ln w="9525">
                <a:solidFill>
                  <a:srgbClr val="000000"/>
                </a:solidFill>
                <a:round/>
                <a:headEnd/>
                <a:tailEnd/>
              </a:ln>
            </p:spPr>
            <p:txBody>
              <a:bodyPr/>
              <a:lstStyle/>
              <a:p>
                <a:endParaRPr lang="en-US"/>
              </a:p>
            </p:txBody>
          </p:sp>
          <p:sp>
            <p:nvSpPr>
              <p:cNvPr id="14675" name="Line 392"/>
              <p:cNvSpPr>
                <a:spLocks noChangeShapeType="1"/>
              </p:cNvSpPr>
              <p:nvPr/>
            </p:nvSpPr>
            <p:spPr bwMode="auto">
              <a:xfrm flipV="1">
                <a:off x="8725" y="4423"/>
                <a:ext cx="2" cy="2"/>
              </a:xfrm>
              <a:prstGeom prst="line">
                <a:avLst/>
              </a:prstGeom>
              <a:noFill/>
              <a:ln w="9525">
                <a:solidFill>
                  <a:srgbClr val="000000"/>
                </a:solidFill>
                <a:round/>
                <a:headEnd/>
                <a:tailEnd/>
              </a:ln>
            </p:spPr>
            <p:txBody>
              <a:bodyPr/>
              <a:lstStyle/>
              <a:p>
                <a:endParaRPr lang="en-GB"/>
              </a:p>
            </p:txBody>
          </p:sp>
          <p:sp>
            <p:nvSpPr>
              <p:cNvPr id="14676" name="Freeform 393"/>
              <p:cNvSpPr>
                <a:spLocks noChangeArrowheads="1"/>
              </p:cNvSpPr>
              <p:nvPr/>
            </p:nvSpPr>
            <p:spPr bwMode="auto">
              <a:xfrm>
                <a:off x="8684" y="4413"/>
                <a:ext cx="82" cy="43"/>
              </a:xfrm>
              <a:custGeom>
                <a:avLst/>
                <a:gdLst>
                  <a:gd name="T0" fmla="*/ 41 w 83"/>
                  <a:gd name="T1" fmla="*/ 9 h 44"/>
                  <a:gd name="T2" fmla="*/ 58 w 83"/>
                  <a:gd name="T3" fmla="*/ 0 h 44"/>
                  <a:gd name="T4" fmla="*/ 79 w 83"/>
                  <a:gd name="T5" fmla="*/ 9 h 44"/>
                  <a:gd name="T6" fmla="*/ 76 w 83"/>
                  <a:gd name="T7" fmla="*/ 12 h 44"/>
                  <a:gd name="T8" fmla="*/ 72 w 83"/>
                  <a:gd name="T9" fmla="*/ 13 h 44"/>
                  <a:gd name="T10" fmla="*/ 64 w 83"/>
                  <a:gd name="T11" fmla="*/ 12 h 44"/>
                  <a:gd name="T12" fmla="*/ 59 w 83"/>
                  <a:gd name="T13" fmla="*/ 22 h 44"/>
                  <a:gd name="T14" fmla="*/ 62 w 83"/>
                  <a:gd name="T15" fmla="*/ 22 h 44"/>
                  <a:gd name="T16" fmla="*/ 57 w 83"/>
                  <a:gd name="T17" fmla="*/ 23 h 44"/>
                  <a:gd name="T18" fmla="*/ 53 w 83"/>
                  <a:gd name="T19" fmla="*/ 37 h 44"/>
                  <a:gd name="T20" fmla="*/ 51 w 83"/>
                  <a:gd name="T21" fmla="*/ 40 h 44"/>
                  <a:gd name="T22" fmla="*/ 13 w 83"/>
                  <a:gd name="T23" fmla="*/ 22 h 44"/>
                  <a:gd name="T24" fmla="*/ 13 w 83"/>
                  <a:gd name="T25" fmla="*/ 22 h 44"/>
                  <a:gd name="T26" fmla="*/ 0 w 83"/>
                  <a:gd name="T27" fmla="*/ 18 h 44"/>
                  <a:gd name="T28" fmla="*/ 11 w 83"/>
                  <a:gd name="T29" fmla="*/ 5 h 44"/>
                  <a:gd name="T30" fmla="*/ 15 w 83"/>
                  <a:gd name="T31" fmla="*/ 8 h 44"/>
                  <a:gd name="T32" fmla="*/ 20 w 83"/>
                  <a:gd name="T33" fmla="*/ 16 h 44"/>
                  <a:gd name="T34" fmla="*/ 29 w 83"/>
                  <a:gd name="T35" fmla="*/ 14 h 44"/>
                  <a:gd name="T36" fmla="*/ 36 w 83"/>
                  <a:gd name="T37" fmla="*/ 15 h 44"/>
                  <a:gd name="T38" fmla="*/ 41 w 83"/>
                  <a:gd name="T39" fmla="*/ 9 h 4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3"/>
                  <a:gd name="T61" fmla="*/ 0 h 44"/>
                  <a:gd name="T62" fmla="*/ 83 w 83"/>
                  <a:gd name="T63" fmla="*/ 44 h 4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3" h="44">
                    <a:moveTo>
                      <a:pt x="44" y="9"/>
                    </a:moveTo>
                    <a:lnTo>
                      <a:pt x="61" y="0"/>
                    </a:lnTo>
                    <a:lnTo>
                      <a:pt x="82" y="9"/>
                    </a:lnTo>
                    <a:lnTo>
                      <a:pt x="79" y="12"/>
                    </a:lnTo>
                    <a:lnTo>
                      <a:pt x="75" y="13"/>
                    </a:lnTo>
                    <a:lnTo>
                      <a:pt x="67" y="12"/>
                    </a:lnTo>
                    <a:lnTo>
                      <a:pt x="62" y="24"/>
                    </a:lnTo>
                    <a:lnTo>
                      <a:pt x="65" y="23"/>
                    </a:lnTo>
                    <a:lnTo>
                      <a:pt x="60" y="26"/>
                    </a:lnTo>
                    <a:lnTo>
                      <a:pt x="56" y="40"/>
                    </a:lnTo>
                    <a:lnTo>
                      <a:pt x="54" y="43"/>
                    </a:lnTo>
                    <a:lnTo>
                      <a:pt x="13" y="25"/>
                    </a:lnTo>
                    <a:lnTo>
                      <a:pt x="13" y="23"/>
                    </a:lnTo>
                    <a:lnTo>
                      <a:pt x="0" y="18"/>
                    </a:lnTo>
                    <a:lnTo>
                      <a:pt x="11" y="5"/>
                    </a:lnTo>
                    <a:lnTo>
                      <a:pt x="15" y="8"/>
                    </a:lnTo>
                    <a:lnTo>
                      <a:pt x="20" y="16"/>
                    </a:lnTo>
                    <a:lnTo>
                      <a:pt x="29" y="14"/>
                    </a:lnTo>
                    <a:lnTo>
                      <a:pt x="36" y="15"/>
                    </a:lnTo>
                    <a:lnTo>
                      <a:pt x="44" y="9"/>
                    </a:lnTo>
                  </a:path>
                </a:pathLst>
              </a:custGeom>
              <a:solidFill>
                <a:srgbClr val="8484A5"/>
              </a:solidFill>
              <a:ln w="5040">
                <a:solidFill>
                  <a:srgbClr val="000000"/>
                </a:solidFill>
                <a:round/>
                <a:headEnd/>
                <a:tailEnd/>
              </a:ln>
            </p:spPr>
            <p:txBody>
              <a:bodyPr wrap="none" anchor="ctr"/>
              <a:lstStyle/>
              <a:p>
                <a:endParaRPr lang="en-US"/>
              </a:p>
            </p:txBody>
          </p:sp>
          <p:sp>
            <p:nvSpPr>
              <p:cNvPr id="14677" name="Freeform 394"/>
              <p:cNvSpPr>
                <a:spLocks noChangeArrowheads="1"/>
              </p:cNvSpPr>
              <p:nvPr/>
            </p:nvSpPr>
            <p:spPr bwMode="auto">
              <a:xfrm>
                <a:off x="8684" y="4413"/>
                <a:ext cx="82" cy="43"/>
              </a:xfrm>
              <a:custGeom>
                <a:avLst/>
                <a:gdLst>
                  <a:gd name="T0" fmla="*/ 41 w 83"/>
                  <a:gd name="T1" fmla="*/ 9 h 44"/>
                  <a:gd name="T2" fmla="*/ 58 w 83"/>
                  <a:gd name="T3" fmla="*/ 0 h 44"/>
                  <a:gd name="T4" fmla="*/ 79 w 83"/>
                  <a:gd name="T5" fmla="*/ 9 h 44"/>
                  <a:gd name="T6" fmla="*/ 76 w 83"/>
                  <a:gd name="T7" fmla="*/ 12 h 44"/>
                  <a:gd name="T8" fmla="*/ 72 w 83"/>
                  <a:gd name="T9" fmla="*/ 13 h 44"/>
                  <a:gd name="T10" fmla="*/ 64 w 83"/>
                  <a:gd name="T11" fmla="*/ 12 h 44"/>
                  <a:gd name="T12" fmla="*/ 59 w 83"/>
                  <a:gd name="T13" fmla="*/ 22 h 44"/>
                  <a:gd name="T14" fmla="*/ 62 w 83"/>
                  <a:gd name="T15" fmla="*/ 22 h 44"/>
                  <a:gd name="T16" fmla="*/ 57 w 83"/>
                  <a:gd name="T17" fmla="*/ 23 h 44"/>
                  <a:gd name="T18" fmla="*/ 53 w 83"/>
                  <a:gd name="T19" fmla="*/ 37 h 44"/>
                  <a:gd name="T20" fmla="*/ 51 w 83"/>
                  <a:gd name="T21" fmla="*/ 40 h 44"/>
                  <a:gd name="T22" fmla="*/ 13 w 83"/>
                  <a:gd name="T23" fmla="*/ 22 h 44"/>
                  <a:gd name="T24" fmla="*/ 13 w 83"/>
                  <a:gd name="T25" fmla="*/ 22 h 44"/>
                  <a:gd name="T26" fmla="*/ 0 w 83"/>
                  <a:gd name="T27" fmla="*/ 18 h 44"/>
                  <a:gd name="T28" fmla="*/ 11 w 83"/>
                  <a:gd name="T29" fmla="*/ 5 h 44"/>
                  <a:gd name="T30" fmla="*/ 15 w 83"/>
                  <a:gd name="T31" fmla="*/ 8 h 44"/>
                  <a:gd name="T32" fmla="*/ 20 w 83"/>
                  <a:gd name="T33" fmla="*/ 16 h 44"/>
                  <a:gd name="T34" fmla="*/ 29 w 83"/>
                  <a:gd name="T35" fmla="*/ 14 h 44"/>
                  <a:gd name="T36" fmla="*/ 36 w 83"/>
                  <a:gd name="T37" fmla="*/ 15 h 44"/>
                  <a:gd name="T38" fmla="*/ 41 w 83"/>
                  <a:gd name="T39" fmla="*/ 9 h 4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83"/>
                  <a:gd name="T61" fmla="*/ 0 h 44"/>
                  <a:gd name="T62" fmla="*/ 83 w 83"/>
                  <a:gd name="T63" fmla="*/ 44 h 4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83" h="44">
                    <a:moveTo>
                      <a:pt x="44" y="9"/>
                    </a:moveTo>
                    <a:lnTo>
                      <a:pt x="61" y="0"/>
                    </a:lnTo>
                    <a:lnTo>
                      <a:pt x="82" y="9"/>
                    </a:lnTo>
                    <a:lnTo>
                      <a:pt x="79" y="12"/>
                    </a:lnTo>
                    <a:lnTo>
                      <a:pt x="75" y="13"/>
                    </a:lnTo>
                    <a:lnTo>
                      <a:pt x="67" y="12"/>
                    </a:lnTo>
                    <a:lnTo>
                      <a:pt x="62" y="24"/>
                    </a:lnTo>
                    <a:lnTo>
                      <a:pt x="65" y="23"/>
                    </a:lnTo>
                    <a:lnTo>
                      <a:pt x="60" y="26"/>
                    </a:lnTo>
                    <a:lnTo>
                      <a:pt x="56" y="40"/>
                    </a:lnTo>
                    <a:lnTo>
                      <a:pt x="54" y="43"/>
                    </a:lnTo>
                    <a:lnTo>
                      <a:pt x="13" y="25"/>
                    </a:lnTo>
                    <a:lnTo>
                      <a:pt x="13" y="23"/>
                    </a:lnTo>
                    <a:lnTo>
                      <a:pt x="0" y="18"/>
                    </a:lnTo>
                    <a:lnTo>
                      <a:pt x="11" y="5"/>
                    </a:lnTo>
                    <a:lnTo>
                      <a:pt x="15" y="8"/>
                    </a:lnTo>
                    <a:lnTo>
                      <a:pt x="20" y="16"/>
                    </a:lnTo>
                    <a:lnTo>
                      <a:pt x="29" y="14"/>
                    </a:lnTo>
                    <a:lnTo>
                      <a:pt x="36" y="15"/>
                    </a:lnTo>
                    <a:lnTo>
                      <a:pt x="44" y="9"/>
                    </a:lnTo>
                  </a:path>
                </a:pathLst>
              </a:custGeom>
              <a:noFill/>
              <a:ln w="9525">
                <a:solidFill>
                  <a:srgbClr val="000000"/>
                </a:solidFill>
                <a:round/>
                <a:headEnd/>
                <a:tailEnd/>
              </a:ln>
            </p:spPr>
            <p:txBody>
              <a:bodyPr/>
              <a:lstStyle/>
              <a:p>
                <a:endParaRPr lang="en-US"/>
              </a:p>
            </p:txBody>
          </p:sp>
          <p:sp>
            <p:nvSpPr>
              <p:cNvPr id="14678" name="Freeform 395"/>
              <p:cNvSpPr>
                <a:spLocks noChangeArrowheads="1"/>
              </p:cNvSpPr>
              <p:nvPr/>
            </p:nvSpPr>
            <p:spPr bwMode="auto">
              <a:xfrm>
                <a:off x="8688" y="4389"/>
                <a:ext cx="51" cy="42"/>
              </a:xfrm>
              <a:custGeom>
                <a:avLst/>
                <a:gdLst>
                  <a:gd name="T0" fmla="*/ 4 w 52"/>
                  <a:gd name="T1" fmla="*/ 23 h 43"/>
                  <a:gd name="T2" fmla="*/ 5 w 52"/>
                  <a:gd name="T3" fmla="*/ 20 h 43"/>
                  <a:gd name="T4" fmla="*/ 12 w 52"/>
                  <a:gd name="T5" fmla="*/ 29 h 43"/>
                  <a:gd name="T6" fmla="*/ 16 w 52"/>
                  <a:gd name="T7" fmla="*/ 39 h 43"/>
                  <a:gd name="T8" fmla="*/ 21 w 52"/>
                  <a:gd name="T9" fmla="*/ 34 h 43"/>
                  <a:gd name="T10" fmla="*/ 30 w 52"/>
                  <a:gd name="T11" fmla="*/ 38 h 43"/>
                  <a:gd name="T12" fmla="*/ 35 w 52"/>
                  <a:gd name="T13" fmla="*/ 39 h 43"/>
                  <a:gd name="T14" fmla="*/ 44 w 52"/>
                  <a:gd name="T15" fmla="*/ 21 h 43"/>
                  <a:gd name="T16" fmla="*/ 39 w 52"/>
                  <a:gd name="T17" fmla="*/ 20 h 43"/>
                  <a:gd name="T18" fmla="*/ 48 w 52"/>
                  <a:gd name="T19" fmla="*/ 11 h 43"/>
                  <a:gd name="T20" fmla="*/ 40 w 52"/>
                  <a:gd name="T21" fmla="*/ 11 h 43"/>
                  <a:gd name="T22" fmla="*/ 43 w 52"/>
                  <a:gd name="T23" fmla="*/ 9 h 43"/>
                  <a:gd name="T24" fmla="*/ 34 w 52"/>
                  <a:gd name="T25" fmla="*/ 5 h 43"/>
                  <a:gd name="T26" fmla="*/ 21 w 52"/>
                  <a:gd name="T27" fmla="*/ 7 h 43"/>
                  <a:gd name="T28" fmla="*/ 6 w 52"/>
                  <a:gd name="T29" fmla="*/ 0 h 43"/>
                  <a:gd name="T30" fmla="*/ 3 w 52"/>
                  <a:gd name="T31" fmla="*/ 4 h 43"/>
                  <a:gd name="T32" fmla="*/ 2 w 52"/>
                  <a:gd name="T33" fmla="*/ 6 h 43"/>
                  <a:gd name="T34" fmla="*/ 4 w 52"/>
                  <a:gd name="T35" fmla="*/ 12 h 43"/>
                  <a:gd name="T36" fmla="*/ 2 w 52"/>
                  <a:gd name="T37" fmla="*/ 14 h 43"/>
                  <a:gd name="T38" fmla="*/ 0 w 52"/>
                  <a:gd name="T39" fmla="*/ 16 h 43"/>
                  <a:gd name="T40" fmla="*/ 2 w 52"/>
                  <a:gd name="T41" fmla="*/ 14 h 43"/>
                  <a:gd name="T42" fmla="*/ 7 w 52"/>
                  <a:gd name="T43" fmla="*/ 21 h 43"/>
                  <a:gd name="T44" fmla="*/ 4 w 52"/>
                  <a:gd name="T45" fmla="*/ 23 h 4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2"/>
                  <a:gd name="T70" fmla="*/ 0 h 43"/>
                  <a:gd name="T71" fmla="*/ 52 w 52"/>
                  <a:gd name="T72" fmla="*/ 43 h 4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2" h="43">
                    <a:moveTo>
                      <a:pt x="4" y="26"/>
                    </a:moveTo>
                    <a:lnTo>
                      <a:pt x="5" y="20"/>
                    </a:lnTo>
                    <a:lnTo>
                      <a:pt x="12" y="32"/>
                    </a:lnTo>
                    <a:lnTo>
                      <a:pt x="16" y="42"/>
                    </a:lnTo>
                    <a:lnTo>
                      <a:pt x="21" y="37"/>
                    </a:lnTo>
                    <a:lnTo>
                      <a:pt x="33" y="41"/>
                    </a:lnTo>
                    <a:lnTo>
                      <a:pt x="38" y="42"/>
                    </a:lnTo>
                    <a:lnTo>
                      <a:pt x="47" y="24"/>
                    </a:lnTo>
                    <a:lnTo>
                      <a:pt x="42" y="20"/>
                    </a:lnTo>
                    <a:lnTo>
                      <a:pt x="51" y="11"/>
                    </a:lnTo>
                    <a:lnTo>
                      <a:pt x="43" y="11"/>
                    </a:lnTo>
                    <a:lnTo>
                      <a:pt x="46" y="9"/>
                    </a:lnTo>
                    <a:lnTo>
                      <a:pt x="37" y="5"/>
                    </a:lnTo>
                    <a:lnTo>
                      <a:pt x="21" y="7"/>
                    </a:lnTo>
                    <a:lnTo>
                      <a:pt x="6" y="0"/>
                    </a:lnTo>
                    <a:lnTo>
                      <a:pt x="3" y="4"/>
                    </a:lnTo>
                    <a:lnTo>
                      <a:pt x="2" y="6"/>
                    </a:lnTo>
                    <a:lnTo>
                      <a:pt x="4" y="12"/>
                    </a:lnTo>
                    <a:lnTo>
                      <a:pt x="2" y="14"/>
                    </a:lnTo>
                    <a:lnTo>
                      <a:pt x="0" y="16"/>
                    </a:lnTo>
                    <a:lnTo>
                      <a:pt x="2" y="14"/>
                    </a:lnTo>
                    <a:lnTo>
                      <a:pt x="7" y="24"/>
                    </a:lnTo>
                    <a:lnTo>
                      <a:pt x="4" y="26"/>
                    </a:lnTo>
                  </a:path>
                </a:pathLst>
              </a:custGeom>
              <a:solidFill>
                <a:srgbClr val="8484A5"/>
              </a:solidFill>
              <a:ln w="5040">
                <a:solidFill>
                  <a:srgbClr val="000000"/>
                </a:solidFill>
                <a:round/>
                <a:headEnd/>
                <a:tailEnd/>
              </a:ln>
            </p:spPr>
            <p:txBody>
              <a:bodyPr wrap="none" anchor="ctr"/>
              <a:lstStyle/>
              <a:p>
                <a:endParaRPr lang="en-US"/>
              </a:p>
            </p:txBody>
          </p:sp>
          <p:sp>
            <p:nvSpPr>
              <p:cNvPr id="14679" name="Freeform 396"/>
              <p:cNvSpPr>
                <a:spLocks noChangeArrowheads="1"/>
              </p:cNvSpPr>
              <p:nvPr/>
            </p:nvSpPr>
            <p:spPr bwMode="auto">
              <a:xfrm>
                <a:off x="8688" y="4389"/>
                <a:ext cx="51" cy="42"/>
              </a:xfrm>
              <a:custGeom>
                <a:avLst/>
                <a:gdLst>
                  <a:gd name="T0" fmla="*/ 4 w 52"/>
                  <a:gd name="T1" fmla="*/ 23 h 43"/>
                  <a:gd name="T2" fmla="*/ 5 w 52"/>
                  <a:gd name="T3" fmla="*/ 20 h 43"/>
                  <a:gd name="T4" fmla="*/ 12 w 52"/>
                  <a:gd name="T5" fmla="*/ 29 h 43"/>
                  <a:gd name="T6" fmla="*/ 16 w 52"/>
                  <a:gd name="T7" fmla="*/ 39 h 43"/>
                  <a:gd name="T8" fmla="*/ 21 w 52"/>
                  <a:gd name="T9" fmla="*/ 34 h 43"/>
                  <a:gd name="T10" fmla="*/ 30 w 52"/>
                  <a:gd name="T11" fmla="*/ 38 h 43"/>
                  <a:gd name="T12" fmla="*/ 35 w 52"/>
                  <a:gd name="T13" fmla="*/ 39 h 43"/>
                  <a:gd name="T14" fmla="*/ 44 w 52"/>
                  <a:gd name="T15" fmla="*/ 21 h 43"/>
                  <a:gd name="T16" fmla="*/ 39 w 52"/>
                  <a:gd name="T17" fmla="*/ 20 h 43"/>
                  <a:gd name="T18" fmla="*/ 48 w 52"/>
                  <a:gd name="T19" fmla="*/ 11 h 43"/>
                  <a:gd name="T20" fmla="*/ 40 w 52"/>
                  <a:gd name="T21" fmla="*/ 11 h 43"/>
                  <a:gd name="T22" fmla="*/ 43 w 52"/>
                  <a:gd name="T23" fmla="*/ 9 h 43"/>
                  <a:gd name="T24" fmla="*/ 34 w 52"/>
                  <a:gd name="T25" fmla="*/ 5 h 43"/>
                  <a:gd name="T26" fmla="*/ 21 w 52"/>
                  <a:gd name="T27" fmla="*/ 7 h 43"/>
                  <a:gd name="T28" fmla="*/ 6 w 52"/>
                  <a:gd name="T29" fmla="*/ 0 h 43"/>
                  <a:gd name="T30" fmla="*/ 3 w 52"/>
                  <a:gd name="T31" fmla="*/ 4 h 43"/>
                  <a:gd name="T32" fmla="*/ 2 w 52"/>
                  <a:gd name="T33" fmla="*/ 6 h 43"/>
                  <a:gd name="T34" fmla="*/ 4 w 52"/>
                  <a:gd name="T35" fmla="*/ 12 h 43"/>
                  <a:gd name="T36" fmla="*/ 2 w 52"/>
                  <a:gd name="T37" fmla="*/ 14 h 43"/>
                  <a:gd name="T38" fmla="*/ 0 w 52"/>
                  <a:gd name="T39" fmla="*/ 16 h 43"/>
                  <a:gd name="T40" fmla="*/ 2 w 52"/>
                  <a:gd name="T41" fmla="*/ 14 h 43"/>
                  <a:gd name="T42" fmla="*/ 7 w 52"/>
                  <a:gd name="T43" fmla="*/ 21 h 43"/>
                  <a:gd name="T44" fmla="*/ 4 w 52"/>
                  <a:gd name="T45" fmla="*/ 23 h 4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2"/>
                  <a:gd name="T70" fmla="*/ 0 h 43"/>
                  <a:gd name="T71" fmla="*/ 52 w 52"/>
                  <a:gd name="T72" fmla="*/ 43 h 4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2" h="43">
                    <a:moveTo>
                      <a:pt x="4" y="26"/>
                    </a:moveTo>
                    <a:lnTo>
                      <a:pt x="5" y="20"/>
                    </a:lnTo>
                    <a:lnTo>
                      <a:pt x="12" y="32"/>
                    </a:lnTo>
                    <a:lnTo>
                      <a:pt x="16" y="42"/>
                    </a:lnTo>
                    <a:lnTo>
                      <a:pt x="21" y="37"/>
                    </a:lnTo>
                    <a:lnTo>
                      <a:pt x="33" y="41"/>
                    </a:lnTo>
                    <a:lnTo>
                      <a:pt x="38" y="42"/>
                    </a:lnTo>
                    <a:lnTo>
                      <a:pt x="47" y="24"/>
                    </a:lnTo>
                    <a:lnTo>
                      <a:pt x="42" y="20"/>
                    </a:lnTo>
                    <a:lnTo>
                      <a:pt x="51" y="11"/>
                    </a:lnTo>
                    <a:lnTo>
                      <a:pt x="43" y="11"/>
                    </a:lnTo>
                    <a:lnTo>
                      <a:pt x="46" y="9"/>
                    </a:lnTo>
                    <a:lnTo>
                      <a:pt x="37" y="5"/>
                    </a:lnTo>
                    <a:lnTo>
                      <a:pt x="21" y="7"/>
                    </a:lnTo>
                    <a:lnTo>
                      <a:pt x="6" y="0"/>
                    </a:lnTo>
                    <a:lnTo>
                      <a:pt x="3" y="4"/>
                    </a:lnTo>
                    <a:lnTo>
                      <a:pt x="2" y="6"/>
                    </a:lnTo>
                    <a:lnTo>
                      <a:pt x="4" y="12"/>
                    </a:lnTo>
                    <a:lnTo>
                      <a:pt x="2" y="14"/>
                    </a:lnTo>
                    <a:lnTo>
                      <a:pt x="0" y="16"/>
                    </a:lnTo>
                    <a:lnTo>
                      <a:pt x="2" y="14"/>
                    </a:lnTo>
                    <a:lnTo>
                      <a:pt x="7" y="24"/>
                    </a:lnTo>
                    <a:lnTo>
                      <a:pt x="4" y="26"/>
                    </a:lnTo>
                  </a:path>
                </a:pathLst>
              </a:custGeom>
              <a:noFill/>
              <a:ln w="9525">
                <a:solidFill>
                  <a:srgbClr val="000000"/>
                </a:solidFill>
                <a:round/>
                <a:headEnd/>
                <a:tailEnd/>
              </a:ln>
            </p:spPr>
            <p:txBody>
              <a:bodyPr/>
              <a:lstStyle/>
              <a:p>
                <a:endParaRPr lang="en-US"/>
              </a:p>
            </p:txBody>
          </p:sp>
          <p:sp>
            <p:nvSpPr>
              <p:cNvPr id="14680" name="Line 397"/>
              <p:cNvSpPr>
                <a:spLocks noChangeShapeType="1"/>
              </p:cNvSpPr>
              <p:nvPr/>
            </p:nvSpPr>
            <p:spPr bwMode="auto">
              <a:xfrm>
                <a:off x="8721" y="4600"/>
                <a:ext cx="0" cy="0"/>
              </a:xfrm>
              <a:prstGeom prst="line">
                <a:avLst/>
              </a:prstGeom>
              <a:noFill/>
              <a:ln w="9525">
                <a:solidFill>
                  <a:srgbClr val="000000"/>
                </a:solidFill>
                <a:round/>
                <a:headEnd/>
                <a:tailEnd/>
              </a:ln>
            </p:spPr>
            <p:txBody>
              <a:bodyPr/>
              <a:lstStyle/>
              <a:p>
                <a:endParaRPr lang="en-GB"/>
              </a:p>
            </p:txBody>
          </p:sp>
          <p:sp>
            <p:nvSpPr>
              <p:cNvPr id="14681" name="Freeform 398"/>
              <p:cNvSpPr>
                <a:spLocks noChangeArrowheads="1"/>
              </p:cNvSpPr>
              <p:nvPr/>
            </p:nvSpPr>
            <p:spPr bwMode="auto">
              <a:xfrm>
                <a:off x="8687" y="4588"/>
                <a:ext cx="54" cy="38"/>
              </a:xfrm>
              <a:custGeom>
                <a:avLst/>
                <a:gdLst>
                  <a:gd name="T0" fmla="*/ 30 w 55"/>
                  <a:gd name="T1" fmla="*/ 11 h 39"/>
                  <a:gd name="T2" fmla="*/ 33 w 55"/>
                  <a:gd name="T3" fmla="*/ 3 h 39"/>
                  <a:gd name="T4" fmla="*/ 44 w 55"/>
                  <a:gd name="T5" fmla="*/ 0 h 39"/>
                  <a:gd name="T6" fmla="*/ 51 w 55"/>
                  <a:gd name="T7" fmla="*/ 3 h 39"/>
                  <a:gd name="T8" fmla="*/ 40 w 55"/>
                  <a:gd name="T9" fmla="*/ 12 h 39"/>
                  <a:gd name="T10" fmla="*/ 39 w 55"/>
                  <a:gd name="T11" fmla="*/ 19 h 39"/>
                  <a:gd name="T12" fmla="*/ 40 w 55"/>
                  <a:gd name="T13" fmla="*/ 27 h 39"/>
                  <a:gd name="T14" fmla="*/ 28 w 55"/>
                  <a:gd name="T15" fmla="*/ 35 h 39"/>
                  <a:gd name="T16" fmla="*/ 0 w 55"/>
                  <a:gd name="T17" fmla="*/ 25 h 39"/>
                  <a:gd name="T18" fmla="*/ 0 w 55"/>
                  <a:gd name="T19" fmla="*/ 25 h 39"/>
                  <a:gd name="T20" fmla="*/ 11 w 55"/>
                  <a:gd name="T21" fmla="*/ 8 h 39"/>
                  <a:gd name="T22" fmla="*/ 30 w 55"/>
                  <a:gd name="T23" fmla="*/ 11 h 3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5"/>
                  <a:gd name="T37" fmla="*/ 0 h 39"/>
                  <a:gd name="T38" fmla="*/ 55 w 55"/>
                  <a:gd name="T39" fmla="*/ 39 h 3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5" h="39">
                    <a:moveTo>
                      <a:pt x="33" y="11"/>
                    </a:moveTo>
                    <a:lnTo>
                      <a:pt x="36" y="3"/>
                    </a:lnTo>
                    <a:lnTo>
                      <a:pt x="47" y="0"/>
                    </a:lnTo>
                    <a:lnTo>
                      <a:pt x="54" y="3"/>
                    </a:lnTo>
                    <a:lnTo>
                      <a:pt x="43" y="12"/>
                    </a:lnTo>
                    <a:lnTo>
                      <a:pt x="42" y="22"/>
                    </a:lnTo>
                    <a:lnTo>
                      <a:pt x="43" y="30"/>
                    </a:lnTo>
                    <a:lnTo>
                      <a:pt x="31" y="38"/>
                    </a:lnTo>
                    <a:lnTo>
                      <a:pt x="0" y="28"/>
                    </a:lnTo>
                    <a:lnTo>
                      <a:pt x="11" y="8"/>
                    </a:lnTo>
                    <a:lnTo>
                      <a:pt x="33" y="11"/>
                    </a:lnTo>
                  </a:path>
                </a:pathLst>
              </a:custGeom>
              <a:solidFill>
                <a:srgbClr val="8484A5"/>
              </a:solidFill>
              <a:ln w="5040">
                <a:solidFill>
                  <a:srgbClr val="000000"/>
                </a:solidFill>
                <a:round/>
                <a:headEnd/>
                <a:tailEnd/>
              </a:ln>
            </p:spPr>
            <p:txBody>
              <a:bodyPr wrap="none" anchor="ctr"/>
              <a:lstStyle/>
              <a:p>
                <a:endParaRPr lang="en-US"/>
              </a:p>
            </p:txBody>
          </p:sp>
          <p:sp>
            <p:nvSpPr>
              <p:cNvPr id="14682" name="Freeform 399"/>
              <p:cNvSpPr>
                <a:spLocks noChangeArrowheads="1"/>
              </p:cNvSpPr>
              <p:nvPr/>
            </p:nvSpPr>
            <p:spPr bwMode="auto">
              <a:xfrm>
                <a:off x="8687" y="4588"/>
                <a:ext cx="54" cy="38"/>
              </a:xfrm>
              <a:custGeom>
                <a:avLst/>
                <a:gdLst>
                  <a:gd name="T0" fmla="*/ 30 w 55"/>
                  <a:gd name="T1" fmla="*/ 11 h 39"/>
                  <a:gd name="T2" fmla="*/ 33 w 55"/>
                  <a:gd name="T3" fmla="*/ 3 h 39"/>
                  <a:gd name="T4" fmla="*/ 44 w 55"/>
                  <a:gd name="T5" fmla="*/ 0 h 39"/>
                  <a:gd name="T6" fmla="*/ 51 w 55"/>
                  <a:gd name="T7" fmla="*/ 3 h 39"/>
                  <a:gd name="T8" fmla="*/ 40 w 55"/>
                  <a:gd name="T9" fmla="*/ 12 h 39"/>
                  <a:gd name="T10" fmla="*/ 39 w 55"/>
                  <a:gd name="T11" fmla="*/ 19 h 39"/>
                  <a:gd name="T12" fmla="*/ 40 w 55"/>
                  <a:gd name="T13" fmla="*/ 27 h 39"/>
                  <a:gd name="T14" fmla="*/ 28 w 55"/>
                  <a:gd name="T15" fmla="*/ 35 h 39"/>
                  <a:gd name="T16" fmla="*/ 0 w 55"/>
                  <a:gd name="T17" fmla="*/ 25 h 39"/>
                  <a:gd name="T18" fmla="*/ 0 w 55"/>
                  <a:gd name="T19" fmla="*/ 25 h 39"/>
                  <a:gd name="T20" fmla="*/ 11 w 55"/>
                  <a:gd name="T21" fmla="*/ 8 h 39"/>
                  <a:gd name="T22" fmla="*/ 30 w 55"/>
                  <a:gd name="T23" fmla="*/ 11 h 3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5"/>
                  <a:gd name="T37" fmla="*/ 0 h 39"/>
                  <a:gd name="T38" fmla="*/ 55 w 55"/>
                  <a:gd name="T39" fmla="*/ 39 h 3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5" h="39">
                    <a:moveTo>
                      <a:pt x="33" y="11"/>
                    </a:moveTo>
                    <a:lnTo>
                      <a:pt x="36" y="3"/>
                    </a:lnTo>
                    <a:lnTo>
                      <a:pt x="47" y="0"/>
                    </a:lnTo>
                    <a:lnTo>
                      <a:pt x="54" y="3"/>
                    </a:lnTo>
                    <a:lnTo>
                      <a:pt x="43" y="12"/>
                    </a:lnTo>
                    <a:lnTo>
                      <a:pt x="42" y="22"/>
                    </a:lnTo>
                    <a:lnTo>
                      <a:pt x="43" y="30"/>
                    </a:lnTo>
                    <a:lnTo>
                      <a:pt x="31" y="38"/>
                    </a:lnTo>
                    <a:lnTo>
                      <a:pt x="0" y="28"/>
                    </a:lnTo>
                    <a:lnTo>
                      <a:pt x="11" y="8"/>
                    </a:lnTo>
                    <a:lnTo>
                      <a:pt x="33" y="11"/>
                    </a:lnTo>
                  </a:path>
                </a:pathLst>
              </a:custGeom>
              <a:noFill/>
              <a:ln w="9525">
                <a:solidFill>
                  <a:srgbClr val="000000"/>
                </a:solidFill>
                <a:round/>
                <a:headEnd/>
                <a:tailEnd/>
              </a:ln>
            </p:spPr>
            <p:txBody>
              <a:bodyPr/>
              <a:lstStyle/>
              <a:p>
                <a:endParaRPr lang="en-US"/>
              </a:p>
            </p:txBody>
          </p:sp>
          <p:sp>
            <p:nvSpPr>
              <p:cNvPr id="14683" name="Line 400"/>
              <p:cNvSpPr>
                <a:spLocks noChangeShapeType="1"/>
              </p:cNvSpPr>
              <p:nvPr/>
            </p:nvSpPr>
            <p:spPr bwMode="auto">
              <a:xfrm>
                <a:off x="8721" y="4600"/>
                <a:ext cx="0" cy="0"/>
              </a:xfrm>
              <a:prstGeom prst="line">
                <a:avLst/>
              </a:prstGeom>
              <a:noFill/>
              <a:ln w="9525">
                <a:solidFill>
                  <a:srgbClr val="000000"/>
                </a:solidFill>
                <a:round/>
                <a:headEnd/>
                <a:tailEnd/>
              </a:ln>
            </p:spPr>
            <p:txBody>
              <a:bodyPr/>
              <a:lstStyle/>
              <a:p>
                <a:endParaRPr lang="en-GB"/>
              </a:p>
            </p:txBody>
          </p:sp>
          <p:sp>
            <p:nvSpPr>
              <p:cNvPr id="14684" name="Freeform 401"/>
              <p:cNvSpPr>
                <a:spLocks noChangeArrowheads="1"/>
              </p:cNvSpPr>
              <p:nvPr/>
            </p:nvSpPr>
            <p:spPr bwMode="auto">
              <a:xfrm>
                <a:off x="8699" y="4574"/>
                <a:ext cx="61" cy="27"/>
              </a:xfrm>
              <a:custGeom>
                <a:avLst/>
                <a:gdLst>
                  <a:gd name="T0" fmla="*/ 20 w 62"/>
                  <a:gd name="T1" fmla="*/ 24 h 28"/>
                  <a:gd name="T2" fmla="*/ 23 w 62"/>
                  <a:gd name="T3" fmla="*/ 19 h 28"/>
                  <a:gd name="T4" fmla="*/ 31 w 62"/>
                  <a:gd name="T5" fmla="*/ 18 h 28"/>
                  <a:gd name="T6" fmla="*/ 35 w 62"/>
                  <a:gd name="T7" fmla="*/ 19 h 28"/>
                  <a:gd name="T8" fmla="*/ 45 w 62"/>
                  <a:gd name="T9" fmla="*/ 20 h 28"/>
                  <a:gd name="T10" fmla="*/ 43 w 62"/>
                  <a:gd name="T11" fmla="*/ 14 h 28"/>
                  <a:gd name="T12" fmla="*/ 47 w 62"/>
                  <a:gd name="T13" fmla="*/ 10 h 28"/>
                  <a:gd name="T14" fmla="*/ 58 w 62"/>
                  <a:gd name="T15" fmla="*/ 12 h 28"/>
                  <a:gd name="T16" fmla="*/ 19 w 62"/>
                  <a:gd name="T17" fmla="*/ 0 h 28"/>
                  <a:gd name="T18" fmla="*/ 0 w 62"/>
                  <a:gd name="T19" fmla="*/ 21 h 28"/>
                  <a:gd name="T20" fmla="*/ 20 w 62"/>
                  <a:gd name="T21" fmla="*/ 24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2"/>
                  <a:gd name="T34" fmla="*/ 0 h 28"/>
                  <a:gd name="T35" fmla="*/ 62 w 62"/>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2" h="28">
                    <a:moveTo>
                      <a:pt x="20" y="27"/>
                    </a:moveTo>
                    <a:lnTo>
                      <a:pt x="23" y="22"/>
                    </a:lnTo>
                    <a:lnTo>
                      <a:pt x="34" y="21"/>
                    </a:lnTo>
                    <a:lnTo>
                      <a:pt x="38" y="22"/>
                    </a:lnTo>
                    <a:lnTo>
                      <a:pt x="48" y="23"/>
                    </a:lnTo>
                    <a:lnTo>
                      <a:pt x="46" y="17"/>
                    </a:lnTo>
                    <a:lnTo>
                      <a:pt x="50" y="10"/>
                    </a:lnTo>
                    <a:lnTo>
                      <a:pt x="61" y="12"/>
                    </a:lnTo>
                    <a:lnTo>
                      <a:pt x="19" y="0"/>
                    </a:lnTo>
                    <a:lnTo>
                      <a:pt x="0" y="24"/>
                    </a:lnTo>
                    <a:lnTo>
                      <a:pt x="20" y="27"/>
                    </a:lnTo>
                  </a:path>
                </a:pathLst>
              </a:custGeom>
              <a:solidFill>
                <a:srgbClr val="8484A5"/>
              </a:solidFill>
              <a:ln w="5040">
                <a:solidFill>
                  <a:srgbClr val="000000"/>
                </a:solidFill>
                <a:round/>
                <a:headEnd/>
                <a:tailEnd/>
              </a:ln>
            </p:spPr>
            <p:txBody>
              <a:bodyPr wrap="none" anchor="ctr"/>
              <a:lstStyle/>
              <a:p>
                <a:endParaRPr lang="en-US"/>
              </a:p>
            </p:txBody>
          </p:sp>
          <p:sp>
            <p:nvSpPr>
              <p:cNvPr id="14685" name="Freeform 402"/>
              <p:cNvSpPr>
                <a:spLocks noChangeArrowheads="1"/>
              </p:cNvSpPr>
              <p:nvPr/>
            </p:nvSpPr>
            <p:spPr bwMode="auto">
              <a:xfrm>
                <a:off x="8699" y="4574"/>
                <a:ext cx="61" cy="27"/>
              </a:xfrm>
              <a:custGeom>
                <a:avLst/>
                <a:gdLst>
                  <a:gd name="T0" fmla="*/ 20 w 62"/>
                  <a:gd name="T1" fmla="*/ 24 h 28"/>
                  <a:gd name="T2" fmla="*/ 23 w 62"/>
                  <a:gd name="T3" fmla="*/ 19 h 28"/>
                  <a:gd name="T4" fmla="*/ 31 w 62"/>
                  <a:gd name="T5" fmla="*/ 18 h 28"/>
                  <a:gd name="T6" fmla="*/ 35 w 62"/>
                  <a:gd name="T7" fmla="*/ 19 h 28"/>
                  <a:gd name="T8" fmla="*/ 45 w 62"/>
                  <a:gd name="T9" fmla="*/ 20 h 28"/>
                  <a:gd name="T10" fmla="*/ 43 w 62"/>
                  <a:gd name="T11" fmla="*/ 14 h 28"/>
                  <a:gd name="T12" fmla="*/ 47 w 62"/>
                  <a:gd name="T13" fmla="*/ 10 h 28"/>
                  <a:gd name="T14" fmla="*/ 58 w 62"/>
                  <a:gd name="T15" fmla="*/ 12 h 28"/>
                  <a:gd name="T16" fmla="*/ 19 w 62"/>
                  <a:gd name="T17" fmla="*/ 0 h 28"/>
                  <a:gd name="T18" fmla="*/ 0 w 62"/>
                  <a:gd name="T19" fmla="*/ 21 h 28"/>
                  <a:gd name="T20" fmla="*/ 20 w 62"/>
                  <a:gd name="T21" fmla="*/ 24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2"/>
                  <a:gd name="T34" fmla="*/ 0 h 28"/>
                  <a:gd name="T35" fmla="*/ 62 w 62"/>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2" h="28">
                    <a:moveTo>
                      <a:pt x="20" y="27"/>
                    </a:moveTo>
                    <a:lnTo>
                      <a:pt x="23" y="22"/>
                    </a:lnTo>
                    <a:lnTo>
                      <a:pt x="34" y="21"/>
                    </a:lnTo>
                    <a:lnTo>
                      <a:pt x="38" y="22"/>
                    </a:lnTo>
                    <a:lnTo>
                      <a:pt x="48" y="23"/>
                    </a:lnTo>
                    <a:lnTo>
                      <a:pt x="46" y="17"/>
                    </a:lnTo>
                    <a:lnTo>
                      <a:pt x="50" y="10"/>
                    </a:lnTo>
                    <a:lnTo>
                      <a:pt x="61" y="12"/>
                    </a:lnTo>
                    <a:lnTo>
                      <a:pt x="19" y="0"/>
                    </a:lnTo>
                    <a:lnTo>
                      <a:pt x="0" y="24"/>
                    </a:lnTo>
                    <a:lnTo>
                      <a:pt x="20" y="27"/>
                    </a:lnTo>
                  </a:path>
                </a:pathLst>
              </a:custGeom>
              <a:noFill/>
              <a:ln w="9525">
                <a:solidFill>
                  <a:srgbClr val="000000"/>
                </a:solidFill>
                <a:round/>
                <a:headEnd/>
                <a:tailEnd/>
              </a:ln>
            </p:spPr>
            <p:txBody>
              <a:bodyPr/>
              <a:lstStyle/>
              <a:p>
                <a:endParaRPr lang="en-US"/>
              </a:p>
            </p:txBody>
          </p:sp>
          <p:sp>
            <p:nvSpPr>
              <p:cNvPr id="14686" name="Line 403"/>
              <p:cNvSpPr>
                <a:spLocks noChangeShapeType="1"/>
              </p:cNvSpPr>
              <p:nvPr/>
            </p:nvSpPr>
            <p:spPr bwMode="auto">
              <a:xfrm>
                <a:off x="8717" y="4570"/>
                <a:ext cx="0" cy="0"/>
              </a:xfrm>
              <a:prstGeom prst="line">
                <a:avLst/>
              </a:prstGeom>
              <a:noFill/>
              <a:ln w="9525">
                <a:solidFill>
                  <a:srgbClr val="000000"/>
                </a:solidFill>
                <a:round/>
                <a:headEnd/>
                <a:tailEnd/>
              </a:ln>
            </p:spPr>
            <p:txBody>
              <a:bodyPr/>
              <a:lstStyle/>
              <a:p>
                <a:endParaRPr lang="en-GB"/>
              </a:p>
            </p:txBody>
          </p:sp>
          <p:sp>
            <p:nvSpPr>
              <p:cNvPr id="14687" name="Freeform 404"/>
              <p:cNvSpPr>
                <a:spLocks noChangeArrowheads="1"/>
              </p:cNvSpPr>
              <p:nvPr/>
            </p:nvSpPr>
            <p:spPr bwMode="auto">
              <a:xfrm>
                <a:off x="8718" y="4559"/>
                <a:ext cx="53" cy="29"/>
              </a:xfrm>
              <a:custGeom>
                <a:avLst/>
                <a:gdLst>
                  <a:gd name="T0" fmla="*/ 0 w 54"/>
                  <a:gd name="T1" fmla="*/ 15 h 30"/>
                  <a:gd name="T2" fmla="*/ 5 w 54"/>
                  <a:gd name="T3" fmla="*/ 0 h 30"/>
                  <a:gd name="T4" fmla="*/ 9 w 54"/>
                  <a:gd name="T5" fmla="*/ 5 h 30"/>
                  <a:gd name="T6" fmla="*/ 46 w 54"/>
                  <a:gd name="T7" fmla="*/ 16 h 30"/>
                  <a:gd name="T8" fmla="*/ 45 w 54"/>
                  <a:gd name="T9" fmla="*/ 22 h 30"/>
                  <a:gd name="T10" fmla="*/ 50 w 54"/>
                  <a:gd name="T11" fmla="*/ 24 h 30"/>
                  <a:gd name="T12" fmla="*/ 40 w 54"/>
                  <a:gd name="T13" fmla="*/ 26 h 30"/>
                  <a:gd name="T14" fmla="*/ 0 w 54"/>
                  <a:gd name="T15" fmla="*/ 15 h 30"/>
                  <a:gd name="T16" fmla="*/ 0 60000 65536"/>
                  <a:gd name="T17" fmla="*/ 0 60000 65536"/>
                  <a:gd name="T18" fmla="*/ 0 60000 65536"/>
                  <a:gd name="T19" fmla="*/ 0 60000 65536"/>
                  <a:gd name="T20" fmla="*/ 0 60000 65536"/>
                  <a:gd name="T21" fmla="*/ 0 60000 65536"/>
                  <a:gd name="T22" fmla="*/ 0 60000 65536"/>
                  <a:gd name="T23" fmla="*/ 0 60000 65536"/>
                  <a:gd name="T24" fmla="*/ 0 w 54"/>
                  <a:gd name="T25" fmla="*/ 0 h 30"/>
                  <a:gd name="T26" fmla="*/ 54 w 54"/>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4" h="30">
                    <a:moveTo>
                      <a:pt x="0" y="16"/>
                    </a:moveTo>
                    <a:lnTo>
                      <a:pt x="5" y="0"/>
                    </a:lnTo>
                    <a:lnTo>
                      <a:pt x="9" y="5"/>
                    </a:lnTo>
                    <a:lnTo>
                      <a:pt x="49" y="19"/>
                    </a:lnTo>
                    <a:lnTo>
                      <a:pt x="48" y="25"/>
                    </a:lnTo>
                    <a:lnTo>
                      <a:pt x="53" y="27"/>
                    </a:lnTo>
                    <a:lnTo>
                      <a:pt x="43" y="29"/>
                    </a:lnTo>
                    <a:lnTo>
                      <a:pt x="0" y="16"/>
                    </a:lnTo>
                  </a:path>
                </a:pathLst>
              </a:custGeom>
              <a:solidFill>
                <a:srgbClr val="8484A5"/>
              </a:solidFill>
              <a:ln w="5040">
                <a:solidFill>
                  <a:srgbClr val="000000"/>
                </a:solidFill>
                <a:round/>
                <a:headEnd/>
                <a:tailEnd/>
              </a:ln>
            </p:spPr>
            <p:txBody>
              <a:bodyPr wrap="none" anchor="ctr"/>
              <a:lstStyle/>
              <a:p>
                <a:endParaRPr lang="en-US"/>
              </a:p>
            </p:txBody>
          </p:sp>
          <p:sp>
            <p:nvSpPr>
              <p:cNvPr id="14688" name="Freeform 405"/>
              <p:cNvSpPr>
                <a:spLocks noChangeArrowheads="1"/>
              </p:cNvSpPr>
              <p:nvPr/>
            </p:nvSpPr>
            <p:spPr bwMode="auto">
              <a:xfrm>
                <a:off x="8718" y="4559"/>
                <a:ext cx="53" cy="29"/>
              </a:xfrm>
              <a:custGeom>
                <a:avLst/>
                <a:gdLst>
                  <a:gd name="T0" fmla="*/ 0 w 54"/>
                  <a:gd name="T1" fmla="*/ 15 h 30"/>
                  <a:gd name="T2" fmla="*/ 5 w 54"/>
                  <a:gd name="T3" fmla="*/ 0 h 30"/>
                  <a:gd name="T4" fmla="*/ 9 w 54"/>
                  <a:gd name="T5" fmla="*/ 5 h 30"/>
                  <a:gd name="T6" fmla="*/ 46 w 54"/>
                  <a:gd name="T7" fmla="*/ 16 h 30"/>
                  <a:gd name="T8" fmla="*/ 45 w 54"/>
                  <a:gd name="T9" fmla="*/ 22 h 30"/>
                  <a:gd name="T10" fmla="*/ 50 w 54"/>
                  <a:gd name="T11" fmla="*/ 24 h 30"/>
                  <a:gd name="T12" fmla="*/ 40 w 54"/>
                  <a:gd name="T13" fmla="*/ 26 h 30"/>
                  <a:gd name="T14" fmla="*/ 0 w 54"/>
                  <a:gd name="T15" fmla="*/ 15 h 30"/>
                  <a:gd name="T16" fmla="*/ 0 60000 65536"/>
                  <a:gd name="T17" fmla="*/ 0 60000 65536"/>
                  <a:gd name="T18" fmla="*/ 0 60000 65536"/>
                  <a:gd name="T19" fmla="*/ 0 60000 65536"/>
                  <a:gd name="T20" fmla="*/ 0 60000 65536"/>
                  <a:gd name="T21" fmla="*/ 0 60000 65536"/>
                  <a:gd name="T22" fmla="*/ 0 60000 65536"/>
                  <a:gd name="T23" fmla="*/ 0 60000 65536"/>
                  <a:gd name="T24" fmla="*/ 0 w 54"/>
                  <a:gd name="T25" fmla="*/ 0 h 30"/>
                  <a:gd name="T26" fmla="*/ 54 w 54"/>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4" h="30">
                    <a:moveTo>
                      <a:pt x="0" y="16"/>
                    </a:moveTo>
                    <a:lnTo>
                      <a:pt x="5" y="0"/>
                    </a:lnTo>
                    <a:lnTo>
                      <a:pt x="9" y="5"/>
                    </a:lnTo>
                    <a:lnTo>
                      <a:pt x="49" y="19"/>
                    </a:lnTo>
                    <a:lnTo>
                      <a:pt x="48" y="25"/>
                    </a:lnTo>
                    <a:lnTo>
                      <a:pt x="53" y="27"/>
                    </a:lnTo>
                    <a:lnTo>
                      <a:pt x="43" y="29"/>
                    </a:lnTo>
                    <a:lnTo>
                      <a:pt x="0" y="16"/>
                    </a:lnTo>
                  </a:path>
                </a:pathLst>
              </a:custGeom>
              <a:noFill/>
              <a:ln w="9525">
                <a:solidFill>
                  <a:srgbClr val="000000"/>
                </a:solidFill>
                <a:round/>
                <a:headEnd/>
                <a:tailEnd/>
              </a:ln>
            </p:spPr>
            <p:txBody>
              <a:bodyPr/>
              <a:lstStyle/>
              <a:p>
                <a:endParaRPr lang="en-US"/>
              </a:p>
            </p:txBody>
          </p:sp>
          <p:sp>
            <p:nvSpPr>
              <p:cNvPr id="14689" name="Line 406"/>
              <p:cNvSpPr>
                <a:spLocks noChangeShapeType="1"/>
              </p:cNvSpPr>
              <p:nvPr/>
            </p:nvSpPr>
            <p:spPr bwMode="auto">
              <a:xfrm flipV="1">
                <a:off x="8760" y="4539"/>
                <a:ext cx="0" cy="1"/>
              </a:xfrm>
              <a:prstGeom prst="line">
                <a:avLst/>
              </a:prstGeom>
              <a:noFill/>
              <a:ln w="9525">
                <a:solidFill>
                  <a:srgbClr val="000000"/>
                </a:solidFill>
                <a:round/>
                <a:headEnd/>
                <a:tailEnd/>
              </a:ln>
            </p:spPr>
            <p:txBody>
              <a:bodyPr/>
              <a:lstStyle/>
              <a:p>
                <a:endParaRPr lang="en-GB"/>
              </a:p>
            </p:txBody>
          </p:sp>
          <p:sp>
            <p:nvSpPr>
              <p:cNvPr id="14690" name="Freeform 407"/>
              <p:cNvSpPr>
                <a:spLocks noChangeArrowheads="1"/>
              </p:cNvSpPr>
              <p:nvPr/>
            </p:nvSpPr>
            <p:spPr bwMode="auto">
              <a:xfrm>
                <a:off x="8726" y="4537"/>
                <a:ext cx="60" cy="36"/>
              </a:xfrm>
              <a:custGeom>
                <a:avLst/>
                <a:gdLst>
                  <a:gd name="T0" fmla="*/ 31 w 61"/>
                  <a:gd name="T1" fmla="*/ 2 h 37"/>
                  <a:gd name="T2" fmla="*/ 37 w 61"/>
                  <a:gd name="T3" fmla="*/ 0 h 37"/>
                  <a:gd name="T4" fmla="*/ 48 w 61"/>
                  <a:gd name="T5" fmla="*/ 3 h 37"/>
                  <a:gd name="T6" fmla="*/ 57 w 61"/>
                  <a:gd name="T7" fmla="*/ 17 h 37"/>
                  <a:gd name="T8" fmla="*/ 35 w 61"/>
                  <a:gd name="T9" fmla="*/ 33 h 37"/>
                  <a:gd name="T10" fmla="*/ 0 w 61"/>
                  <a:gd name="T11" fmla="*/ 18 h 37"/>
                  <a:gd name="T12" fmla="*/ 4 w 61"/>
                  <a:gd name="T13" fmla="*/ 18 h 37"/>
                  <a:gd name="T14" fmla="*/ 21 w 61"/>
                  <a:gd name="T15" fmla="*/ 17 h 37"/>
                  <a:gd name="T16" fmla="*/ 26 w 61"/>
                  <a:gd name="T17" fmla="*/ 17 h 37"/>
                  <a:gd name="T18" fmla="*/ 31 w 61"/>
                  <a:gd name="T19" fmla="*/ 2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37"/>
                  <a:gd name="T32" fmla="*/ 61 w 61"/>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37">
                    <a:moveTo>
                      <a:pt x="34" y="2"/>
                    </a:moveTo>
                    <a:lnTo>
                      <a:pt x="40" y="0"/>
                    </a:lnTo>
                    <a:lnTo>
                      <a:pt x="51" y="3"/>
                    </a:lnTo>
                    <a:lnTo>
                      <a:pt x="60" y="17"/>
                    </a:lnTo>
                    <a:lnTo>
                      <a:pt x="38" y="36"/>
                    </a:lnTo>
                    <a:lnTo>
                      <a:pt x="0" y="21"/>
                    </a:lnTo>
                    <a:lnTo>
                      <a:pt x="4" y="18"/>
                    </a:lnTo>
                    <a:lnTo>
                      <a:pt x="21" y="17"/>
                    </a:lnTo>
                    <a:lnTo>
                      <a:pt x="26" y="17"/>
                    </a:lnTo>
                    <a:lnTo>
                      <a:pt x="34" y="2"/>
                    </a:lnTo>
                  </a:path>
                </a:pathLst>
              </a:custGeom>
              <a:solidFill>
                <a:srgbClr val="8484A5"/>
              </a:solidFill>
              <a:ln w="5040">
                <a:solidFill>
                  <a:srgbClr val="000000"/>
                </a:solidFill>
                <a:round/>
                <a:headEnd/>
                <a:tailEnd/>
              </a:ln>
            </p:spPr>
            <p:txBody>
              <a:bodyPr wrap="none" anchor="ctr"/>
              <a:lstStyle/>
              <a:p>
                <a:endParaRPr lang="en-US"/>
              </a:p>
            </p:txBody>
          </p:sp>
          <p:sp>
            <p:nvSpPr>
              <p:cNvPr id="14691" name="Freeform 408"/>
              <p:cNvSpPr>
                <a:spLocks noChangeArrowheads="1"/>
              </p:cNvSpPr>
              <p:nvPr/>
            </p:nvSpPr>
            <p:spPr bwMode="auto">
              <a:xfrm>
                <a:off x="8726" y="4537"/>
                <a:ext cx="60" cy="36"/>
              </a:xfrm>
              <a:custGeom>
                <a:avLst/>
                <a:gdLst>
                  <a:gd name="T0" fmla="*/ 31 w 61"/>
                  <a:gd name="T1" fmla="*/ 2 h 37"/>
                  <a:gd name="T2" fmla="*/ 37 w 61"/>
                  <a:gd name="T3" fmla="*/ 0 h 37"/>
                  <a:gd name="T4" fmla="*/ 48 w 61"/>
                  <a:gd name="T5" fmla="*/ 3 h 37"/>
                  <a:gd name="T6" fmla="*/ 57 w 61"/>
                  <a:gd name="T7" fmla="*/ 17 h 37"/>
                  <a:gd name="T8" fmla="*/ 35 w 61"/>
                  <a:gd name="T9" fmla="*/ 33 h 37"/>
                  <a:gd name="T10" fmla="*/ 0 w 61"/>
                  <a:gd name="T11" fmla="*/ 18 h 37"/>
                  <a:gd name="T12" fmla="*/ 4 w 61"/>
                  <a:gd name="T13" fmla="*/ 18 h 37"/>
                  <a:gd name="T14" fmla="*/ 21 w 61"/>
                  <a:gd name="T15" fmla="*/ 17 h 37"/>
                  <a:gd name="T16" fmla="*/ 26 w 61"/>
                  <a:gd name="T17" fmla="*/ 17 h 37"/>
                  <a:gd name="T18" fmla="*/ 31 w 61"/>
                  <a:gd name="T19" fmla="*/ 2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37"/>
                  <a:gd name="T32" fmla="*/ 61 w 61"/>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37">
                    <a:moveTo>
                      <a:pt x="34" y="2"/>
                    </a:moveTo>
                    <a:lnTo>
                      <a:pt x="40" y="0"/>
                    </a:lnTo>
                    <a:lnTo>
                      <a:pt x="51" y="3"/>
                    </a:lnTo>
                    <a:lnTo>
                      <a:pt x="60" y="17"/>
                    </a:lnTo>
                    <a:lnTo>
                      <a:pt x="38" y="36"/>
                    </a:lnTo>
                    <a:lnTo>
                      <a:pt x="0" y="21"/>
                    </a:lnTo>
                    <a:lnTo>
                      <a:pt x="4" y="18"/>
                    </a:lnTo>
                    <a:lnTo>
                      <a:pt x="21" y="17"/>
                    </a:lnTo>
                    <a:lnTo>
                      <a:pt x="26" y="17"/>
                    </a:lnTo>
                    <a:lnTo>
                      <a:pt x="34" y="2"/>
                    </a:lnTo>
                  </a:path>
                </a:pathLst>
              </a:custGeom>
              <a:noFill/>
              <a:ln w="9525">
                <a:solidFill>
                  <a:srgbClr val="000000"/>
                </a:solidFill>
                <a:round/>
                <a:headEnd/>
                <a:tailEnd/>
              </a:ln>
            </p:spPr>
            <p:txBody>
              <a:bodyPr/>
              <a:lstStyle/>
              <a:p>
                <a:endParaRPr lang="en-US"/>
              </a:p>
            </p:txBody>
          </p:sp>
          <p:sp>
            <p:nvSpPr>
              <p:cNvPr id="14692" name="Line 409"/>
              <p:cNvSpPr>
                <a:spLocks noChangeShapeType="1"/>
              </p:cNvSpPr>
              <p:nvPr/>
            </p:nvSpPr>
            <p:spPr bwMode="auto">
              <a:xfrm>
                <a:off x="8764" y="4536"/>
                <a:ext cx="0" cy="0"/>
              </a:xfrm>
              <a:prstGeom prst="line">
                <a:avLst/>
              </a:prstGeom>
              <a:noFill/>
              <a:ln w="9525">
                <a:solidFill>
                  <a:srgbClr val="000000"/>
                </a:solidFill>
                <a:round/>
                <a:headEnd/>
                <a:tailEnd/>
              </a:ln>
            </p:spPr>
            <p:txBody>
              <a:bodyPr/>
              <a:lstStyle/>
              <a:p>
                <a:endParaRPr lang="en-GB"/>
              </a:p>
            </p:txBody>
          </p:sp>
          <p:sp>
            <p:nvSpPr>
              <p:cNvPr id="14693" name="Freeform 410"/>
              <p:cNvSpPr>
                <a:spLocks noChangeArrowheads="1"/>
              </p:cNvSpPr>
              <p:nvPr/>
            </p:nvSpPr>
            <p:spPr bwMode="auto">
              <a:xfrm>
                <a:off x="8764" y="4504"/>
                <a:ext cx="47" cy="58"/>
              </a:xfrm>
              <a:custGeom>
                <a:avLst/>
                <a:gdLst>
                  <a:gd name="T0" fmla="*/ 0 w 48"/>
                  <a:gd name="T1" fmla="*/ 30 h 59"/>
                  <a:gd name="T2" fmla="*/ 7 w 48"/>
                  <a:gd name="T3" fmla="*/ 17 h 59"/>
                  <a:gd name="T4" fmla="*/ 16 w 48"/>
                  <a:gd name="T5" fmla="*/ 14 h 59"/>
                  <a:gd name="T6" fmla="*/ 17 w 48"/>
                  <a:gd name="T7" fmla="*/ 10 h 59"/>
                  <a:gd name="T8" fmla="*/ 17 w 48"/>
                  <a:gd name="T9" fmla="*/ 11 h 59"/>
                  <a:gd name="T10" fmla="*/ 21 w 48"/>
                  <a:gd name="T11" fmla="*/ 11 h 59"/>
                  <a:gd name="T12" fmla="*/ 26 w 48"/>
                  <a:gd name="T13" fmla="*/ 0 h 59"/>
                  <a:gd name="T14" fmla="*/ 26 w 48"/>
                  <a:gd name="T15" fmla="*/ 0 h 59"/>
                  <a:gd name="T16" fmla="*/ 41 w 48"/>
                  <a:gd name="T17" fmla="*/ 8 h 59"/>
                  <a:gd name="T18" fmla="*/ 34 w 48"/>
                  <a:gd name="T19" fmla="*/ 15 h 59"/>
                  <a:gd name="T20" fmla="*/ 44 w 48"/>
                  <a:gd name="T21" fmla="*/ 21 h 59"/>
                  <a:gd name="T22" fmla="*/ 34 w 48"/>
                  <a:gd name="T23" fmla="*/ 29 h 59"/>
                  <a:gd name="T24" fmla="*/ 39 w 48"/>
                  <a:gd name="T25" fmla="*/ 29 h 59"/>
                  <a:gd name="T26" fmla="*/ 34 w 48"/>
                  <a:gd name="T27" fmla="*/ 41 h 59"/>
                  <a:gd name="T28" fmla="*/ 30 w 48"/>
                  <a:gd name="T29" fmla="*/ 46 h 59"/>
                  <a:gd name="T30" fmla="*/ 24 w 48"/>
                  <a:gd name="T31" fmla="*/ 55 h 59"/>
                  <a:gd name="T32" fmla="*/ 12 w 48"/>
                  <a:gd name="T33" fmla="*/ 45 h 59"/>
                  <a:gd name="T34" fmla="*/ 7 w 48"/>
                  <a:gd name="T35" fmla="*/ 33 h 59"/>
                  <a:gd name="T36" fmla="*/ 0 w 48"/>
                  <a:gd name="T37" fmla="*/ 30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8"/>
                  <a:gd name="T58" fmla="*/ 0 h 59"/>
                  <a:gd name="T59" fmla="*/ 48 w 48"/>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8" h="59">
                    <a:moveTo>
                      <a:pt x="0" y="33"/>
                    </a:moveTo>
                    <a:lnTo>
                      <a:pt x="7" y="17"/>
                    </a:lnTo>
                    <a:lnTo>
                      <a:pt x="16" y="14"/>
                    </a:lnTo>
                    <a:lnTo>
                      <a:pt x="17" y="10"/>
                    </a:lnTo>
                    <a:lnTo>
                      <a:pt x="17" y="11"/>
                    </a:lnTo>
                    <a:lnTo>
                      <a:pt x="21" y="11"/>
                    </a:lnTo>
                    <a:lnTo>
                      <a:pt x="29" y="0"/>
                    </a:lnTo>
                    <a:lnTo>
                      <a:pt x="44" y="8"/>
                    </a:lnTo>
                    <a:lnTo>
                      <a:pt x="37" y="15"/>
                    </a:lnTo>
                    <a:lnTo>
                      <a:pt x="47" y="21"/>
                    </a:lnTo>
                    <a:lnTo>
                      <a:pt x="37" y="31"/>
                    </a:lnTo>
                    <a:lnTo>
                      <a:pt x="42" y="32"/>
                    </a:lnTo>
                    <a:lnTo>
                      <a:pt x="37" y="44"/>
                    </a:lnTo>
                    <a:lnTo>
                      <a:pt x="33" y="49"/>
                    </a:lnTo>
                    <a:lnTo>
                      <a:pt x="26" y="58"/>
                    </a:lnTo>
                    <a:lnTo>
                      <a:pt x="12" y="48"/>
                    </a:lnTo>
                    <a:lnTo>
                      <a:pt x="7" y="36"/>
                    </a:lnTo>
                    <a:lnTo>
                      <a:pt x="0" y="33"/>
                    </a:lnTo>
                  </a:path>
                </a:pathLst>
              </a:custGeom>
              <a:solidFill>
                <a:srgbClr val="8484A5"/>
              </a:solidFill>
              <a:ln w="5040">
                <a:solidFill>
                  <a:srgbClr val="000000"/>
                </a:solidFill>
                <a:round/>
                <a:headEnd/>
                <a:tailEnd/>
              </a:ln>
            </p:spPr>
            <p:txBody>
              <a:bodyPr wrap="none" anchor="ctr"/>
              <a:lstStyle/>
              <a:p>
                <a:endParaRPr lang="en-US"/>
              </a:p>
            </p:txBody>
          </p:sp>
          <p:sp>
            <p:nvSpPr>
              <p:cNvPr id="14694" name="Freeform 411"/>
              <p:cNvSpPr>
                <a:spLocks noChangeArrowheads="1"/>
              </p:cNvSpPr>
              <p:nvPr/>
            </p:nvSpPr>
            <p:spPr bwMode="auto">
              <a:xfrm>
                <a:off x="8764" y="4504"/>
                <a:ext cx="47" cy="58"/>
              </a:xfrm>
              <a:custGeom>
                <a:avLst/>
                <a:gdLst>
                  <a:gd name="T0" fmla="*/ 0 w 48"/>
                  <a:gd name="T1" fmla="*/ 30 h 59"/>
                  <a:gd name="T2" fmla="*/ 7 w 48"/>
                  <a:gd name="T3" fmla="*/ 17 h 59"/>
                  <a:gd name="T4" fmla="*/ 16 w 48"/>
                  <a:gd name="T5" fmla="*/ 14 h 59"/>
                  <a:gd name="T6" fmla="*/ 17 w 48"/>
                  <a:gd name="T7" fmla="*/ 10 h 59"/>
                  <a:gd name="T8" fmla="*/ 17 w 48"/>
                  <a:gd name="T9" fmla="*/ 11 h 59"/>
                  <a:gd name="T10" fmla="*/ 21 w 48"/>
                  <a:gd name="T11" fmla="*/ 11 h 59"/>
                  <a:gd name="T12" fmla="*/ 26 w 48"/>
                  <a:gd name="T13" fmla="*/ 0 h 59"/>
                  <a:gd name="T14" fmla="*/ 26 w 48"/>
                  <a:gd name="T15" fmla="*/ 0 h 59"/>
                  <a:gd name="T16" fmla="*/ 41 w 48"/>
                  <a:gd name="T17" fmla="*/ 8 h 59"/>
                  <a:gd name="T18" fmla="*/ 34 w 48"/>
                  <a:gd name="T19" fmla="*/ 15 h 59"/>
                  <a:gd name="T20" fmla="*/ 44 w 48"/>
                  <a:gd name="T21" fmla="*/ 21 h 59"/>
                  <a:gd name="T22" fmla="*/ 34 w 48"/>
                  <a:gd name="T23" fmla="*/ 29 h 59"/>
                  <a:gd name="T24" fmla="*/ 39 w 48"/>
                  <a:gd name="T25" fmla="*/ 29 h 59"/>
                  <a:gd name="T26" fmla="*/ 34 w 48"/>
                  <a:gd name="T27" fmla="*/ 41 h 59"/>
                  <a:gd name="T28" fmla="*/ 30 w 48"/>
                  <a:gd name="T29" fmla="*/ 46 h 59"/>
                  <a:gd name="T30" fmla="*/ 24 w 48"/>
                  <a:gd name="T31" fmla="*/ 55 h 59"/>
                  <a:gd name="T32" fmla="*/ 12 w 48"/>
                  <a:gd name="T33" fmla="*/ 45 h 59"/>
                  <a:gd name="T34" fmla="*/ 7 w 48"/>
                  <a:gd name="T35" fmla="*/ 33 h 59"/>
                  <a:gd name="T36" fmla="*/ 0 w 48"/>
                  <a:gd name="T37" fmla="*/ 30 h 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8"/>
                  <a:gd name="T58" fmla="*/ 0 h 59"/>
                  <a:gd name="T59" fmla="*/ 48 w 48"/>
                  <a:gd name="T60" fmla="*/ 59 h 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8" h="59">
                    <a:moveTo>
                      <a:pt x="0" y="33"/>
                    </a:moveTo>
                    <a:lnTo>
                      <a:pt x="7" y="17"/>
                    </a:lnTo>
                    <a:lnTo>
                      <a:pt x="16" y="14"/>
                    </a:lnTo>
                    <a:lnTo>
                      <a:pt x="17" y="10"/>
                    </a:lnTo>
                    <a:lnTo>
                      <a:pt x="17" y="11"/>
                    </a:lnTo>
                    <a:lnTo>
                      <a:pt x="21" y="11"/>
                    </a:lnTo>
                    <a:lnTo>
                      <a:pt x="29" y="0"/>
                    </a:lnTo>
                    <a:lnTo>
                      <a:pt x="44" y="8"/>
                    </a:lnTo>
                    <a:lnTo>
                      <a:pt x="37" y="15"/>
                    </a:lnTo>
                    <a:lnTo>
                      <a:pt x="47" y="21"/>
                    </a:lnTo>
                    <a:lnTo>
                      <a:pt x="37" y="31"/>
                    </a:lnTo>
                    <a:lnTo>
                      <a:pt x="42" y="32"/>
                    </a:lnTo>
                    <a:lnTo>
                      <a:pt x="37" y="44"/>
                    </a:lnTo>
                    <a:lnTo>
                      <a:pt x="33" y="49"/>
                    </a:lnTo>
                    <a:lnTo>
                      <a:pt x="26" y="58"/>
                    </a:lnTo>
                    <a:lnTo>
                      <a:pt x="12" y="48"/>
                    </a:lnTo>
                    <a:lnTo>
                      <a:pt x="7" y="36"/>
                    </a:lnTo>
                    <a:lnTo>
                      <a:pt x="0" y="33"/>
                    </a:lnTo>
                  </a:path>
                </a:pathLst>
              </a:custGeom>
              <a:noFill/>
              <a:ln w="9525">
                <a:solidFill>
                  <a:srgbClr val="000000"/>
                </a:solidFill>
                <a:round/>
                <a:headEnd/>
                <a:tailEnd/>
              </a:ln>
            </p:spPr>
            <p:txBody>
              <a:bodyPr/>
              <a:lstStyle/>
              <a:p>
                <a:endParaRPr lang="en-US"/>
              </a:p>
            </p:txBody>
          </p:sp>
          <p:sp>
            <p:nvSpPr>
              <p:cNvPr id="14695" name="Line 412"/>
              <p:cNvSpPr>
                <a:spLocks noChangeShapeType="1"/>
              </p:cNvSpPr>
              <p:nvPr/>
            </p:nvSpPr>
            <p:spPr bwMode="auto">
              <a:xfrm flipV="1">
                <a:off x="8760" y="4539"/>
                <a:ext cx="0" cy="1"/>
              </a:xfrm>
              <a:prstGeom prst="line">
                <a:avLst/>
              </a:prstGeom>
              <a:noFill/>
              <a:ln w="9525">
                <a:solidFill>
                  <a:srgbClr val="000000"/>
                </a:solidFill>
                <a:round/>
                <a:headEnd/>
                <a:tailEnd/>
              </a:ln>
            </p:spPr>
            <p:txBody>
              <a:bodyPr/>
              <a:lstStyle/>
              <a:p>
                <a:endParaRPr lang="en-GB"/>
              </a:p>
            </p:txBody>
          </p:sp>
          <p:sp>
            <p:nvSpPr>
              <p:cNvPr id="14696" name="Freeform 413"/>
              <p:cNvSpPr>
                <a:spLocks noChangeArrowheads="1"/>
              </p:cNvSpPr>
              <p:nvPr/>
            </p:nvSpPr>
            <p:spPr bwMode="auto">
              <a:xfrm>
                <a:off x="8720" y="4532"/>
                <a:ext cx="41" cy="27"/>
              </a:xfrm>
              <a:custGeom>
                <a:avLst/>
                <a:gdLst>
                  <a:gd name="T0" fmla="*/ 38 w 42"/>
                  <a:gd name="T1" fmla="*/ 8 h 28"/>
                  <a:gd name="T2" fmla="*/ 13 w 42"/>
                  <a:gd name="T3" fmla="*/ 0 h 28"/>
                  <a:gd name="T4" fmla="*/ 0 w 42"/>
                  <a:gd name="T5" fmla="*/ 23 h 28"/>
                  <a:gd name="T6" fmla="*/ 2 w 42"/>
                  <a:gd name="T7" fmla="*/ 23 h 28"/>
                  <a:gd name="T8" fmla="*/ 7 w 42"/>
                  <a:gd name="T9" fmla="*/ 24 h 28"/>
                  <a:gd name="T10" fmla="*/ 13 w 42"/>
                  <a:gd name="T11" fmla="*/ 17 h 28"/>
                  <a:gd name="T12" fmla="*/ 21 w 42"/>
                  <a:gd name="T13" fmla="*/ 14 h 28"/>
                  <a:gd name="T14" fmla="*/ 32 w 42"/>
                  <a:gd name="T15" fmla="*/ 18 h 28"/>
                  <a:gd name="T16" fmla="*/ 38 w 42"/>
                  <a:gd name="T17" fmla="*/ 8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
                  <a:gd name="T28" fmla="*/ 0 h 28"/>
                  <a:gd name="T29" fmla="*/ 42 w 42"/>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 h="28">
                    <a:moveTo>
                      <a:pt x="41" y="8"/>
                    </a:moveTo>
                    <a:lnTo>
                      <a:pt x="13" y="0"/>
                    </a:lnTo>
                    <a:lnTo>
                      <a:pt x="0" y="26"/>
                    </a:lnTo>
                    <a:lnTo>
                      <a:pt x="2" y="26"/>
                    </a:lnTo>
                    <a:lnTo>
                      <a:pt x="7" y="27"/>
                    </a:lnTo>
                    <a:lnTo>
                      <a:pt x="13" y="20"/>
                    </a:lnTo>
                    <a:lnTo>
                      <a:pt x="22" y="17"/>
                    </a:lnTo>
                    <a:lnTo>
                      <a:pt x="35" y="21"/>
                    </a:lnTo>
                    <a:lnTo>
                      <a:pt x="41" y="8"/>
                    </a:lnTo>
                  </a:path>
                </a:pathLst>
              </a:custGeom>
              <a:solidFill>
                <a:srgbClr val="8484A5"/>
              </a:solidFill>
              <a:ln w="5040">
                <a:solidFill>
                  <a:srgbClr val="000000"/>
                </a:solidFill>
                <a:round/>
                <a:headEnd/>
                <a:tailEnd/>
              </a:ln>
            </p:spPr>
            <p:txBody>
              <a:bodyPr wrap="none" anchor="ctr"/>
              <a:lstStyle/>
              <a:p>
                <a:endParaRPr lang="en-US"/>
              </a:p>
            </p:txBody>
          </p:sp>
          <p:sp>
            <p:nvSpPr>
              <p:cNvPr id="14697" name="Freeform 414"/>
              <p:cNvSpPr>
                <a:spLocks noChangeArrowheads="1"/>
              </p:cNvSpPr>
              <p:nvPr/>
            </p:nvSpPr>
            <p:spPr bwMode="auto">
              <a:xfrm>
                <a:off x="8720" y="4532"/>
                <a:ext cx="41" cy="27"/>
              </a:xfrm>
              <a:custGeom>
                <a:avLst/>
                <a:gdLst>
                  <a:gd name="T0" fmla="*/ 38 w 42"/>
                  <a:gd name="T1" fmla="*/ 8 h 28"/>
                  <a:gd name="T2" fmla="*/ 13 w 42"/>
                  <a:gd name="T3" fmla="*/ 0 h 28"/>
                  <a:gd name="T4" fmla="*/ 0 w 42"/>
                  <a:gd name="T5" fmla="*/ 23 h 28"/>
                  <a:gd name="T6" fmla="*/ 2 w 42"/>
                  <a:gd name="T7" fmla="*/ 23 h 28"/>
                  <a:gd name="T8" fmla="*/ 7 w 42"/>
                  <a:gd name="T9" fmla="*/ 24 h 28"/>
                  <a:gd name="T10" fmla="*/ 13 w 42"/>
                  <a:gd name="T11" fmla="*/ 17 h 28"/>
                  <a:gd name="T12" fmla="*/ 21 w 42"/>
                  <a:gd name="T13" fmla="*/ 14 h 28"/>
                  <a:gd name="T14" fmla="*/ 32 w 42"/>
                  <a:gd name="T15" fmla="*/ 18 h 28"/>
                  <a:gd name="T16" fmla="*/ 38 w 42"/>
                  <a:gd name="T17" fmla="*/ 8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2"/>
                  <a:gd name="T28" fmla="*/ 0 h 28"/>
                  <a:gd name="T29" fmla="*/ 42 w 42"/>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2" h="28">
                    <a:moveTo>
                      <a:pt x="41" y="8"/>
                    </a:moveTo>
                    <a:lnTo>
                      <a:pt x="13" y="0"/>
                    </a:lnTo>
                    <a:lnTo>
                      <a:pt x="0" y="26"/>
                    </a:lnTo>
                    <a:lnTo>
                      <a:pt x="2" y="26"/>
                    </a:lnTo>
                    <a:lnTo>
                      <a:pt x="7" y="27"/>
                    </a:lnTo>
                    <a:lnTo>
                      <a:pt x="13" y="20"/>
                    </a:lnTo>
                    <a:lnTo>
                      <a:pt x="22" y="17"/>
                    </a:lnTo>
                    <a:lnTo>
                      <a:pt x="35" y="21"/>
                    </a:lnTo>
                    <a:lnTo>
                      <a:pt x="41" y="8"/>
                    </a:lnTo>
                  </a:path>
                </a:pathLst>
              </a:custGeom>
              <a:noFill/>
              <a:ln w="9525">
                <a:solidFill>
                  <a:srgbClr val="000000"/>
                </a:solidFill>
                <a:round/>
                <a:headEnd/>
                <a:tailEnd/>
              </a:ln>
            </p:spPr>
            <p:txBody>
              <a:bodyPr/>
              <a:lstStyle/>
              <a:p>
                <a:endParaRPr lang="en-US"/>
              </a:p>
            </p:txBody>
          </p:sp>
          <p:sp>
            <p:nvSpPr>
              <p:cNvPr id="14698" name="Line 415"/>
              <p:cNvSpPr>
                <a:spLocks noChangeShapeType="1"/>
              </p:cNvSpPr>
              <p:nvPr/>
            </p:nvSpPr>
            <p:spPr bwMode="auto">
              <a:xfrm>
                <a:off x="8764" y="4536"/>
                <a:ext cx="0" cy="0"/>
              </a:xfrm>
              <a:prstGeom prst="line">
                <a:avLst/>
              </a:prstGeom>
              <a:noFill/>
              <a:ln w="9525">
                <a:solidFill>
                  <a:srgbClr val="000000"/>
                </a:solidFill>
                <a:round/>
                <a:headEnd/>
                <a:tailEnd/>
              </a:ln>
            </p:spPr>
            <p:txBody>
              <a:bodyPr/>
              <a:lstStyle/>
              <a:p>
                <a:endParaRPr lang="en-GB"/>
              </a:p>
            </p:txBody>
          </p:sp>
          <p:sp>
            <p:nvSpPr>
              <p:cNvPr id="14699" name="Freeform 416"/>
              <p:cNvSpPr>
                <a:spLocks noChangeArrowheads="1"/>
              </p:cNvSpPr>
              <p:nvPr/>
            </p:nvSpPr>
            <p:spPr bwMode="auto">
              <a:xfrm>
                <a:off x="8721" y="4508"/>
                <a:ext cx="52" cy="35"/>
              </a:xfrm>
              <a:custGeom>
                <a:avLst/>
                <a:gdLst>
                  <a:gd name="T0" fmla="*/ 41 w 53"/>
                  <a:gd name="T1" fmla="*/ 26 h 36"/>
                  <a:gd name="T2" fmla="*/ 49 w 53"/>
                  <a:gd name="T3" fmla="*/ 13 h 36"/>
                  <a:gd name="T4" fmla="*/ 14 w 53"/>
                  <a:gd name="T5" fmla="*/ 0 h 36"/>
                  <a:gd name="T6" fmla="*/ 0 w 53"/>
                  <a:gd name="T7" fmla="*/ 14 h 36"/>
                  <a:gd name="T8" fmla="*/ 11 w 53"/>
                  <a:gd name="T9" fmla="*/ 16 h 36"/>
                  <a:gd name="T10" fmla="*/ 7 w 53"/>
                  <a:gd name="T11" fmla="*/ 29 h 36"/>
                  <a:gd name="T12" fmla="*/ 17 w 53"/>
                  <a:gd name="T13" fmla="*/ 28 h 36"/>
                  <a:gd name="T14" fmla="*/ 35 w 53"/>
                  <a:gd name="T15" fmla="*/ 32 h 36"/>
                  <a:gd name="T16" fmla="*/ 41 w 53"/>
                  <a:gd name="T17" fmla="*/ 26 h 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3"/>
                  <a:gd name="T28" fmla="*/ 0 h 36"/>
                  <a:gd name="T29" fmla="*/ 53 w 53"/>
                  <a:gd name="T30" fmla="*/ 36 h 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3" h="36">
                    <a:moveTo>
                      <a:pt x="44" y="29"/>
                    </a:moveTo>
                    <a:lnTo>
                      <a:pt x="52" y="13"/>
                    </a:lnTo>
                    <a:lnTo>
                      <a:pt x="14" y="0"/>
                    </a:lnTo>
                    <a:lnTo>
                      <a:pt x="0" y="14"/>
                    </a:lnTo>
                    <a:lnTo>
                      <a:pt x="11" y="16"/>
                    </a:lnTo>
                    <a:lnTo>
                      <a:pt x="7" y="32"/>
                    </a:lnTo>
                    <a:lnTo>
                      <a:pt x="17" y="31"/>
                    </a:lnTo>
                    <a:lnTo>
                      <a:pt x="38" y="35"/>
                    </a:lnTo>
                    <a:lnTo>
                      <a:pt x="44" y="29"/>
                    </a:lnTo>
                  </a:path>
                </a:pathLst>
              </a:custGeom>
              <a:solidFill>
                <a:srgbClr val="8484A5"/>
              </a:solidFill>
              <a:ln w="5040">
                <a:solidFill>
                  <a:srgbClr val="000000"/>
                </a:solidFill>
                <a:round/>
                <a:headEnd/>
                <a:tailEnd/>
              </a:ln>
            </p:spPr>
            <p:txBody>
              <a:bodyPr wrap="none" anchor="ctr"/>
              <a:lstStyle/>
              <a:p>
                <a:endParaRPr lang="en-US"/>
              </a:p>
            </p:txBody>
          </p:sp>
          <p:sp>
            <p:nvSpPr>
              <p:cNvPr id="14700" name="Freeform 417"/>
              <p:cNvSpPr>
                <a:spLocks noChangeArrowheads="1"/>
              </p:cNvSpPr>
              <p:nvPr/>
            </p:nvSpPr>
            <p:spPr bwMode="auto">
              <a:xfrm>
                <a:off x="8721" y="4508"/>
                <a:ext cx="52" cy="35"/>
              </a:xfrm>
              <a:custGeom>
                <a:avLst/>
                <a:gdLst>
                  <a:gd name="T0" fmla="*/ 41 w 53"/>
                  <a:gd name="T1" fmla="*/ 26 h 36"/>
                  <a:gd name="T2" fmla="*/ 49 w 53"/>
                  <a:gd name="T3" fmla="*/ 13 h 36"/>
                  <a:gd name="T4" fmla="*/ 14 w 53"/>
                  <a:gd name="T5" fmla="*/ 0 h 36"/>
                  <a:gd name="T6" fmla="*/ 0 w 53"/>
                  <a:gd name="T7" fmla="*/ 14 h 36"/>
                  <a:gd name="T8" fmla="*/ 11 w 53"/>
                  <a:gd name="T9" fmla="*/ 16 h 36"/>
                  <a:gd name="T10" fmla="*/ 7 w 53"/>
                  <a:gd name="T11" fmla="*/ 29 h 36"/>
                  <a:gd name="T12" fmla="*/ 17 w 53"/>
                  <a:gd name="T13" fmla="*/ 28 h 36"/>
                  <a:gd name="T14" fmla="*/ 35 w 53"/>
                  <a:gd name="T15" fmla="*/ 32 h 36"/>
                  <a:gd name="T16" fmla="*/ 41 w 53"/>
                  <a:gd name="T17" fmla="*/ 26 h 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3"/>
                  <a:gd name="T28" fmla="*/ 0 h 36"/>
                  <a:gd name="T29" fmla="*/ 53 w 53"/>
                  <a:gd name="T30" fmla="*/ 36 h 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3" h="36">
                    <a:moveTo>
                      <a:pt x="44" y="29"/>
                    </a:moveTo>
                    <a:lnTo>
                      <a:pt x="52" y="13"/>
                    </a:lnTo>
                    <a:lnTo>
                      <a:pt x="14" y="0"/>
                    </a:lnTo>
                    <a:lnTo>
                      <a:pt x="0" y="14"/>
                    </a:lnTo>
                    <a:lnTo>
                      <a:pt x="11" y="16"/>
                    </a:lnTo>
                    <a:lnTo>
                      <a:pt x="7" y="32"/>
                    </a:lnTo>
                    <a:lnTo>
                      <a:pt x="17" y="31"/>
                    </a:lnTo>
                    <a:lnTo>
                      <a:pt x="38" y="35"/>
                    </a:lnTo>
                    <a:lnTo>
                      <a:pt x="44" y="29"/>
                    </a:lnTo>
                  </a:path>
                </a:pathLst>
              </a:custGeom>
              <a:noFill/>
              <a:ln w="9525">
                <a:solidFill>
                  <a:srgbClr val="000000"/>
                </a:solidFill>
                <a:round/>
                <a:headEnd/>
                <a:tailEnd/>
              </a:ln>
            </p:spPr>
            <p:txBody>
              <a:bodyPr/>
              <a:lstStyle/>
              <a:p>
                <a:endParaRPr lang="en-US"/>
              </a:p>
            </p:txBody>
          </p:sp>
          <p:sp>
            <p:nvSpPr>
              <p:cNvPr id="14701" name="Line 418"/>
              <p:cNvSpPr>
                <a:spLocks noChangeShapeType="1"/>
              </p:cNvSpPr>
              <p:nvPr/>
            </p:nvSpPr>
            <p:spPr bwMode="auto">
              <a:xfrm>
                <a:off x="8775" y="4522"/>
                <a:ext cx="0" cy="0"/>
              </a:xfrm>
              <a:prstGeom prst="line">
                <a:avLst/>
              </a:prstGeom>
              <a:noFill/>
              <a:ln w="9525">
                <a:solidFill>
                  <a:srgbClr val="000000"/>
                </a:solidFill>
                <a:round/>
                <a:headEnd/>
                <a:tailEnd/>
              </a:ln>
            </p:spPr>
            <p:txBody>
              <a:bodyPr/>
              <a:lstStyle/>
              <a:p>
                <a:endParaRPr lang="en-GB"/>
              </a:p>
            </p:txBody>
          </p:sp>
          <p:sp>
            <p:nvSpPr>
              <p:cNvPr id="14702" name="Freeform 419"/>
              <p:cNvSpPr>
                <a:spLocks noChangeArrowheads="1"/>
              </p:cNvSpPr>
              <p:nvPr/>
            </p:nvSpPr>
            <p:spPr bwMode="auto">
              <a:xfrm>
                <a:off x="8732" y="4488"/>
                <a:ext cx="61" cy="36"/>
              </a:xfrm>
              <a:custGeom>
                <a:avLst/>
                <a:gdLst>
                  <a:gd name="T0" fmla="*/ 38 w 62"/>
                  <a:gd name="T1" fmla="*/ 33 h 37"/>
                  <a:gd name="T2" fmla="*/ 0 w 62"/>
                  <a:gd name="T3" fmla="*/ 19 h 37"/>
                  <a:gd name="T4" fmla="*/ 15 w 62"/>
                  <a:gd name="T5" fmla="*/ 0 h 37"/>
                  <a:gd name="T6" fmla="*/ 58 w 62"/>
                  <a:gd name="T7" fmla="*/ 15 h 37"/>
                  <a:gd name="T8" fmla="*/ 53 w 62"/>
                  <a:gd name="T9" fmla="*/ 23 h 37"/>
                  <a:gd name="T10" fmla="*/ 46 w 62"/>
                  <a:gd name="T11" fmla="*/ 25 h 37"/>
                  <a:gd name="T12" fmla="*/ 53 w 62"/>
                  <a:gd name="T13" fmla="*/ 23 h 37"/>
                  <a:gd name="T14" fmla="*/ 49 w 62"/>
                  <a:gd name="T15" fmla="*/ 30 h 37"/>
                  <a:gd name="T16" fmla="*/ 38 w 62"/>
                  <a:gd name="T17" fmla="*/ 33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7"/>
                  <a:gd name="T29" fmla="*/ 62 w 62"/>
                  <a:gd name="T30" fmla="*/ 37 h 3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7">
                    <a:moveTo>
                      <a:pt x="41" y="36"/>
                    </a:moveTo>
                    <a:lnTo>
                      <a:pt x="0" y="22"/>
                    </a:lnTo>
                    <a:lnTo>
                      <a:pt x="15" y="0"/>
                    </a:lnTo>
                    <a:lnTo>
                      <a:pt x="61" y="15"/>
                    </a:lnTo>
                    <a:lnTo>
                      <a:pt x="56" y="26"/>
                    </a:lnTo>
                    <a:lnTo>
                      <a:pt x="49" y="28"/>
                    </a:lnTo>
                    <a:lnTo>
                      <a:pt x="56" y="26"/>
                    </a:lnTo>
                    <a:lnTo>
                      <a:pt x="52" y="33"/>
                    </a:lnTo>
                    <a:lnTo>
                      <a:pt x="41" y="36"/>
                    </a:lnTo>
                  </a:path>
                </a:pathLst>
              </a:custGeom>
              <a:solidFill>
                <a:srgbClr val="8484A5"/>
              </a:solidFill>
              <a:ln w="5040">
                <a:solidFill>
                  <a:srgbClr val="000000"/>
                </a:solidFill>
                <a:round/>
                <a:headEnd/>
                <a:tailEnd/>
              </a:ln>
            </p:spPr>
            <p:txBody>
              <a:bodyPr wrap="none" anchor="ctr"/>
              <a:lstStyle/>
              <a:p>
                <a:endParaRPr lang="en-US"/>
              </a:p>
            </p:txBody>
          </p:sp>
          <p:sp>
            <p:nvSpPr>
              <p:cNvPr id="14703" name="Freeform 420"/>
              <p:cNvSpPr>
                <a:spLocks noChangeArrowheads="1"/>
              </p:cNvSpPr>
              <p:nvPr/>
            </p:nvSpPr>
            <p:spPr bwMode="auto">
              <a:xfrm>
                <a:off x="8732" y="4488"/>
                <a:ext cx="61" cy="36"/>
              </a:xfrm>
              <a:custGeom>
                <a:avLst/>
                <a:gdLst>
                  <a:gd name="T0" fmla="*/ 38 w 62"/>
                  <a:gd name="T1" fmla="*/ 33 h 37"/>
                  <a:gd name="T2" fmla="*/ 0 w 62"/>
                  <a:gd name="T3" fmla="*/ 19 h 37"/>
                  <a:gd name="T4" fmla="*/ 15 w 62"/>
                  <a:gd name="T5" fmla="*/ 0 h 37"/>
                  <a:gd name="T6" fmla="*/ 58 w 62"/>
                  <a:gd name="T7" fmla="*/ 15 h 37"/>
                  <a:gd name="T8" fmla="*/ 53 w 62"/>
                  <a:gd name="T9" fmla="*/ 23 h 37"/>
                  <a:gd name="T10" fmla="*/ 46 w 62"/>
                  <a:gd name="T11" fmla="*/ 25 h 37"/>
                  <a:gd name="T12" fmla="*/ 53 w 62"/>
                  <a:gd name="T13" fmla="*/ 23 h 37"/>
                  <a:gd name="T14" fmla="*/ 49 w 62"/>
                  <a:gd name="T15" fmla="*/ 30 h 37"/>
                  <a:gd name="T16" fmla="*/ 38 w 62"/>
                  <a:gd name="T17" fmla="*/ 33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2"/>
                  <a:gd name="T28" fmla="*/ 0 h 37"/>
                  <a:gd name="T29" fmla="*/ 62 w 62"/>
                  <a:gd name="T30" fmla="*/ 37 h 3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2" h="37">
                    <a:moveTo>
                      <a:pt x="41" y="36"/>
                    </a:moveTo>
                    <a:lnTo>
                      <a:pt x="0" y="22"/>
                    </a:lnTo>
                    <a:lnTo>
                      <a:pt x="15" y="0"/>
                    </a:lnTo>
                    <a:lnTo>
                      <a:pt x="61" y="15"/>
                    </a:lnTo>
                    <a:lnTo>
                      <a:pt x="56" y="26"/>
                    </a:lnTo>
                    <a:lnTo>
                      <a:pt x="49" y="28"/>
                    </a:lnTo>
                    <a:lnTo>
                      <a:pt x="56" y="26"/>
                    </a:lnTo>
                    <a:lnTo>
                      <a:pt x="52" y="33"/>
                    </a:lnTo>
                    <a:lnTo>
                      <a:pt x="41" y="36"/>
                    </a:lnTo>
                  </a:path>
                </a:pathLst>
              </a:custGeom>
              <a:noFill/>
              <a:ln w="9525">
                <a:solidFill>
                  <a:srgbClr val="000000"/>
                </a:solidFill>
                <a:round/>
                <a:headEnd/>
                <a:tailEnd/>
              </a:ln>
            </p:spPr>
            <p:txBody>
              <a:bodyPr/>
              <a:lstStyle/>
              <a:p>
                <a:endParaRPr lang="en-US"/>
              </a:p>
            </p:txBody>
          </p:sp>
          <p:sp>
            <p:nvSpPr>
              <p:cNvPr id="14704" name="Line 421"/>
              <p:cNvSpPr>
                <a:spLocks noChangeShapeType="1"/>
              </p:cNvSpPr>
              <p:nvPr/>
            </p:nvSpPr>
            <p:spPr bwMode="auto">
              <a:xfrm>
                <a:off x="8705" y="4507"/>
                <a:ext cx="2" cy="0"/>
              </a:xfrm>
              <a:prstGeom prst="line">
                <a:avLst/>
              </a:prstGeom>
              <a:noFill/>
              <a:ln w="9525">
                <a:solidFill>
                  <a:srgbClr val="000000"/>
                </a:solidFill>
                <a:round/>
                <a:headEnd/>
                <a:tailEnd/>
              </a:ln>
            </p:spPr>
            <p:txBody>
              <a:bodyPr/>
              <a:lstStyle/>
              <a:p>
                <a:endParaRPr lang="en-GB"/>
              </a:p>
            </p:txBody>
          </p:sp>
          <p:sp>
            <p:nvSpPr>
              <p:cNvPr id="14705" name="Freeform 422"/>
              <p:cNvSpPr>
                <a:spLocks noChangeArrowheads="1"/>
              </p:cNvSpPr>
              <p:nvPr/>
            </p:nvSpPr>
            <p:spPr bwMode="auto">
              <a:xfrm>
                <a:off x="8700" y="4477"/>
                <a:ext cx="45" cy="41"/>
              </a:xfrm>
              <a:custGeom>
                <a:avLst/>
                <a:gdLst>
                  <a:gd name="T0" fmla="*/ 6 w 46"/>
                  <a:gd name="T1" fmla="*/ 26 h 42"/>
                  <a:gd name="T2" fmla="*/ 7 w 46"/>
                  <a:gd name="T3" fmla="*/ 23 h 42"/>
                  <a:gd name="T4" fmla="*/ 9 w 46"/>
                  <a:gd name="T5" fmla="*/ 20 h 42"/>
                  <a:gd name="T6" fmla="*/ 14 w 46"/>
                  <a:gd name="T7" fmla="*/ 11 h 42"/>
                  <a:gd name="T8" fmla="*/ 19 w 46"/>
                  <a:gd name="T9" fmla="*/ 5 h 42"/>
                  <a:gd name="T10" fmla="*/ 20 w 46"/>
                  <a:gd name="T11" fmla="*/ 0 h 42"/>
                  <a:gd name="T12" fmla="*/ 42 w 46"/>
                  <a:gd name="T13" fmla="*/ 12 h 42"/>
                  <a:gd name="T14" fmla="*/ 32 w 46"/>
                  <a:gd name="T15" fmla="*/ 28 h 42"/>
                  <a:gd name="T16" fmla="*/ 24 w 46"/>
                  <a:gd name="T17" fmla="*/ 38 h 42"/>
                  <a:gd name="T18" fmla="*/ 16 w 46"/>
                  <a:gd name="T19" fmla="*/ 36 h 42"/>
                  <a:gd name="T20" fmla="*/ 18 w 46"/>
                  <a:gd name="T21" fmla="*/ 37 h 42"/>
                  <a:gd name="T22" fmla="*/ 14 w 46"/>
                  <a:gd name="T23" fmla="*/ 33 h 42"/>
                  <a:gd name="T24" fmla="*/ 5 w 46"/>
                  <a:gd name="T25" fmla="*/ 34 h 42"/>
                  <a:gd name="T26" fmla="*/ 2 w 46"/>
                  <a:gd name="T27" fmla="*/ 29 h 42"/>
                  <a:gd name="T28" fmla="*/ 0 w 46"/>
                  <a:gd name="T29" fmla="*/ 28 h 42"/>
                  <a:gd name="T30" fmla="*/ 6 w 46"/>
                  <a:gd name="T31" fmla="*/ 26 h 4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6"/>
                  <a:gd name="T49" fmla="*/ 0 h 42"/>
                  <a:gd name="T50" fmla="*/ 46 w 46"/>
                  <a:gd name="T51" fmla="*/ 42 h 4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6" h="42">
                    <a:moveTo>
                      <a:pt x="6" y="29"/>
                    </a:moveTo>
                    <a:lnTo>
                      <a:pt x="7" y="26"/>
                    </a:lnTo>
                    <a:lnTo>
                      <a:pt x="9" y="20"/>
                    </a:lnTo>
                    <a:lnTo>
                      <a:pt x="14" y="11"/>
                    </a:lnTo>
                    <a:lnTo>
                      <a:pt x="19" y="5"/>
                    </a:lnTo>
                    <a:lnTo>
                      <a:pt x="20" y="0"/>
                    </a:lnTo>
                    <a:lnTo>
                      <a:pt x="45" y="12"/>
                    </a:lnTo>
                    <a:lnTo>
                      <a:pt x="35" y="31"/>
                    </a:lnTo>
                    <a:lnTo>
                      <a:pt x="27" y="41"/>
                    </a:lnTo>
                    <a:lnTo>
                      <a:pt x="16" y="39"/>
                    </a:lnTo>
                    <a:lnTo>
                      <a:pt x="18" y="40"/>
                    </a:lnTo>
                    <a:lnTo>
                      <a:pt x="14" y="36"/>
                    </a:lnTo>
                    <a:lnTo>
                      <a:pt x="5" y="37"/>
                    </a:lnTo>
                    <a:lnTo>
                      <a:pt x="2" y="32"/>
                    </a:lnTo>
                    <a:lnTo>
                      <a:pt x="0" y="31"/>
                    </a:lnTo>
                    <a:lnTo>
                      <a:pt x="6" y="29"/>
                    </a:lnTo>
                  </a:path>
                </a:pathLst>
              </a:custGeom>
              <a:solidFill>
                <a:srgbClr val="8484A5"/>
              </a:solidFill>
              <a:ln w="5040">
                <a:solidFill>
                  <a:srgbClr val="000000"/>
                </a:solidFill>
                <a:round/>
                <a:headEnd/>
                <a:tailEnd/>
              </a:ln>
            </p:spPr>
            <p:txBody>
              <a:bodyPr wrap="none" anchor="ctr"/>
              <a:lstStyle/>
              <a:p>
                <a:endParaRPr lang="en-US"/>
              </a:p>
            </p:txBody>
          </p:sp>
          <p:sp>
            <p:nvSpPr>
              <p:cNvPr id="14706" name="Freeform 423"/>
              <p:cNvSpPr>
                <a:spLocks noChangeArrowheads="1"/>
              </p:cNvSpPr>
              <p:nvPr/>
            </p:nvSpPr>
            <p:spPr bwMode="auto">
              <a:xfrm>
                <a:off x="8700" y="4477"/>
                <a:ext cx="45" cy="41"/>
              </a:xfrm>
              <a:custGeom>
                <a:avLst/>
                <a:gdLst>
                  <a:gd name="T0" fmla="*/ 6 w 46"/>
                  <a:gd name="T1" fmla="*/ 26 h 42"/>
                  <a:gd name="T2" fmla="*/ 7 w 46"/>
                  <a:gd name="T3" fmla="*/ 23 h 42"/>
                  <a:gd name="T4" fmla="*/ 9 w 46"/>
                  <a:gd name="T5" fmla="*/ 20 h 42"/>
                  <a:gd name="T6" fmla="*/ 14 w 46"/>
                  <a:gd name="T7" fmla="*/ 11 h 42"/>
                  <a:gd name="T8" fmla="*/ 19 w 46"/>
                  <a:gd name="T9" fmla="*/ 5 h 42"/>
                  <a:gd name="T10" fmla="*/ 20 w 46"/>
                  <a:gd name="T11" fmla="*/ 0 h 42"/>
                  <a:gd name="T12" fmla="*/ 42 w 46"/>
                  <a:gd name="T13" fmla="*/ 12 h 42"/>
                  <a:gd name="T14" fmla="*/ 32 w 46"/>
                  <a:gd name="T15" fmla="*/ 28 h 42"/>
                  <a:gd name="T16" fmla="*/ 24 w 46"/>
                  <a:gd name="T17" fmla="*/ 38 h 42"/>
                  <a:gd name="T18" fmla="*/ 16 w 46"/>
                  <a:gd name="T19" fmla="*/ 36 h 42"/>
                  <a:gd name="T20" fmla="*/ 18 w 46"/>
                  <a:gd name="T21" fmla="*/ 37 h 42"/>
                  <a:gd name="T22" fmla="*/ 14 w 46"/>
                  <a:gd name="T23" fmla="*/ 33 h 42"/>
                  <a:gd name="T24" fmla="*/ 5 w 46"/>
                  <a:gd name="T25" fmla="*/ 34 h 42"/>
                  <a:gd name="T26" fmla="*/ 2 w 46"/>
                  <a:gd name="T27" fmla="*/ 29 h 42"/>
                  <a:gd name="T28" fmla="*/ 0 w 46"/>
                  <a:gd name="T29" fmla="*/ 28 h 42"/>
                  <a:gd name="T30" fmla="*/ 6 w 46"/>
                  <a:gd name="T31" fmla="*/ 26 h 4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6"/>
                  <a:gd name="T49" fmla="*/ 0 h 42"/>
                  <a:gd name="T50" fmla="*/ 46 w 46"/>
                  <a:gd name="T51" fmla="*/ 42 h 4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6" h="42">
                    <a:moveTo>
                      <a:pt x="6" y="29"/>
                    </a:moveTo>
                    <a:lnTo>
                      <a:pt x="7" y="26"/>
                    </a:lnTo>
                    <a:lnTo>
                      <a:pt x="9" y="20"/>
                    </a:lnTo>
                    <a:lnTo>
                      <a:pt x="14" y="11"/>
                    </a:lnTo>
                    <a:lnTo>
                      <a:pt x="19" y="5"/>
                    </a:lnTo>
                    <a:lnTo>
                      <a:pt x="20" y="0"/>
                    </a:lnTo>
                    <a:lnTo>
                      <a:pt x="45" y="12"/>
                    </a:lnTo>
                    <a:lnTo>
                      <a:pt x="35" y="31"/>
                    </a:lnTo>
                    <a:lnTo>
                      <a:pt x="27" y="41"/>
                    </a:lnTo>
                    <a:lnTo>
                      <a:pt x="16" y="39"/>
                    </a:lnTo>
                    <a:lnTo>
                      <a:pt x="18" y="40"/>
                    </a:lnTo>
                    <a:lnTo>
                      <a:pt x="14" y="36"/>
                    </a:lnTo>
                    <a:lnTo>
                      <a:pt x="5" y="37"/>
                    </a:lnTo>
                    <a:lnTo>
                      <a:pt x="2" y="32"/>
                    </a:lnTo>
                    <a:lnTo>
                      <a:pt x="0" y="31"/>
                    </a:lnTo>
                    <a:lnTo>
                      <a:pt x="6" y="29"/>
                    </a:lnTo>
                  </a:path>
                </a:pathLst>
              </a:custGeom>
              <a:noFill/>
              <a:ln w="9525">
                <a:solidFill>
                  <a:srgbClr val="000000"/>
                </a:solidFill>
                <a:round/>
                <a:headEnd/>
                <a:tailEnd/>
              </a:ln>
            </p:spPr>
            <p:txBody>
              <a:bodyPr/>
              <a:lstStyle/>
              <a:p>
                <a:endParaRPr lang="en-US"/>
              </a:p>
            </p:txBody>
          </p:sp>
          <p:sp>
            <p:nvSpPr>
              <p:cNvPr id="14707" name="Line 424"/>
              <p:cNvSpPr>
                <a:spLocks noChangeShapeType="1"/>
              </p:cNvSpPr>
              <p:nvPr/>
            </p:nvSpPr>
            <p:spPr bwMode="auto">
              <a:xfrm>
                <a:off x="8795" y="4503"/>
                <a:ext cx="0" cy="0"/>
              </a:xfrm>
              <a:prstGeom prst="line">
                <a:avLst/>
              </a:prstGeom>
              <a:noFill/>
              <a:ln w="9525">
                <a:solidFill>
                  <a:srgbClr val="000000"/>
                </a:solidFill>
                <a:round/>
                <a:headEnd/>
                <a:tailEnd/>
              </a:ln>
            </p:spPr>
            <p:txBody>
              <a:bodyPr/>
              <a:lstStyle/>
              <a:p>
                <a:endParaRPr lang="en-GB"/>
              </a:p>
            </p:txBody>
          </p:sp>
          <p:sp>
            <p:nvSpPr>
              <p:cNvPr id="14708" name="Freeform 425"/>
              <p:cNvSpPr>
                <a:spLocks noChangeArrowheads="1"/>
              </p:cNvSpPr>
              <p:nvPr/>
            </p:nvSpPr>
            <p:spPr bwMode="auto">
              <a:xfrm>
                <a:off x="8717" y="4458"/>
                <a:ext cx="87" cy="45"/>
              </a:xfrm>
              <a:custGeom>
                <a:avLst/>
                <a:gdLst>
                  <a:gd name="T0" fmla="*/ 70 w 88"/>
                  <a:gd name="T1" fmla="*/ 42 h 46"/>
                  <a:gd name="T2" fmla="*/ 75 w 88"/>
                  <a:gd name="T3" fmla="*/ 42 h 46"/>
                  <a:gd name="T4" fmla="*/ 72 w 88"/>
                  <a:gd name="T5" fmla="*/ 39 h 46"/>
                  <a:gd name="T6" fmla="*/ 84 w 88"/>
                  <a:gd name="T7" fmla="*/ 25 h 46"/>
                  <a:gd name="T8" fmla="*/ 81 w 88"/>
                  <a:gd name="T9" fmla="*/ 23 h 46"/>
                  <a:gd name="T10" fmla="*/ 79 w 88"/>
                  <a:gd name="T11" fmla="*/ 23 h 46"/>
                  <a:gd name="T12" fmla="*/ 61 w 88"/>
                  <a:gd name="T13" fmla="*/ 18 h 46"/>
                  <a:gd name="T14" fmla="*/ 62 w 88"/>
                  <a:gd name="T15" fmla="*/ 13 h 46"/>
                  <a:gd name="T16" fmla="*/ 47 w 88"/>
                  <a:gd name="T17" fmla="*/ 8 h 46"/>
                  <a:gd name="T18" fmla="*/ 45 w 88"/>
                  <a:gd name="T19" fmla="*/ 11 h 46"/>
                  <a:gd name="T20" fmla="*/ 20 w 88"/>
                  <a:gd name="T21" fmla="*/ 0 h 46"/>
                  <a:gd name="T22" fmla="*/ 15 w 88"/>
                  <a:gd name="T23" fmla="*/ 2 h 46"/>
                  <a:gd name="T24" fmla="*/ 0 w 88"/>
                  <a:gd name="T25" fmla="*/ 21 h 46"/>
                  <a:gd name="T26" fmla="*/ 31 w 88"/>
                  <a:gd name="T27" fmla="*/ 27 h 46"/>
                  <a:gd name="T28" fmla="*/ 70 w 88"/>
                  <a:gd name="T29" fmla="*/ 42 h 4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8"/>
                  <a:gd name="T46" fmla="*/ 0 h 46"/>
                  <a:gd name="T47" fmla="*/ 88 w 88"/>
                  <a:gd name="T48" fmla="*/ 46 h 4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8" h="46">
                    <a:moveTo>
                      <a:pt x="73" y="45"/>
                    </a:moveTo>
                    <a:lnTo>
                      <a:pt x="78" y="45"/>
                    </a:lnTo>
                    <a:lnTo>
                      <a:pt x="75" y="42"/>
                    </a:lnTo>
                    <a:lnTo>
                      <a:pt x="87" y="28"/>
                    </a:lnTo>
                    <a:lnTo>
                      <a:pt x="84" y="26"/>
                    </a:lnTo>
                    <a:lnTo>
                      <a:pt x="82" y="25"/>
                    </a:lnTo>
                    <a:lnTo>
                      <a:pt x="64" y="18"/>
                    </a:lnTo>
                    <a:lnTo>
                      <a:pt x="65" y="13"/>
                    </a:lnTo>
                    <a:lnTo>
                      <a:pt x="50" y="8"/>
                    </a:lnTo>
                    <a:lnTo>
                      <a:pt x="48" y="11"/>
                    </a:lnTo>
                    <a:lnTo>
                      <a:pt x="20" y="0"/>
                    </a:lnTo>
                    <a:lnTo>
                      <a:pt x="15" y="2"/>
                    </a:lnTo>
                    <a:lnTo>
                      <a:pt x="0" y="21"/>
                    </a:lnTo>
                    <a:lnTo>
                      <a:pt x="31" y="30"/>
                    </a:lnTo>
                    <a:lnTo>
                      <a:pt x="73" y="45"/>
                    </a:lnTo>
                  </a:path>
                </a:pathLst>
              </a:custGeom>
              <a:solidFill>
                <a:srgbClr val="8484A5"/>
              </a:solidFill>
              <a:ln w="5040">
                <a:solidFill>
                  <a:srgbClr val="000000"/>
                </a:solidFill>
                <a:round/>
                <a:headEnd/>
                <a:tailEnd/>
              </a:ln>
            </p:spPr>
            <p:txBody>
              <a:bodyPr wrap="none" anchor="ctr"/>
              <a:lstStyle/>
              <a:p>
                <a:endParaRPr lang="en-US"/>
              </a:p>
            </p:txBody>
          </p:sp>
          <p:sp>
            <p:nvSpPr>
              <p:cNvPr id="14709" name="Freeform 426"/>
              <p:cNvSpPr>
                <a:spLocks noChangeArrowheads="1"/>
              </p:cNvSpPr>
              <p:nvPr/>
            </p:nvSpPr>
            <p:spPr bwMode="auto">
              <a:xfrm>
                <a:off x="8717" y="4458"/>
                <a:ext cx="87" cy="45"/>
              </a:xfrm>
              <a:custGeom>
                <a:avLst/>
                <a:gdLst>
                  <a:gd name="T0" fmla="*/ 70 w 88"/>
                  <a:gd name="T1" fmla="*/ 42 h 46"/>
                  <a:gd name="T2" fmla="*/ 75 w 88"/>
                  <a:gd name="T3" fmla="*/ 42 h 46"/>
                  <a:gd name="T4" fmla="*/ 72 w 88"/>
                  <a:gd name="T5" fmla="*/ 39 h 46"/>
                  <a:gd name="T6" fmla="*/ 84 w 88"/>
                  <a:gd name="T7" fmla="*/ 25 h 46"/>
                  <a:gd name="T8" fmla="*/ 81 w 88"/>
                  <a:gd name="T9" fmla="*/ 23 h 46"/>
                  <a:gd name="T10" fmla="*/ 79 w 88"/>
                  <a:gd name="T11" fmla="*/ 23 h 46"/>
                  <a:gd name="T12" fmla="*/ 61 w 88"/>
                  <a:gd name="T13" fmla="*/ 18 h 46"/>
                  <a:gd name="T14" fmla="*/ 62 w 88"/>
                  <a:gd name="T15" fmla="*/ 13 h 46"/>
                  <a:gd name="T16" fmla="*/ 47 w 88"/>
                  <a:gd name="T17" fmla="*/ 8 h 46"/>
                  <a:gd name="T18" fmla="*/ 45 w 88"/>
                  <a:gd name="T19" fmla="*/ 11 h 46"/>
                  <a:gd name="T20" fmla="*/ 20 w 88"/>
                  <a:gd name="T21" fmla="*/ 0 h 46"/>
                  <a:gd name="T22" fmla="*/ 15 w 88"/>
                  <a:gd name="T23" fmla="*/ 2 h 46"/>
                  <a:gd name="T24" fmla="*/ 0 w 88"/>
                  <a:gd name="T25" fmla="*/ 21 h 46"/>
                  <a:gd name="T26" fmla="*/ 31 w 88"/>
                  <a:gd name="T27" fmla="*/ 27 h 46"/>
                  <a:gd name="T28" fmla="*/ 70 w 88"/>
                  <a:gd name="T29" fmla="*/ 42 h 46"/>
                  <a:gd name="T30" fmla="*/ 70 w 88"/>
                  <a:gd name="T31" fmla="*/ 42 h 4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8"/>
                  <a:gd name="T49" fmla="*/ 0 h 46"/>
                  <a:gd name="T50" fmla="*/ 88 w 88"/>
                  <a:gd name="T51" fmla="*/ 46 h 4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8" h="46">
                    <a:moveTo>
                      <a:pt x="73" y="45"/>
                    </a:moveTo>
                    <a:lnTo>
                      <a:pt x="78" y="45"/>
                    </a:lnTo>
                    <a:lnTo>
                      <a:pt x="75" y="42"/>
                    </a:lnTo>
                    <a:lnTo>
                      <a:pt x="87" y="28"/>
                    </a:lnTo>
                    <a:lnTo>
                      <a:pt x="84" y="26"/>
                    </a:lnTo>
                    <a:lnTo>
                      <a:pt x="82" y="25"/>
                    </a:lnTo>
                    <a:lnTo>
                      <a:pt x="64" y="18"/>
                    </a:lnTo>
                    <a:lnTo>
                      <a:pt x="65" y="13"/>
                    </a:lnTo>
                    <a:lnTo>
                      <a:pt x="50" y="8"/>
                    </a:lnTo>
                    <a:lnTo>
                      <a:pt x="48" y="11"/>
                    </a:lnTo>
                    <a:lnTo>
                      <a:pt x="20" y="0"/>
                    </a:lnTo>
                    <a:lnTo>
                      <a:pt x="15" y="2"/>
                    </a:lnTo>
                    <a:lnTo>
                      <a:pt x="0" y="21"/>
                    </a:lnTo>
                    <a:lnTo>
                      <a:pt x="31" y="30"/>
                    </a:lnTo>
                    <a:lnTo>
                      <a:pt x="73" y="45"/>
                    </a:lnTo>
                  </a:path>
                </a:pathLst>
              </a:custGeom>
              <a:noFill/>
              <a:ln w="9525">
                <a:solidFill>
                  <a:srgbClr val="000000"/>
                </a:solidFill>
                <a:round/>
                <a:headEnd/>
                <a:tailEnd/>
              </a:ln>
            </p:spPr>
            <p:txBody>
              <a:bodyPr/>
              <a:lstStyle/>
              <a:p>
                <a:endParaRPr lang="en-US"/>
              </a:p>
            </p:txBody>
          </p:sp>
          <p:sp>
            <p:nvSpPr>
              <p:cNvPr id="14710" name="Line 427"/>
              <p:cNvSpPr>
                <a:spLocks noChangeShapeType="1"/>
              </p:cNvSpPr>
              <p:nvPr/>
            </p:nvSpPr>
            <p:spPr bwMode="auto">
              <a:xfrm flipV="1">
                <a:off x="8769" y="4467"/>
                <a:ext cx="0" cy="1"/>
              </a:xfrm>
              <a:prstGeom prst="line">
                <a:avLst/>
              </a:prstGeom>
              <a:noFill/>
              <a:ln w="9525">
                <a:solidFill>
                  <a:srgbClr val="000000"/>
                </a:solidFill>
                <a:round/>
                <a:headEnd/>
                <a:tailEnd/>
              </a:ln>
            </p:spPr>
            <p:txBody>
              <a:bodyPr/>
              <a:lstStyle/>
              <a:p>
                <a:endParaRPr lang="en-GB"/>
              </a:p>
            </p:txBody>
          </p:sp>
          <p:sp>
            <p:nvSpPr>
              <p:cNvPr id="14711" name="Freeform 428"/>
              <p:cNvSpPr>
                <a:spLocks noChangeArrowheads="1"/>
              </p:cNvSpPr>
              <p:nvPr/>
            </p:nvSpPr>
            <p:spPr bwMode="auto">
              <a:xfrm>
                <a:off x="8737" y="4436"/>
                <a:ext cx="81" cy="43"/>
              </a:xfrm>
              <a:custGeom>
                <a:avLst/>
                <a:gdLst>
                  <a:gd name="T0" fmla="*/ 27 w 82"/>
                  <a:gd name="T1" fmla="*/ 29 h 44"/>
                  <a:gd name="T2" fmla="*/ 0 w 82"/>
                  <a:gd name="T3" fmla="*/ 21 h 44"/>
                  <a:gd name="T4" fmla="*/ 8 w 82"/>
                  <a:gd name="T5" fmla="*/ 0 h 44"/>
                  <a:gd name="T6" fmla="*/ 15 w 82"/>
                  <a:gd name="T7" fmla="*/ 12 h 44"/>
                  <a:gd name="T8" fmla="*/ 48 w 82"/>
                  <a:gd name="T9" fmla="*/ 15 h 44"/>
                  <a:gd name="T10" fmla="*/ 47 w 82"/>
                  <a:gd name="T11" fmla="*/ 17 h 44"/>
                  <a:gd name="T12" fmla="*/ 73 w 82"/>
                  <a:gd name="T13" fmla="*/ 22 h 44"/>
                  <a:gd name="T14" fmla="*/ 68 w 82"/>
                  <a:gd name="T15" fmla="*/ 25 h 44"/>
                  <a:gd name="T16" fmla="*/ 78 w 82"/>
                  <a:gd name="T17" fmla="*/ 32 h 44"/>
                  <a:gd name="T18" fmla="*/ 77 w 82"/>
                  <a:gd name="T19" fmla="*/ 35 h 44"/>
                  <a:gd name="T20" fmla="*/ 72 w 82"/>
                  <a:gd name="T21" fmla="*/ 40 h 44"/>
                  <a:gd name="T22" fmla="*/ 69 w 82"/>
                  <a:gd name="T23" fmla="*/ 34 h 44"/>
                  <a:gd name="T24" fmla="*/ 63 w 82"/>
                  <a:gd name="T25" fmla="*/ 38 h 44"/>
                  <a:gd name="T26" fmla="*/ 41 w 82"/>
                  <a:gd name="T27" fmla="*/ 34 h 44"/>
                  <a:gd name="T28" fmla="*/ 44 w 82"/>
                  <a:gd name="T29" fmla="*/ 33 h 44"/>
                  <a:gd name="T30" fmla="*/ 32 w 82"/>
                  <a:gd name="T31" fmla="*/ 27 h 44"/>
                  <a:gd name="T32" fmla="*/ 27 w 82"/>
                  <a:gd name="T33" fmla="*/ 29 h 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2"/>
                  <a:gd name="T52" fmla="*/ 0 h 44"/>
                  <a:gd name="T53" fmla="*/ 82 w 82"/>
                  <a:gd name="T54" fmla="*/ 44 h 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2" h="44">
                    <a:moveTo>
                      <a:pt x="27" y="32"/>
                    </a:moveTo>
                    <a:lnTo>
                      <a:pt x="0" y="21"/>
                    </a:lnTo>
                    <a:lnTo>
                      <a:pt x="8" y="0"/>
                    </a:lnTo>
                    <a:lnTo>
                      <a:pt x="15" y="12"/>
                    </a:lnTo>
                    <a:lnTo>
                      <a:pt x="51" y="15"/>
                    </a:lnTo>
                    <a:lnTo>
                      <a:pt x="50" y="17"/>
                    </a:lnTo>
                    <a:lnTo>
                      <a:pt x="76" y="22"/>
                    </a:lnTo>
                    <a:lnTo>
                      <a:pt x="71" y="28"/>
                    </a:lnTo>
                    <a:lnTo>
                      <a:pt x="81" y="35"/>
                    </a:lnTo>
                    <a:lnTo>
                      <a:pt x="80" y="38"/>
                    </a:lnTo>
                    <a:lnTo>
                      <a:pt x="75" y="43"/>
                    </a:lnTo>
                    <a:lnTo>
                      <a:pt x="72" y="37"/>
                    </a:lnTo>
                    <a:lnTo>
                      <a:pt x="66" y="41"/>
                    </a:lnTo>
                    <a:lnTo>
                      <a:pt x="42" y="37"/>
                    </a:lnTo>
                    <a:lnTo>
                      <a:pt x="47" y="36"/>
                    </a:lnTo>
                    <a:lnTo>
                      <a:pt x="32" y="30"/>
                    </a:lnTo>
                    <a:lnTo>
                      <a:pt x="27" y="32"/>
                    </a:lnTo>
                  </a:path>
                </a:pathLst>
              </a:custGeom>
              <a:solidFill>
                <a:srgbClr val="8484A5"/>
              </a:solidFill>
              <a:ln w="5040">
                <a:solidFill>
                  <a:srgbClr val="000000"/>
                </a:solidFill>
                <a:round/>
                <a:headEnd/>
                <a:tailEnd/>
              </a:ln>
            </p:spPr>
            <p:txBody>
              <a:bodyPr wrap="none" anchor="ctr"/>
              <a:lstStyle/>
              <a:p>
                <a:endParaRPr lang="en-US"/>
              </a:p>
            </p:txBody>
          </p:sp>
          <p:sp>
            <p:nvSpPr>
              <p:cNvPr id="14712" name="Freeform 429"/>
              <p:cNvSpPr>
                <a:spLocks noChangeArrowheads="1"/>
              </p:cNvSpPr>
              <p:nvPr/>
            </p:nvSpPr>
            <p:spPr bwMode="auto">
              <a:xfrm>
                <a:off x="8737" y="4436"/>
                <a:ext cx="81" cy="43"/>
              </a:xfrm>
              <a:custGeom>
                <a:avLst/>
                <a:gdLst>
                  <a:gd name="T0" fmla="*/ 27 w 82"/>
                  <a:gd name="T1" fmla="*/ 29 h 44"/>
                  <a:gd name="T2" fmla="*/ 0 w 82"/>
                  <a:gd name="T3" fmla="*/ 21 h 44"/>
                  <a:gd name="T4" fmla="*/ 8 w 82"/>
                  <a:gd name="T5" fmla="*/ 0 h 44"/>
                  <a:gd name="T6" fmla="*/ 15 w 82"/>
                  <a:gd name="T7" fmla="*/ 12 h 44"/>
                  <a:gd name="T8" fmla="*/ 48 w 82"/>
                  <a:gd name="T9" fmla="*/ 15 h 44"/>
                  <a:gd name="T10" fmla="*/ 47 w 82"/>
                  <a:gd name="T11" fmla="*/ 17 h 44"/>
                  <a:gd name="T12" fmla="*/ 73 w 82"/>
                  <a:gd name="T13" fmla="*/ 22 h 44"/>
                  <a:gd name="T14" fmla="*/ 68 w 82"/>
                  <a:gd name="T15" fmla="*/ 25 h 44"/>
                  <a:gd name="T16" fmla="*/ 78 w 82"/>
                  <a:gd name="T17" fmla="*/ 32 h 44"/>
                  <a:gd name="T18" fmla="*/ 77 w 82"/>
                  <a:gd name="T19" fmla="*/ 35 h 44"/>
                  <a:gd name="T20" fmla="*/ 72 w 82"/>
                  <a:gd name="T21" fmla="*/ 40 h 44"/>
                  <a:gd name="T22" fmla="*/ 69 w 82"/>
                  <a:gd name="T23" fmla="*/ 34 h 44"/>
                  <a:gd name="T24" fmla="*/ 63 w 82"/>
                  <a:gd name="T25" fmla="*/ 38 h 44"/>
                  <a:gd name="T26" fmla="*/ 41 w 82"/>
                  <a:gd name="T27" fmla="*/ 34 h 44"/>
                  <a:gd name="T28" fmla="*/ 44 w 82"/>
                  <a:gd name="T29" fmla="*/ 33 h 44"/>
                  <a:gd name="T30" fmla="*/ 32 w 82"/>
                  <a:gd name="T31" fmla="*/ 27 h 44"/>
                  <a:gd name="T32" fmla="*/ 27 w 82"/>
                  <a:gd name="T33" fmla="*/ 29 h 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82"/>
                  <a:gd name="T52" fmla="*/ 0 h 44"/>
                  <a:gd name="T53" fmla="*/ 82 w 82"/>
                  <a:gd name="T54" fmla="*/ 44 h 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82" h="44">
                    <a:moveTo>
                      <a:pt x="27" y="32"/>
                    </a:moveTo>
                    <a:lnTo>
                      <a:pt x="0" y="21"/>
                    </a:lnTo>
                    <a:lnTo>
                      <a:pt x="8" y="0"/>
                    </a:lnTo>
                    <a:lnTo>
                      <a:pt x="15" y="12"/>
                    </a:lnTo>
                    <a:lnTo>
                      <a:pt x="51" y="15"/>
                    </a:lnTo>
                    <a:lnTo>
                      <a:pt x="50" y="17"/>
                    </a:lnTo>
                    <a:lnTo>
                      <a:pt x="76" y="22"/>
                    </a:lnTo>
                    <a:lnTo>
                      <a:pt x="71" y="28"/>
                    </a:lnTo>
                    <a:lnTo>
                      <a:pt x="81" y="35"/>
                    </a:lnTo>
                    <a:lnTo>
                      <a:pt x="80" y="38"/>
                    </a:lnTo>
                    <a:lnTo>
                      <a:pt x="75" y="43"/>
                    </a:lnTo>
                    <a:lnTo>
                      <a:pt x="72" y="37"/>
                    </a:lnTo>
                    <a:lnTo>
                      <a:pt x="66" y="41"/>
                    </a:lnTo>
                    <a:lnTo>
                      <a:pt x="42" y="37"/>
                    </a:lnTo>
                    <a:lnTo>
                      <a:pt x="47" y="36"/>
                    </a:lnTo>
                    <a:lnTo>
                      <a:pt x="32" y="30"/>
                    </a:lnTo>
                    <a:lnTo>
                      <a:pt x="27" y="32"/>
                    </a:lnTo>
                  </a:path>
                </a:pathLst>
              </a:custGeom>
              <a:noFill/>
              <a:ln w="9525">
                <a:solidFill>
                  <a:srgbClr val="000000"/>
                </a:solidFill>
                <a:round/>
                <a:headEnd/>
                <a:tailEnd/>
              </a:ln>
            </p:spPr>
            <p:txBody>
              <a:bodyPr/>
              <a:lstStyle/>
              <a:p>
                <a:endParaRPr lang="en-US"/>
              </a:p>
            </p:txBody>
          </p:sp>
          <p:sp>
            <p:nvSpPr>
              <p:cNvPr id="14713" name="Line 430"/>
              <p:cNvSpPr>
                <a:spLocks noChangeShapeType="1"/>
              </p:cNvSpPr>
              <p:nvPr/>
            </p:nvSpPr>
            <p:spPr bwMode="auto">
              <a:xfrm>
                <a:off x="8742" y="4438"/>
                <a:ext cx="3" cy="0"/>
              </a:xfrm>
              <a:prstGeom prst="line">
                <a:avLst/>
              </a:prstGeom>
              <a:noFill/>
              <a:ln w="9525">
                <a:solidFill>
                  <a:srgbClr val="000000"/>
                </a:solidFill>
                <a:round/>
                <a:headEnd/>
                <a:tailEnd/>
              </a:ln>
            </p:spPr>
            <p:txBody>
              <a:bodyPr/>
              <a:lstStyle/>
              <a:p>
                <a:endParaRPr lang="en-GB"/>
              </a:p>
            </p:txBody>
          </p:sp>
          <p:sp>
            <p:nvSpPr>
              <p:cNvPr id="14714" name="Freeform 431"/>
              <p:cNvSpPr>
                <a:spLocks noChangeArrowheads="1"/>
              </p:cNvSpPr>
              <p:nvPr/>
            </p:nvSpPr>
            <p:spPr bwMode="auto">
              <a:xfrm>
                <a:off x="8740" y="4421"/>
                <a:ext cx="59" cy="30"/>
              </a:xfrm>
              <a:custGeom>
                <a:avLst/>
                <a:gdLst>
                  <a:gd name="T0" fmla="*/ 3 w 60"/>
                  <a:gd name="T1" fmla="*/ 15 h 31"/>
                  <a:gd name="T2" fmla="*/ 8 w 60"/>
                  <a:gd name="T3" fmla="*/ 6 h 31"/>
                  <a:gd name="T4" fmla="*/ 17 w 60"/>
                  <a:gd name="T5" fmla="*/ 7 h 31"/>
                  <a:gd name="T6" fmla="*/ 14 w 60"/>
                  <a:gd name="T7" fmla="*/ 3 h 31"/>
                  <a:gd name="T8" fmla="*/ 23 w 60"/>
                  <a:gd name="T9" fmla="*/ 0 h 31"/>
                  <a:gd name="T10" fmla="*/ 56 w 60"/>
                  <a:gd name="T11" fmla="*/ 4 h 31"/>
                  <a:gd name="T12" fmla="*/ 46 w 60"/>
                  <a:gd name="T13" fmla="*/ 27 h 31"/>
                  <a:gd name="T14" fmla="*/ 11 w 60"/>
                  <a:gd name="T15" fmla="*/ 26 h 31"/>
                  <a:gd name="T16" fmla="*/ 0 w 60"/>
                  <a:gd name="T17" fmla="*/ 18 h 31"/>
                  <a:gd name="T18" fmla="*/ 4 w 60"/>
                  <a:gd name="T19" fmla="*/ 18 h 31"/>
                  <a:gd name="T20" fmla="*/ 3 w 60"/>
                  <a:gd name="T21" fmla="*/ 15 h 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0"/>
                  <a:gd name="T34" fmla="*/ 0 h 31"/>
                  <a:gd name="T35" fmla="*/ 60 w 60"/>
                  <a:gd name="T36" fmla="*/ 31 h 3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0" h="31">
                    <a:moveTo>
                      <a:pt x="3" y="17"/>
                    </a:moveTo>
                    <a:lnTo>
                      <a:pt x="8" y="6"/>
                    </a:lnTo>
                    <a:lnTo>
                      <a:pt x="17" y="7"/>
                    </a:lnTo>
                    <a:lnTo>
                      <a:pt x="14" y="3"/>
                    </a:lnTo>
                    <a:lnTo>
                      <a:pt x="23" y="0"/>
                    </a:lnTo>
                    <a:lnTo>
                      <a:pt x="59" y="4"/>
                    </a:lnTo>
                    <a:lnTo>
                      <a:pt x="49" y="30"/>
                    </a:lnTo>
                    <a:lnTo>
                      <a:pt x="11" y="29"/>
                    </a:lnTo>
                    <a:lnTo>
                      <a:pt x="0" y="21"/>
                    </a:lnTo>
                    <a:lnTo>
                      <a:pt x="4" y="21"/>
                    </a:lnTo>
                    <a:lnTo>
                      <a:pt x="3" y="17"/>
                    </a:lnTo>
                  </a:path>
                </a:pathLst>
              </a:custGeom>
              <a:solidFill>
                <a:srgbClr val="8484A5"/>
              </a:solidFill>
              <a:ln w="5040">
                <a:solidFill>
                  <a:srgbClr val="000000"/>
                </a:solidFill>
                <a:round/>
                <a:headEnd/>
                <a:tailEnd/>
              </a:ln>
            </p:spPr>
            <p:txBody>
              <a:bodyPr wrap="none" anchor="ctr"/>
              <a:lstStyle/>
              <a:p>
                <a:endParaRPr lang="en-US"/>
              </a:p>
            </p:txBody>
          </p:sp>
          <p:sp>
            <p:nvSpPr>
              <p:cNvPr id="14715" name="Freeform 432"/>
              <p:cNvSpPr>
                <a:spLocks noChangeArrowheads="1"/>
              </p:cNvSpPr>
              <p:nvPr/>
            </p:nvSpPr>
            <p:spPr bwMode="auto">
              <a:xfrm>
                <a:off x="8740" y="4421"/>
                <a:ext cx="59" cy="30"/>
              </a:xfrm>
              <a:custGeom>
                <a:avLst/>
                <a:gdLst>
                  <a:gd name="T0" fmla="*/ 3 w 60"/>
                  <a:gd name="T1" fmla="*/ 15 h 31"/>
                  <a:gd name="T2" fmla="*/ 8 w 60"/>
                  <a:gd name="T3" fmla="*/ 6 h 31"/>
                  <a:gd name="T4" fmla="*/ 17 w 60"/>
                  <a:gd name="T5" fmla="*/ 7 h 31"/>
                  <a:gd name="T6" fmla="*/ 14 w 60"/>
                  <a:gd name="T7" fmla="*/ 3 h 31"/>
                  <a:gd name="T8" fmla="*/ 23 w 60"/>
                  <a:gd name="T9" fmla="*/ 0 h 31"/>
                  <a:gd name="T10" fmla="*/ 56 w 60"/>
                  <a:gd name="T11" fmla="*/ 4 h 31"/>
                  <a:gd name="T12" fmla="*/ 46 w 60"/>
                  <a:gd name="T13" fmla="*/ 27 h 31"/>
                  <a:gd name="T14" fmla="*/ 11 w 60"/>
                  <a:gd name="T15" fmla="*/ 26 h 31"/>
                  <a:gd name="T16" fmla="*/ 0 w 60"/>
                  <a:gd name="T17" fmla="*/ 18 h 31"/>
                  <a:gd name="T18" fmla="*/ 4 w 60"/>
                  <a:gd name="T19" fmla="*/ 18 h 31"/>
                  <a:gd name="T20" fmla="*/ 3 w 60"/>
                  <a:gd name="T21" fmla="*/ 15 h 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0"/>
                  <a:gd name="T34" fmla="*/ 0 h 31"/>
                  <a:gd name="T35" fmla="*/ 60 w 60"/>
                  <a:gd name="T36" fmla="*/ 31 h 3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0" h="31">
                    <a:moveTo>
                      <a:pt x="3" y="17"/>
                    </a:moveTo>
                    <a:lnTo>
                      <a:pt x="8" y="6"/>
                    </a:lnTo>
                    <a:lnTo>
                      <a:pt x="17" y="7"/>
                    </a:lnTo>
                    <a:lnTo>
                      <a:pt x="14" y="3"/>
                    </a:lnTo>
                    <a:lnTo>
                      <a:pt x="23" y="0"/>
                    </a:lnTo>
                    <a:lnTo>
                      <a:pt x="59" y="4"/>
                    </a:lnTo>
                    <a:lnTo>
                      <a:pt x="49" y="30"/>
                    </a:lnTo>
                    <a:lnTo>
                      <a:pt x="11" y="29"/>
                    </a:lnTo>
                    <a:lnTo>
                      <a:pt x="0" y="21"/>
                    </a:lnTo>
                    <a:lnTo>
                      <a:pt x="4" y="21"/>
                    </a:lnTo>
                    <a:lnTo>
                      <a:pt x="3" y="17"/>
                    </a:lnTo>
                  </a:path>
                </a:pathLst>
              </a:custGeom>
              <a:noFill/>
              <a:ln w="9525">
                <a:solidFill>
                  <a:srgbClr val="000000"/>
                </a:solidFill>
                <a:round/>
                <a:headEnd/>
                <a:tailEnd/>
              </a:ln>
            </p:spPr>
            <p:txBody>
              <a:bodyPr/>
              <a:lstStyle/>
              <a:p>
                <a:endParaRPr lang="en-US"/>
              </a:p>
            </p:txBody>
          </p:sp>
          <p:sp>
            <p:nvSpPr>
              <p:cNvPr id="14716" name="Line 433"/>
              <p:cNvSpPr>
                <a:spLocks noChangeShapeType="1"/>
              </p:cNvSpPr>
              <p:nvPr/>
            </p:nvSpPr>
            <p:spPr bwMode="auto">
              <a:xfrm>
                <a:off x="8797" y="4427"/>
                <a:ext cx="2" cy="0"/>
              </a:xfrm>
              <a:prstGeom prst="line">
                <a:avLst/>
              </a:prstGeom>
              <a:noFill/>
              <a:ln w="9525">
                <a:solidFill>
                  <a:srgbClr val="000000"/>
                </a:solidFill>
                <a:round/>
                <a:headEnd/>
                <a:tailEnd/>
              </a:ln>
            </p:spPr>
            <p:txBody>
              <a:bodyPr/>
              <a:lstStyle/>
              <a:p>
                <a:endParaRPr lang="en-GB"/>
              </a:p>
            </p:txBody>
          </p:sp>
          <p:sp>
            <p:nvSpPr>
              <p:cNvPr id="14717" name="Freeform 434"/>
              <p:cNvSpPr>
                <a:spLocks noChangeArrowheads="1"/>
              </p:cNvSpPr>
              <p:nvPr/>
            </p:nvSpPr>
            <p:spPr bwMode="auto">
              <a:xfrm>
                <a:off x="8785" y="4425"/>
                <a:ext cx="61" cy="50"/>
              </a:xfrm>
              <a:custGeom>
                <a:avLst/>
                <a:gdLst>
                  <a:gd name="T0" fmla="*/ 10 w 62"/>
                  <a:gd name="T1" fmla="*/ 0 h 51"/>
                  <a:gd name="T2" fmla="*/ 27 w 62"/>
                  <a:gd name="T3" fmla="*/ 1 h 51"/>
                  <a:gd name="T4" fmla="*/ 48 w 62"/>
                  <a:gd name="T5" fmla="*/ 15 h 51"/>
                  <a:gd name="T6" fmla="*/ 58 w 62"/>
                  <a:gd name="T7" fmla="*/ 26 h 51"/>
                  <a:gd name="T8" fmla="*/ 41 w 62"/>
                  <a:gd name="T9" fmla="*/ 47 h 51"/>
                  <a:gd name="T10" fmla="*/ 31 w 62"/>
                  <a:gd name="T11" fmla="*/ 45 h 51"/>
                  <a:gd name="T12" fmla="*/ 20 w 62"/>
                  <a:gd name="T13" fmla="*/ 43 h 51"/>
                  <a:gd name="T14" fmla="*/ 26 w 62"/>
                  <a:gd name="T15" fmla="*/ 30 h 51"/>
                  <a:gd name="T16" fmla="*/ 0 w 62"/>
                  <a:gd name="T17" fmla="*/ 25 h 51"/>
                  <a:gd name="T18" fmla="*/ 2 w 62"/>
                  <a:gd name="T19" fmla="*/ 25 h 51"/>
                  <a:gd name="T20" fmla="*/ 10 w 62"/>
                  <a:gd name="T21" fmla="*/ 0 h 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2"/>
                  <a:gd name="T34" fmla="*/ 0 h 51"/>
                  <a:gd name="T35" fmla="*/ 62 w 62"/>
                  <a:gd name="T36" fmla="*/ 51 h 5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2" h="51">
                    <a:moveTo>
                      <a:pt x="10" y="0"/>
                    </a:moveTo>
                    <a:lnTo>
                      <a:pt x="27" y="1"/>
                    </a:lnTo>
                    <a:lnTo>
                      <a:pt x="51" y="15"/>
                    </a:lnTo>
                    <a:lnTo>
                      <a:pt x="61" y="29"/>
                    </a:lnTo>
                    <a:lnTo>
                      <a:pt x="44" y="50"/>
                    </a:lnTo>
                    <a:lnTo>
                      <a:pt x="34" y="48"/>
                    </a:lnTo>
                    <a:lnTo>
                      <a:pt x="20" y="46"/>
                    </a:lnTo>
                    <a:lnTo>
                      <a:pt x="26" y="33"/>
                    </a:lnTo>
                    <a:lnTo>
                      <a:pt x="0" y="27"/>
                    </a:lnTo>
                    <a:lnTo>
                      <a:pt x="2" y="25"/>
                    </a:lnTo>
                    <a:lnTo>
                      <a:pt x="10" y="0"/>
                    </a:lnTo>
                  </a:path>
                </a:pathLst>
              </a:custGeom>
              <a:solidFill>
                <a:srgbClr val="8484A5"/>
              </a:solidFill>
              <a:ln w="5040">
                <a:solidFill>
                  <a:srgbClr val="000000"/>
                </a:solidFill>
                <a:round/>
                <a:headEnd/>
                <a:tailEnd/>
              </a:ln>
            </p:spPr>
            <p:txBody>
              <a:bodyPr wrap="none" anchor="ctr"/>
              <a:lstStyle/>
              <a:p>
                <a:endParaRPr lang="en-US"/>
              </a:p>
            </p:txBody>
          </p:sp>
          <p:sp>
            <p:nvSpPr>
              <p:cNvPr id="14718" name="Freeform 435"/>
              <p:cNvSpPr>
                <a:spLocks noChangeArrowheads="1"/>
              </p:cNvSpPr>
              <p:nvPr/>
            </p:nvSpPr>
            <p:spPr bwMode="auto">
              <a:xfrm>
                <a:off x="8785" y="4425"/>
                <a:ext cx="61" cy="50"/>
              </a:xfrm>
              <a:custGeom>
                <a:avLst/>
                <a:gdLst>
                  <a:gd name="T0" fmla="*/ 10 w 62"/>
                  <a:gd name="T1" fmla="*/ 0 h 51"/>
                  <a:gd name="T2" fmla="*/ 27 w 62"/>
                  <a:gd name="T3" fmla="*/ 1 h 51"/>
                  <a:gd name="T4" fmla="*/ 48 w 62"/>
                  <a:gd name="T5" fmla="*/ 15 h 51"/>
                  <a:gd name="T6" fmla="*/ 58 w 62"/>
                  <a:gd name="T7" fmla="*/ 26 h 51"/>
                  <a:gd name="T8" fmla="*/ 41 w 62"/>
                  <a:gd name="T9" fmla="*/ 47 h 51"/>
                  <a:gd name="T10" fmla="*/ 31 w 62"/>
                  <a:gd name="T11" fmla="*/ 45 h 51"/>
                  <a:gd name="T12" fmla="*/ 20 w 62"/>
                  <a:gd name="T13" fmla="*/ 43 h 51"/>
                  <a:gd name="T14" fmla="*/ 26 w 62"/>
                  <a:gd name="T15" fmla="*/ 30 h 51"/>
                  <a:gd name="T16" fmla="*/ 0 w 62"/>
                  <a:gd name="T17" fmla="*/ 25 h 51"/>
                  <a:gd name="T18" fmla="*/ 2 w 62"/>
                  <a:gd name="T19" fmla="*/ 25 h 51"/>
                  <a:gd name="T20" fmla="*/ 10 w 62"/>
                  <a:gd name="T21" fmla="*/ 0 h 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2"/>
                  <a:gd name="T34" fmla="*/ 0 h 51"/>
                  <a:gd name="T35" fmla="*/ 62 w 62"/>
                  <a:gd name="T36" fmla="*/ 51 h 5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2" h="51">
                    <a:moveTo>
                      <a:pt x="10" y="0"/>
                    </a:moveTo>
                    <a:lnTo>
                      <a:pt x="27" y="1"/>
                    </a:lnTo>
                    <a:lnTo>
                      <a:pt x="51" y="15"/>
                    </a:lnTo>
                    <a:lnTo>
                      <a:pt x="61" y="29"/>
                    </a:lnTo>
                    <a:lnTo>
                      <a:pt x="44" y="50"/>
                    </a:lnTo>
                    <a:lnTo>
                      <a:pt x="34" y="48"/>
                    </a:lnTo>
                    <a:lnTo>
                      <a:pt x="20" y="46"/>
                    </a:lnTo>
                    <a:lnTo>
                      <a:pt x="26" y="33"/>
                    </a:lnTo>
                    <a:lnTo>
                      <a:pt x="0" y="27"/>
                    </a:lnTo>
                    <a:lnTo>
                      <a:pt x="2" y="25"/>
                    </a:lnTo>
                    <a:lnTo>
                      <a:pt x="10" y="0"/>
                    </a:lnTo>
                  </a:path>
                </a:pathLst>
              </a:custGeom>
              <a:noFill/>
              <a:ln w="9525">
                <a:solidFill>
                  <a:srgbClr val="000000"/>
                </a:solidFill>
                <a:round/>
                <a:headEnd/>
                <a:tailEnd/>
              </a:ln>
            </p:spPr>
            <p:txBody>
              <a:bodyPr/>
              <a:lstStyle/>
              <a:p>
                <a:endParaRPr lang="en-US"/>
              </a:p>
            </p:txBody>
          </p:sp>
          <p:sp>
            <p:nvSpPr>
              <p:cNvPr id="14719" name="Freeform 436"/>
              <p:cNvSpPr>
                <a:spLocks noChangeArrowheads="1"/>
              </p:cNvSpPr>
              <p:nvPr/>
            </p:nvSpPr>
            <p:spPr bwMode="auto">
              <a:xfrm>
                <a:off x="8662" y="4365"/>
                <a:ext cx="159" cy="63"/>
              </a:xfrm>
              <a:custGeom>
                <a:avLst/>
                <a:gdLst>
                  <a:gd name="T0" fmla="*/ 21 w 160"/>
                  <a:gd name="T1" fmla="*/ 37 h 64"/>
                  <a:gd name="T2" fmla="*/ 17 w 160"/>
                  <a:gd name="T3" fmla="*/ 29 h 64"/>
                  <a:gd name="T4" fmla="*/ 12 w 160"/>
                  <a:gd name="T5" fmla="*/ 25 h 64"/>
                  <a:gd name="T6" fmla="*/ 24 w 160"/>
                  <a:gd name="T7" fmla="*/ 13 h 64"/>
                  <a:gd name="T8" fmla="*/ 0 w 160"/>
                  <a:gd name="T9" fmla="*/ 6 h 64"/>
                  <a:gd name="T10" fmla="*/ 11 w 160"/>
                  <a:gd name="T11" fmla="*/ 6 h 64"/>
                  <a:gd name="T12" fmla="*/ 12 w 160"/>
                  <a:gd name="T13" fmla="*/ 0 h 64"/>
                  <a:gd name="T14" fmla="*/ 54 w 160"/>
                  <a:gd name="T15" fmla="*/ 4 h 64"/>
                  <a:gd name="T16" fmla="*/ 71 w 160"/>
                  <a:gd name="T17" fmla="*/ 9 h 64"/>
                  <a:gd name="T18" fmla="*/ 72 w 160"/>
                  <a:gd name="T19" fmla="*/ 1 h 64"/>
                  <a:gd name="T20" fmla="*/ 94 w 160"/>
                  <a:gd name="T21" fmla="*/ 16 h 64"/>
                  <a:gd name="T22" fmla="*/ 106 w 160"/>
                  <a:gd name="T23" fmla="*/ 28 h 64"/>
                  <a:gd name="T24" fmla="*/ 109 w 160"/>
                  <a:gd name="T25" fmla="*/ 28 h 64"/>
                  <a:gd name="T26" fmla="*/ 113 w 160"/>
                  <a:gd name="T27" fmla="*/ 32 h 64"/>
                  <a:gd name="T28" fmla="*/ 106 w 160"/>
                  <a:gd name="T29" fmla="*/ 28 h 64"/>
                  <a:gd name="T30" fmla="*/ 109 w 160"/>
                  <a:gd name="T31" fmla="*/ 33 h 64"/>
                  <a:gd name="T32" fmla="*/ 116 w 160"/>
                  <a:gd name="T33" fmla="*/ 31 h 64"/>
                  <a:gd name="T34" fmla="*/ 127 w 160"/>
                  <a:gd name="T35" fmla="*/ 32 h 64"/>
                  <a:gd name="T36" fmla="*/ 127 w 160"/>
                  <a:gd name="T37" fmla="*/ 36 h 64"/>
                  <a:gd name="T38" fmla="*/ 137 w 160"/>
                  <a:gd name="T39" fmla="*/ 41 h 64"/>
                  <a:gd name="T40" fmla="*/ 131 w 160"/>
                  <a:gd name="T41" fmla="*/ 45 h 64"/>
                  <a:gd name="T42" fmla="*/ 134 w 160"/>
                  <a:gd name="T43" fmla="*/ 46 h 64"/>
                  <a:gd name="T44" fmla="*/ 138 w 160"/>
                  <a:gd name="T45" fmla="*/ 44 h 64"/>
                  <a:gd name="T46" fmla="*/ 140 w 160"/>
                  <a:gd name="T47" fmla="*/ 47 h 64"/>
                  <a:gd name="T48" fmla="*/ 140 w 160"/>
                  <a:gd name="T49" fmla="*/ 47 h 64"/>
                  <a:gd name="T50" fmla="*/ 156 w 160"/>
                  <a:gd name="T51" fmla="*/ 51 h 64"/>
                  <a:gd name="T52" fmla="*/ 145 w 160"/>
                  <a:gd name="T53" fmla="*/ 59 h 64"/>
                  <a:gd name="T54" fmla="*/ 134 w 160"/>
                  <a:gd name="T55" fmla="*/ 59 h 64"/>
                  <a:gd name="T56" fmla="*/ 103 w 160"/>
                  <a:gd name="T57" fmla="*/ 59 h 64"/>
                  <a:gd name="T58" fmla="*/ 80 w 160"/>
                  <a:gd name="T59" fmla="*/ 51 h 64"/>
                  <a:gd name="T60" fmla="*/ 67 w 160"/>
                  <a:gd name="T61" fmla="*/ 60 h 64"/>
                  <a:gd name="T62" fmla="*/ 69 w 160"/>
                  <a:gd name="T63" fmla="*/ 46 h 64"/>
                  <a:gd name="T64" fmla="*/ 64 w 160"/>
                  <a:gd name="T65" fmla="*/ 43 h 64"/>
                  <a:gd name="T66" fmla="*/ 74 w 160"/>
                  <a:gd name="T67" fmla="*/ 34 h 64"/>
                  <a:gd name="T68" fmla="*/ 63 w 160"/>
                  <a:gd name="T69" fmla="*/ 32 h 64"/>
                  <a:gd name="T70" fmla="*/ 69 w 160"/>
                  <a:gd name="T71" fmla="*/ 31 h 64"/>
                  <a:gd name="T72" fmla="*/ 64 w 160"/>
                  <a:gd name="T73" fmla="*/ 29 h 64"/>
                  <a:gd name="T74" fmla="*/ 44 w 160"/>
                  <a:gd name="T75" fmla="*/ 31 h 64"/>
                  <a:gd name="T76" fmla="*/ 27 w 160"/>
                  <a:gd name="T77" fmla="*/ 22 h 64"/>
                  <a:gd name="T78" fmla="*/ 31 w 160"/>
                  <a:gd name="T79" fmla="*/ 31 h 64"/>
                  <a:gd name="T80" fmla="*/ 25 w 160"/>
                  <a:gd name="T81" fmla="*/ 30 h 64"/>
                  <a:gd name="T82" fmla="*/ 31 w 160"/>
                  <a:gd name="T83" fmla="*/ 34 h 64"/>
                  <a:gd name="T84" fmla="*/ 26 w 160"/>
                  <a:gd name="T85" fmla="*/ 36 h 64"/>
                  <a:gd name="T86" fmla="*/ 21 w 160"/>
                  <a:gd name="T87" fmla="*/ 37 h 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0"/>
                  <a:gd name="T133" fmla="*/ 0 h 64"/>
                  <a:gd name="T134" fmla="*/ 160 w 160"/>
                  <a:gd name="T135" fmla="*/ 64 h 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0" h="64">
                    <a:moveTo>
                      <a:pt x="21" y="40"/>
                    </a:moveTo>
                    <a:lnTo>
                      <a:pt x="17" y="29"/>
                    </a:lnTo>
                    <a:lnTo>
                      <a:pt x="12" y="25"/>
                    </a:lnTo>
                    <a:lnTo>
                      <a:pt x="24" y="13"/>
                    </a:lnTo>
                    <a:lnTo>
                      <a:pt x="0" y="6"/>
                    </a:lnTo>
                    <a:lnTo>
                      <a:pt x="11" y="6"/>
                    </a:lnTo>
                    <a:lnTo>
                      <a:pt x="12" y="0"/>
                    </a:lnTo>
                    <a:lnTo>
                      <a:pt x="54" y="4"/>
                    </a:lnTo>
                    <a:lnTo>
                      <a:pt x="71" y="9"/>
                    </a:lnTo>
                    <a:lnTo>
                      <a:pt x="72" y="1"/>
                    </a:lnTo>
                    <a:lnTo>
                      <a:pt x="97" y="16"/>
                    </a:lnTo>
                    <a:lnTo>
                      <a:pt x="109" y="28"/>
                    </a:lnTo>
                    <a:lnTo>
                      <a:pt x="112" y="28"/>
                    </a:lnTo>
                    <a:lnTo>
                      <a:pt x="116" y="33"/>
                    </a:lnTo>
                    <a:lnTo>
                      <a:pt x="109" y="28"/>
                    </a:lnTo>
                    <a:lnTo>
                      <a:pt x="112" y="36"/>
                    </a:lnTo>
                    <a:lnTo>
                      <a:pt x="119" y="31"/>
                    </a:lnTo>
                    <a:lnTo>
                      <a:pt x="130" y="34"/>
                    </a:lnTo>
                    <a:lnTo>
                      <a:pt x="130" y="39"/>
                    </a:lnTo>
                    <a:lnTo>
                      <a:pt x="140" y="44"/>
                    </a:lnTo>
                    <a:lnTo>
                      <a:pt x="134" y="48"/>
                    </a:lnTo>
                    <a:lnTo>
                      <a:pt x="137" y="49"/>
                    </a:lnTo>
                    <a:lnTo>
                      <a:pt x="141" y="47"/>
                    </a:lnTo>
                    <a:lnTo>
                      <a:pt x="143" y="50"/>
                    </a:lnTo>
                    <a:lnTo>
                      <a:pt x="159" y="54"/>
                    </a:lnTo>
                    <a:lnTo>
                      <a:pt x="148" y="62"/>
                    </a:lnTo>
                    <a:lnTo>
                      <a:pt x="137" y="62"/>
                    </a:lnTo>
                    <a:lnTo>
                      <a:pt x="106" y="62"/>
                    </a:lnTo>
                    <a:lnTo>
                      <a:pt x="82" y="54"/>
                    </a:lnTo>
                    <a:lnTo>
                      <a:pt x="67" y="63"/>
                    </a:lnTo>
                    <a:lnTo>
                      <a:pt x="69" y="49"/>
                    </a:lnTo>
                    <a:lnTo>
                      <a:pt x="64" y="46"/>
                    </a:lnTo>
                    <a:lnTo>
                      <a:pt x="74" y="37"/>
                    </a:lnTo>
                    <a:lnTo>
                      <a:pt x="63" y="35"/>
                    </a:lnTo>
                    <a:lnTo>
                      <a:pt x="69" y="31"/>
                    </a:lnTo>
                    <a:lnTo>
                      <a:pt x="64" y="29"/>
                    </a:lnTo>
                    <a:lnTo>
                      <a:pt x="44" y="31"/>
                    </a:lnTo>
                    <a:lnTo>
                      <a:pt x="27" y="22"/>
                    </a:lnTo>
                    <a:lnTo>
                      <a:pt x="31" y="31"/>
                    </a:lnTo>
                    <a:lnTo>
                      <a:pt x="25" y="30"/>
                    </a:lnTo>
                    <a:lnTo>
                      <a:pt x="31" y="37"/>
                    </a:lnTo>
                    <a:lnTo>
                      <a:pt x="26" y="39"/>
                    </a:lnTo>
                    <a:lnTo>
                      <a:pt x="21" y="40"/>
                    </a:lnTo>
                  </a:path>
                </a:pathLst>
              </a:custGeom>
              <a:solidFill>
                <a:srgbClr val="8484A5"/>
              </a:solidFill>
              <a:ln w="5040">
                <a:solidFill>
                  <a:srgbClr val="000000"/>
                </a:solidFill>
                <a:round/>
                <a:headEnd/>
                <a:tailEnd/>
              </a:ln>
            </p:spPr>
            <p:txBody>
              <a:bodyPr wrap="none" anchor="ctr"/>
              <a:lstStyle/>
              <a:p>
                <a:endParaRPr lang="en-US"/>
              </a:p>
            </p:txBody>
          </p:sp>
          <p:sp>
            <p:nvSpPr>
              <p:cNvPr id="14720" name="Freeform 437"/>
              <p:cNvSpPr>
                <a:spLocks noChangeArrowheads="1"/>
              </p:cNvSpPr>
              <p:nvPr/>
            </p:nvSpPr>
            <p:spPr bwMode="auto">
              <a:xfrm>
                <a:off x="8662" y="4365"/>
                <a:ext cx="159" cy="63"/>
              </a:xfrm>
              <a:custGeom>
                <a:avLst/>
                <a:gdLst>
                  <a:gd name="T0" fmla="*/ 21 w 160"/>
                  <a:gd name="T1" fmla="*/ 37 h 64"/>
                  <a:gd name="T2" fmla="*/ 17 w 160"/>
                  <a:gd name="T3" fmla="*/ 29 h 64"/>
                  <a:gd name="T4" fmla="*/ 12 w 160"/>
                  <a:gd name="T5" fmla="*/ 25 h 64"/>
                  <a:gd name="T6" fmla="*/ 24 w 160"/>
                  <a:gd name="T7" fmla="*/ 13 h 64"/>
                  <a:gd name="T8" fmla="*/ 0 w 160"/>
                  <a:gd name="T9" fmla="*/ 6 h 64"/>
                  <a:gd name="T10" fmla="*/ 11 w 160"/>
                  <a:gd name="T11" fmla="*/ 6 h 64"/>
                  <a:gd name="T12" fmla="*/ 12 w 160"/>
                  <a:gd name="T13" fmla="*/ 0 h 64"/>
                  <a:gd name="T14" fmla="*/ 54 w 160"/>
                  <a:gd name="T15" fmla="*/ 4 h 64"/>
                  <a:gd name="T16" fmla="*/ 71 w 160"/>
                  <a:gd name="T17" fmla="*/ 9 h 64"/>
                  <a:gd name="T18" fmla="*/ 72 w 160"/>
                  <a:gd name="T19" fmla="*/ 1 h 64"/>
                  <a:gd name="T20" fmla="*/ 94 w 160"/>
                  <a:gd name="T21" fmla="*/ 16 h 64"/>
                  <a:gd name="T22" fmla="*/ 106 w 160"/>
                  <a:gd name="T23" fmla="*/ 28 h 64"/>
                  <a:gd name="T24" fmla="*/ 109 w 160"/>
                  <a:gd name="T25" fmla="*/ 28 h 64"/>
                  <a:gd name="T26" fmla="*/ 113 w 160"/>
                  <a:gd name="T27" fmla="*/ 32 h 64"/>
                  <a:gd name="T28" fmla="*/ 106 w 160"/>
                  <a:gd name="T29" fmla="*/ 28 h 64"/>
                  <a:gd name="T30" fmla="*/ 109 w 160"/>
                  <a:gd name="T31" fmla="*/ 33 h 64"/>
                  <a:gd name="T32" fmla="*/ 116 w 160"/>
                  <a:gd name="T33" fmla="*/ 31 h 64"/>
                  <a:gd name="T34" fmla="*/ 127 w 160"/>
                  <a:gd name="T35" fmla="*/ 32 h 64"/>
                  <a:gd name="T36" fmla="*/ 127 w 160"/>
                  <a:gd name="T37" fmla="*/ 36 h 64"/>
                  <a:gd name="T38" fmla="*/ 137 w 160"/>
                  <a:gd name="T39" fmla="*/ 41 h 64"/>
                  <a:gd name="T40" fmla="*/ 131 w 160"/>
                  <a:gd name="T41" fmla="*/ 45 h 64"/>
                  <a:gd name="T42" fmla="*/ 134 w 160"/>
                  <a:gd name="T43" fmla="*/ 46 h 64"/>
                  <a:gd name="T44" fmla="*/ 138 w 160"/>
                  <a:gd name="T45" fmla="*/ 44 h 64"/>
                  <a:gd name="T46" fmla="*/ 140 w 160"/>
                  <a:gd name="T47" fmla="*/ 47 h 64"/>
                  <a:gd name="T48" fmla="*/ 140 w 160"/>
                  <a:gd name="T49" fmla="*/ 47 h 64"/>
                  <a:gd name="T50" fmla="*/ 156 w 160"/>
                  <a:gd name="T51" fmla="*/ 51 h 64"/>
                  <a:gd name="T52" fmla="*/ 145 w 160"/>
                  <a:gd name="T53" fmla="*/ 59 h 64"/>
                  <a:gd name="T54" fmla="*/ 134 w 160"/>
                  <a:gd name="T55" fmla="*/ 59 h 64"/>
                  <a:gd name="T56" fmla="*/ 103 w 160"/>
                  <a:gd name="T57" fmla="*/ 59 h 64"/>
                  <a:gd name="T58" fmla="*/ 80 w 160"/>
                  <a:gd name="T59" fmla="*/ 51 h 64"/>
                  <a:gd name="T60" fmla="*/ 67 w 160"/>
                  <a:gd name="T61" fmla="*/ 60 h 64"/>
                  <a:gd name="T62" fmla="*/ 69 w 160"/>
                  <a:gd name="T63" fmla="*/ 46 h 64"/>
                  <a:gd name="T64" fmla="*/ 64 w 160"/>
                  <a:gd name="T65" fmla="*/ 43 h 64"/>
                  <a:gd name="T66" fmla="*/ 74 w 160"/>
                  <a:gd name="T67" fmla="*/ 34 h 64"/>
                  <a:gd name="T68" fmla="*/ 63 w 160"/>
                  <a:gd name="T69" fmla="*/ 32 h 64"/>
                  <a:gd name="T70" fmla="*/ 69 w 160"/>
                  <a:gd name="T71" fmla="*/ 31 h 64"/>
                  <a:gd name="T72" fmla="*/ 64 w 160"/>
                  <a:gd name="T73" fmla="*/ 29 h 64"/>
                  <a:gd name="T74" fmla="*/ 44 w 160"/>
                  <a:gd name="T75" fmla="*/ 31 h 64"/>
                  <a:gd name="T76" fmla="*/ 27 w 160"/>
                  <a:gd name="T77" fmla="*/ 22 h 64"/>
                  <a:gd name="T78" fmla="*/ 31 w 160"/>
                  <a:gd name="T79" fmla="*/ 31 h 64"/>
                  <a:gd name="T80" fmla="*/ 25 w 160"/>
                  <a:gd name="T81" fmla="*/ 30 h 64"/>
                  <a:gd name="T82" fmla="*/ 31 w 160"/>
                  <a:gd name="T83" fmla="*/ 34 h 64"/>
                  <a:gd name="T84" fmla="*/ 26 w 160"/>
                  <a:gd name="T85" fmla="*/ 36 h 64"/>
                  <a:gd name="T86" fmla="*/ 21 w 160"/>
                  <a:gd name="T87" fmla="*/ 37 h 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60"/>
                  <a:gd name="T133" fmla="*/ 0 h 64"/>
                  <a:gd name="T134" fmla="*/ 160 w 160"/>
                  <a:gd name="T135" fmla="*/ 64 h 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60" h="64">
                    <a:moveTo>
                      <a:pt x="21" y="40"/>
                    </a:moveTo>
                    <a:lnTo>
                      <a:pt x="17" y="29"/>
                    </a:lnTo>
                    <a:lnTo>
                      <a:pt x="12" y="25"/>
                    </a:lnTo>
                    <a:lnTo>
                      <a:pt x="24" y="13"/>
                    </a:lnTo>
                    <a:lnTo>
                      <a:pt x="0" y="6"/>
                    </a:lnTo>
                    <a:lnTo>
                      <a:pt x="11" y="6"/>
                    </a:lnTo>
                    <a:lnTo>
                      <a:pt x="12" y="0"/>
                    </a:lnTo>
                    <a:lnTo>
                      <a:pt x="54" y="4"/>
                    </a:lnTo>
                    <a:lnTo>
                      <a:pt x="71" y="9"/>
                    </a:lnTo>
                    <a:lnTo>
                      <a:pt x="72" y="1"/>
                    </a:lnTo>
                    <a:lnTo>
                      <a:pt x="97" y="16"/>
                    </a:lnTo>
                    <a:lnTo>
                      <a:pt x="109" y="28"/>
                    </a:lnTo>
                    <a:lnTo>
                      <a:pt x="112" y="28"/>
                    </a:lnTo>
                    <a:lnTo>
                      <a:pt x="116" y="33"/>
                    </a:lnTo>
                    <a:lnTo>
                      <a:pt x="109" y="28"/>
                    </a:lnTo>
                    <a:lnTo>
                      <a:pt x="112" y="36"/>
                    </a:lnTo>
                    <a:lnTo>
                      <a:pt x="119" y="31"/>
                    </a:lnTo>
                    <a:lnTo>
                      <a:pt x="130" y="34"/>
                    </a:lnTo>
                    <a:lnTo>
                      <a:pt x="130" y="39"/>
                    </a:lnTo>
                    <a:lnTo>
                      <a:pt x="140" y="44"/>
                    </a:lnTo>
                    <a:lnTo>
                      <a:pt x="134" y="48"/>
                    </a:lnTo>
                    <a:lnTo>
                      <a:pt x="137" y="49"/>
                    </a:lnTo>
                    <a:lnTo>
                      <a:pt x="141" y="47"/>
                    </a:lnTo>
                    <a:lnTo>
                      <a:pt x="143" y="50"/>
                    </a:lnTo>
                    <a:lnTo>
                      <a:pt x="159" y="54"/>
                    </a:lnTo>
                    <a:lnTo>
                      <a:pt x="148" y="62"/>
                    </a:lnTo>
                    <a:lnTo>
                      <a:pt x="137" y="62"/>
                    </a:lnTo>
                    <a:lnTo>
                      <a:pt x="106" y="62"/>
                    </a:lnTo>
                    <a:lnTo>
                      <a:pt x="82" y="54"/>
                    </a:lnTo>
                    <a:lnTo>
                      <a:pt x="67" y="63"/>
                    </a:lnTo>
                    <a:lnTo>
                      <a:pt x="69" y="49"/>
                    </a:lnTo>
                    <a:lnTo>
                      <a:pt x="64" y="46"/>
                    </a:lnTo>
                    <a:lnTo>
                      <a:pt x="74" y="37"/>
                    </a:lnTo>
                    <a:lnTo>
                      <a:pt x="63" y="35"/>
                    </a:lnTo>
                    <a:lnTo>
                      <a:pt x="69" y="31"/>
                    </a:lnTo>
                    <a:lnTo>
                      <a:pt x="64" y="29"/>
                    </a:lnTo>
                    <a:lnTo>
                      <a:pt x="44" y="31"/>
                    </a:lnTo>
                    <a:lnTo>
                      <a:pt x="27" y="22"/>
                    </a:lnTo>
                    <a:lnTo>
                      <a:pt x="31" y="31"/>
                    </a:lnTo>
                    <a:lnTo>
                      <a:pt x="25" y="30"/>
                    </a:lnTo>
                    <a:lnTo>
                      <a:pt x="31" y="37"/>
                    </a:lnTo>
                    <a:lnTo>
                      <a:pt x="26" y="39"/>
                    </a:lnTo>
                    <a:lnTo>
                      <a:pt x="21" y="40"/>
                    </a:lnTo>
                  </a:path>
                </a:pathLst>
              </a:custGeom>
              <a:noFill/>
              <a:ln w="9525">
                <a:solidFill>
                  <a:srgbClr val="000000"/>
                </a:solidFill>
                <a:round/>
                <a:headEnd/>
                <a:tailEnd/>
              </a:ln>
            </p:spPr>
            <p:txBody>
              <a:bodyPr/>
              <a:lstStyle/>
              <a:p>
                <a:endParaRPr lang="en-US"/>
              </a:p>
            </p:txBody>
          </p:sp>
          <p:sp>
            <p:nvSpPr>
              <p:cNvPr id="14721" name="Line 438"/>
              <p:cNvSpPr>
                <a:spLocks noChangeShapeType="1"/>
              </p:cNvSpPr>
              <p:nvPr/>
            </p:nvSpPr>
            <p:spPr bwMode="auto">
              <a:xfrm>
                <a:off x="8769" y="4396"/>
                <a:ext cx="1" cy="0"/>
              </a:xfrm>
              <a:prstGeom prst="line">
                <a:avLst/>
              </a:prstGeom>
              <a:noFill/>
              <a:ln w="9525">
                <a:solidFill>
                  <a:srgbClr val="000000"/>
                </a:solidFill>
                <a:round/>
                <a:headEnd/>
                <a:tailEnd/>
              </a:ln>
            </p:spPr>
            <p:txBody>
              <a:bodyPr/>
              <a:lstStyle/>
              <a:p>
                <a:endParaRPr lang="en-GB"/>
              </a:p>
            </p:txBody>
          </p:sp>
          <p:sp>
            <p:nvSpPr>
              <p:cNvPr id="14722" name="Freeform 439"/>
              <p:cNvSpPr>
                <a:spLocks noChangeArrowheads="1"/>
              </p:cNvSpPr>
              <p:nvPr/>
            </p:nvSpPr>
            <p:spPr bwMode="auto">
              <a:xfrm>
                <a:off x="8755" y="4369"/>
                <a:ext cx="74" cy="47"/>
              </a:xfrm>
              <a:custGeom>
                <a:avLst/>
                <a:gdLst>
                  <a:gd name="T0" fmla="*/ 13 w 75"/>
                  <a:gd name="T1" fmla="*/ 24 h 48"/>
                  <a:gd name="T2" fmla="*/ 0 w 75"/>
                  <a:gd name="T3" fmla="*/ 11 h 48"/>
                  <a:gd name="T4" fmla="*/ 16 w 75"/>
                  <a:gd name="T5" fmla="*/ 7 h 48"/>
                  <a:gd name="T6" fmla="*/ 22 w 75"/>
                  <a:gd name="T7" fmla="*/ 8 h 48"/>
                  <a:gd name="T8" fmla="*/ 22 w 75"/>
                  <a:gd name="T9" fmla="*/ 0 h 48"/>
                  <a:gd name="T10" fmla="*/ 30 w 75"/>
                  <a:gd name="T11" fmla="*/ 12 h 48"/>
                  <a:gd name="T12" fmla="*/ 37 w 75"/>
                  <a:gd name="T13" fmla="*/ 11 h 48"/>
                  <a:gd name="T14" fmla="*/ 71 w 75"/>
                  <a:gd name="T15" fmla="*/ 20 h 48"/>
                  <a:gd name="T16" fmla="*/ 67 w 75"/>
                  <a:gd name="T17" fmla="*/ 33 h 48"/>
                  <a:gd name="T18" fmla="*/ 65 w 75"/>
                  <a:gd name="T19" fmla="*/ 44 h 48"/>
                  <a:gd name="T20" fmla="*/ 52 w 75"/>
                  <a:gd name="T21" fmla="*/ 42 h 48"/>
                  <a:gd name="T22" fmla="*/ 46 w 75"/>
                  <a:gd name="T23" fmla="*/ 42 h 48"/>
                  <a:gd name="T24" fmla="*/ 43 w 75"/>
                  <a:gd name="T25" fmla="*/ 38 h 48"/>
                  <a:gd name="T26" fmla="*/ 44 w 75"/>
                  <a:gd name="T27" fmla="*/ 42 h 48"/>
                  <a:gd name="T28" fmla="*/ 38 w 75"/>
                  <a:gd name="T29" fmla="*/ 41 h 48"/>
                  <a:gd name="T30" fmla="*/ 43 w 75"/>
                  <a:gd name="T31" fmla="*/ 35 h 48"/>
                  <a:gd name="T32" fmla="*/ 37 w 75"/>
                  <a:gd name="T33" fmla="*/ 32 h 48"/>
                  <a:gd name="T34" fmla="*/ 37 w 75"/>
                  <a:gd name="T35" fmla="*/ 29 h 48"/>
                  <a:gd name="T36" fmla="*/ 28 w 75"/>
                  <a:gd name="T37" fmla="*/ 26 h 48"/>
                  <a:gd name="T38" fmla="*/ 21 w 75"/>
                  <a:gd name="T39" fmla="*/ 26 h 48"/>
                  <a:gd name="T40" fmla="*/ 13 w 75"/>
                  <a:gd name="T41" fmla="*/ 24 h 48"/>
                  <a:gd name="T42" fmla="*/ 15 w 75"/>
                  <a:gd name="T43" fmla="*/ 24 h 48"/>
                  <a:gd name="T44" fmla="*/ 19 w 75"/>
                  <a:gd name="T45" fmla="*/ 21 h 48"/>
                  <a:gd name="T46" fmla="*/ 13 w 75"/>
                  <a:gd name="T47" fmla="*/ 24 h 4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5"/>
                  <a:gd name="T73" fmla="*/ 0 h 48"/>
                  <a:gd name="T74" fmla="*/ 75 w 75"/>
                  <a:gd name="T75" fmla="*/ 48 h 4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5" h="48">
                    <a:moveTo>
                      <a:pt x="13" y="26"/>
                    </a:moveTo>
                    <a:lnTo>
                      <a:pt x="0" y="11"/>
                    </a:lnTo>
                    <a:lnTo>
                      <a:pt x="16" y="7"/>
                    </a:lnTo>
                    <a:lnTo>
                      <a:pt x="22" y="8"/>
                    </a:lnTo>
                    <a:lnTo>
                      <a:pt x="22" y="0"/>
                    </a:lnTo>
                    <a:lnTo>
                      <a:pt x="30" y="12"/>
                    </a:lnTo>
                    <a:lnTo>
                      <a:pt x="38" y="11"/>
                    </a:lnTo>
                    <a:lnTo>
                      <a:pt x="74" y="20"/>
                    </a:lnTo>
                    <a:lnTo>
                      <a:pt x="70" y="36"/>
                    </a:lnTo>
                    <a:lnTo>
                      <a:pt x="68" y="47"/>
                    </a:lnTo>
                    <a:lnTo>
                      <a:pt x="55" y="45"/>
                    </a:lnTo>
                    <a:lnTo>
                      <a:pt x="49" y="45"/>
                    </a:lnTo>
                    <a:lnTo>
                      <a:pt x="46" y="41"/>
                    </a:lnTo>
                    <a:lnTo>
                      <a:pt x="47" y="45"/>
                    </a:lnTo>
                    <a:lnTo>
                      <a:pt x="41" y="44"/>
                    </a:lnTo>
                    <a:lnTo>
                      <a:pt x="46" y="38"/>
                    </a:lnTo>
                    <a:lnTo>
                      <a:pt x="39" y="35"/>
                    </a:lnTo>
                    <a:lnTo>
                      <a:pt x="38" y="32"/>
                    </a:lnTo>
                    <a:lnTo>
                      <a:pt x="28" y="29"/>
                    </a:lnTo>
                    <a:lnTo>
                      <a:pt x="21" y="29"/>
                    </a:lnTo>
                    <a:lnTo>
                      <a:pt x="13" y="26"/>
                    </a:lnTo>
                    <a:lnTo>
                      <a:pt x="15" y="24"/>
                    </a:lnTo>
                    <a:lnTo>
                      <a:pt x="19" y="21"/>
                    </a:lnTo>
                    <a:lnTo>
                      <a:pt x="13" y="26"/>
                    </a:lnTo>
                  </a:path>
                </a:pathLst>
              </a:custGeom>
              <a:solidFill>
                <a:srgbClr val="8484A5"/>
              </a:solidFill>
              <a:ln w="5040">
                <a:solidFill>
                  <a:srgbClr val="000000"/>
                </a:solidFill>
                <a:round/>
                <a:headEnd/>
                <a:tailEnd/>
              </a:ln>
            </p:spPr>
            <p:txBody>
              <a:bodyPr wrap="none" anchor="ctr"/>
              <a:lstStyle/>
              <a:p>
                <a:endParaRPr lang="en-US"/>
              </a:p>
            </p:txBody>
          </p:sp>
          <p:sp>
            <p:nvSpPr>
              <p:cNvPr id="14723" name="Freeform 440"/>
              <p:cNvSpPr>
                <a:spLocks noChangeArrowheads="1"/>
              </p:cNvSpPr>
              <p:nvPr/>
            </p:nvSpPr>
            <p:spPr bwMode="auto">
              <a:xfrm>
                <a:off x="8755" y="4369"/>
                <a:ext cx="74" cy="47"/>
              </a:xfrm>
              <a:custGeom>
                <a:avLst/>
                <a:gdLst>
                  <a:gd name="T0" fmla="*/ 13 w 75"/>
                  <a:gd name="T1" fmla="*/ 24 h 48"/>
                  <a:gd name="T2" fmla="*/ 0 w 75"/>
                  <a:gd name="T3" fmla="*/ 11 h 48"/>
                  <a:gd name="T4" fmla="*/ 16 w 75"/>
                  <a:gd name="T5" fmla="*/ 7 h 48"/>
                  <a:gd name="T6" fmla="*/ 22 w 75"/>
                  <a:gd name="T7" fmla="*/ 8 h 48"/>
                  <a:gd name="T8" fmla="*/ 22 w 75"/>
                  <a:gd name="T9" fmla="*/ 0 h 48"/>
                  <a:gd name="T10" fmla="*/ 30 w 75"/>
                  <a:gd name="T11" fmla="*/ 12 h 48"/>
                  <a:gd name="T12" fmla="*/ 37 w 75"/>
                  <a:gd name="T13" fmla="*/ 11 h 48"/>
                  <a:gd name="T14" fmla="*/ 71 w 75"/>
                  <a:gd name="T15" fmla="*/ 20 h 48"/>
                  <a:gd name="T16" fmla="*/ 67 w 75"/>
                  <a:gd name="T17" fmla="*/ 33 h 48"/>
                  <a:gd name="T18" fmla="*/ 65 w 75"/>
                  <a:gd name="T19" fmla="*/ 44 h 48"/>
                  <a:gd name="T20" fmla="*/ 52 w 75"/>
                  <a:gd name="T21" fmla="*/ 42 h 48"/>
                  <a:gd name="T22" fmla="*/ 46 w 75"/>
                  <a:gd name="T23" fmla="*/ 42 h 48"/>
                  <a:gd name="T24" fmla="*/ 43 w 75"/>
                  <a:gd name="T25" fmla="*/ 38 h 48"/>
                  <a:gd name="T26" fmla="*/ 44 w 75"/>
                  <a:gd name="T27" fmla="*/ 42 h 48"/>
                  <a:gd name="T28" fmla="*/ 38 w 75"/>
                  <a:gd name="T29" fmla="*/ 41 h 48"/>
                  <a:gd name="T30" fmla="*/ 43 w 75"/>
                  <a:gd name="T31" fmla="*/ 35 h 48"/>
                  <a:gd name="T32" fmla="*/ 37 w 75"/>
                  <a:gd name="T33" fmla="*/ 32 h 48"/>
                  <a:gd name="T34" fmla="*/ 37 w 75"/>
                  <a:gd name="T35" fmla="*/ 29 h 48"/>
                  <a:gd name="T36" fmla="*/ 28 w 75"/>
                  <a:gd name="T37" fmla="*/ 26 h 48"/>
                  <a:gd name="T38" fmla="*/ 21 w 75"/>
                  <a:gd name="T39" fmla="*/ 26 h 48"/>
                  <a:gd name="T40" fmla="*/ 13 w 75"/>
                  <a:gd name="T41" fmla="*/ 24 h 48"/>
                  <a:gd name="T42" fmla="*/ 15 w 75"/>
                  <a:gd name="T43" fmla="*/ 24 h 48"/>
                  <a:gd name="T44" fmla="*/ 19 w 75"/>
                  <a:gd name="T45" fmla="*/ 21 h 48"/>
                  <a:gd name="T46" fmla="*/ 13 w 75"/>
                  <a:gd name="T47" fmla="*/ 24 h 4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75"/>
                  <a:gd name="T73" fmla="*/ 0 h 48"/>
                  <a:gd name="T74" fmla="*/ 75 w 75"/>
                  <a:gd name="T75" fmla="*/ 48 h 4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75" h="48">
                    <a:moveTo>
                      <a:pt x="13" y="26"/>
                    </a:moveTo>
                    <a:lnTo>
                      <a:pt x="0" y="11"/>
                    </a:lnTo>
                    <a:lnTo>
                      <a:pt x="16" y="7"/>
                    </a:lnTo>
                    <a:lnTo>
                      <a:pt x="22" y="8"/>
                    </a:lnTo>
                    <a:lnTo>
                      <a:pt x="22" y="0"/>
                    </a:lnTo>
                    <a:lnTo>
                      <a:pt x="30" y="12"/>
                    </a:lnTo>
                    <a:lnTo>
                      <a:pt x="38" y="11"/>
                    </a:lnTo>
                    <a:lnTo>
                      <a:pt x="74" y="20"/>
                    </a:lnTo>
                    <a:lnTo>
                      <a:pt x="70" y="36"/>
                    </a:lnTo>
                    <a:lnTo>
                      <a:pt x="68" y="47"/>
                    </a:lnTo>
                    <a:lnTo>
                      <a:pt x="55" y="45"/>
                    </a:lnTo>
                    <a:lnTo>
                      <a:pt x="49" y="45"/>
                    </a:lnTo>
                    <a:lnTo>
                      <a:pt x="46" y="41"/>
                    </a:lnTo>
                    <a:lnTo>
                      <a:pt x="47" y="45"/>
                    </a:lnTo>
                    <a:lnTo>
                      <a:pt x="41" y="44"/>
                    </a:lnTo>
                    <a:lnTo>
                      <a:pt x="46" y="38"/>
                    </a:lnTo>
                    <a:lnTo>
                      <a:pt x="39" y="35"/>
                    </a:lnTo>
                    <a:lnTo>
                      <a:pt x="38" y="32"/>
                    </a:lnTo>
                    <a:lnTo>
                      <a:pt x="28" y="29"/>
                    </a:lnTo>
                    <a:lnTo>
                      <a:pt x="21" y="29"/>
                    </a:lnTo>
                    <a:lnTo>
                      <a:pt x="13" y="26"/>
                    </a:lnTo>
                    <a:lnTo>
                      <a:pt x="15" y="24"/>
                    </a:lnTo>
                    <a:lnTo>
                      <a:pt x="19" y="21"/>
                    </a:lnTo>
                    <a:lnTo>
                      <a:pt x="13" y="26"/>
                    </a:lnTo>
                  </a:path>
                </a:pathLst>
              </a:custGeom>
              <a:noFill/>
              <a:ln w="9525">
                <a:solidFill>
                  <a:srgbClr val="000000"/>
                </a:solidFill>
                <a:round/>
                <a:headEnd/>
                <a:tailEnd/>
              </a:ln>
            </p:spPr>
            <p:txBody>
              <a:bodyPr/>
              <a:lstStyle/>
              <a:p>
                <a:endParaRPr lang="en-US"/>
              </a:p>
            </p:txBody>
          </p:sp>
          <p:sp>
            <p:nvSpPr>
              <p:cNvPr id="14724" name="Freeform 441"/>
              <p:cNvSpPr>
                <a:spLocks noChangeArrowheads="1"/>
              </p:cNvSpPr>
              <p:nvPr/>
            </p:nvSpPr>
            <p:spPr bwMode="auto">
              <a:xfrm>
                <a:off x="8708" y="4324"/>
                <a:ext cx="97" cy="56"/>
              </a:xfrm>
              <a:custGeom>
                <a:avLst/>
                <a:gdLst>
                  <a:gd name="T0" fmla="*/ 10 w 98"/>
                  <a:gd name="T1" fmla="*/ 29 h 57"/>
                  <a:gd name="T2" fmla="*/ 1 w 98"/>
                  <a:gd name="T3" fmla="*/ 28 h 57"/>
                  <a:gd name="T4" fmla="*/ 1 w 98"/>
                  <a:gd name="T5" fmla="*/ 25 h 57"/>
                  <a:gd name="T6" fmla="*/ 10 w 98"/>
                  <a:gd name="T7" fmla="*/ 11 h 57"/>
                  <a:gd name="T8" fmla="*/ 15 w 98"/>
                  <a:gd name="T9" fmla="*/ 12 h 57"/>
                  <a:gd name="T10" fmla="*/ 19 w 98"/>
                  <a:gd name="T11" fmla="*/ 7 h 57"/>
                  <a:gd name="T12" fmla="*/ 23 w 98"/>
                  <a:gd name="T13" fmla="*/ 11 h 57"/>
                  <a:gd name="T14" fmla="*/ 37 w 98"/>
                  <a:gd name="T15" fmla="*/ 0 h 57"/>
                  <a:gd name="T16" fmla="*/ 48 w 98"/>
                  <a:gd name="T17" fmla="*/ 8 h 57"/>
                  <a:gd name="T18" fmla="*/ 61 w 98"/>
                  <a:gd name="T19" fmla="*/ 6 h 57"/>
                  <a:gd name="T20" fmla="*/ 64 w 98"/>
                  <a:gd name="T21" fmla="*/ 13 h 57"/>
                  <a:gd name="T22" fmla="*/ 94 w 98"/>
                  <a:gd name="T23" fmla="*/ 23 h 57"/>
                  <a:gd name="T24" fmla="*/ 94 w 98"/>
                  <a:gd name="T25" fmla="*/ 41 h 57"/>
                  <a:gd name="T26" fmla="*/ 79 w 98"/>
                  <a:gd name="T27" fmla="*/ 53 h 57"/>
                  <a:gd name="T28" fmla="*/ 67 w 98"/>
                  <a:gd name="T29" fmla="*/ 52 h 57"/>
                  <a:gd name="T30" fmla="*/ 66 w 98"/>
                  <a:gd name="T31" fmla="*/ 44 h 57"/>
                  <a:gd name="T32" fmla="*/ 65 w 98"/>
                  <a:gd name="T33" fmla="*/ 49 h 57"/>
                  <a:gd name="T34" fmla="*/ 60 w 98"/>
                  <a:gd name="T35" fmla="*/ 48 h 57"/>
                  <a:gd name="T36" fmla="*/ 49 w 98"/>
                  <a:gd name="T37" fmla="*/ 52 h 57"/>
                  <a:gd name="T38" fmla="*/ 31 w 98"/>
                  <a:gd name="T39" fmla="*/ 39 h 57"/>
                  <a:gd name="T40" fmla="*/ 24 w 98"/>
                  <a:gd name="T41" fmla="*/ 47 h 57"/>
                  <a:gd name="T42" fmla="*/ 0 w 98"/>
                  <a:gd name="T43" fmla="*/ 37 h 57"/>
                  <a:gd name="T44" fmla="*/ 10 w 98"/>
                  <a:gd name="T45" fmla="*/ 29 h 5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8"/>
                  <a:gd name="T70" fmla="*/ 0 h 57"/>
                  <a:gd name="T71" fmla="*/ 98 w 98"/>
                  <a:gd name="T72" fmla="*/ 57 h 5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8" h="57">
                    <a:moveTo>
                      <a:pt x="10" y="32"/>
                    </a:moveTo>
                    <a:lnTo>
                      <a:pt x="1" y="31"/>
                    </a:lnTo>
                    <a:lnTo>
                      <a:pt x="1" y="25"/>
                    </a:lnTo>
                    <a:lnTo>
                      <a:pt x="10" y="11"/>
                    </a:lnTo>
                    <a:lnTo>
                      <a:pt x="15" y="12"/>
                    </a:lnTo>
                    <a:lnTo>
                      <a:pt x="19" y="7"/>
                    </a:lnTo>
                    <a:lnTo>
                      <a:pt x="23" y="11"/>
                    </a:lnTo>
                    <a:lnTo>
                      <a:pt x="37" y="0"/>
                    </a:lnTo>
                    <a:lnTo>
                      <a:pt x="48" y="8"/>
                    </a:lnTo>
                    <a:lnTo>
                      <a:pt x="64" y="6"/>
                    </a:lnTo>
                    <a:lnTo>
                      <a:pt x="67" y="13"/>
                    </a:lnTo>
                    <a:lnTo>
                      <a:pt x="97" y="23"/>
                    </a:lnTo>
                    <a:lnTo>
                      <a:pt x="97" y="44"/>
                    </a:lnTo>
                    <a:lnTo>
                      <a:pt x="82" y="56"/>
                    </a:lnTo>
                    <a:lnTo>
                      <a:pt x="70" y="55"/>
                    </a:lnTo>
                    <a:lnTo>
                      <a:pt x="69" y="47"/>
                    </a:lnTo>
                    <a:lnTo>
                      <a:pt x="68" y="52"/>
                    </a:lnTo>
                    <a:lnTo>
                      <a:pt x="63" y="51"/>
                    </a:lnTo>
                    <a:lnTo>
                      <a:pt x="50" y="55"/>
                    </a:lnTo>
                    <a:lnTo>
                      <a:pt x="31" y="42"/>
                    </a:lnTo>
                    <a:lnTo>
                      <a:pt x="24" y="50"/>
                    </a:lnTo>
                    <a:lnTo>
                      <a:pt x="0" y="40"/>
                    </a:lnTo>
                    <a:lnTo>
                      <a:pt x="10" y="32"/>
                    </a:lnTo>
                  </a:path>
                </a:pathLst>
              </a:custGeom>
              <a:solidFill>
                <a:srgbClr val="8484A5"/>
              </a:solidFill>
              <a:ln w="5040">
                <a:solidFill>
                  <a:srgbClr val="000000"/>
                </a:solidFill>
                <a:round/>
                <a:headEnd/>
                <a:tailEnd/>
              </a:ln>
            </p:spPr>
            <p:txBody>
              <a:bodyPr wrap="none" anchor="ctr"/>
              <a:lstStyle/>
              <a:p>
                <a:endParaRPr lang="en-US"/>
              </a:p>
            </p:txBody>
          </p:sp>
          <p:sp>
            <p:nvSpPr>
              <p:cNvPr id="14725" name="Freeform 442"/>
              <p:cNvSpPr>
                <a:spLocks noChangeArrowheads="1"/>
              </p:cNvSpPr>
              <p:nvPr/>
            </p:nvSpPr>
            <p:spPr bwMode="auto">
              <a:xfrm>
                <a:off x="8708" y="4324"/>
                <a:ext cx="97" cy="56"/>
              </a:xfrm>
              <a:custGeom>
                <a:avLst/>
                <a:gdLst>
                  <a:gd name="T0" fmla="*/ 10 w 98"/>
                  <a:gd name="T1" fmla="*/ 29 h 57"/>
                  <a:gd name="T2" fmla="*/ 1 w 98"/>
                  <a:gd name="T3" fmla="*/ 28 h 57"/>
                  <a:gd name="T4" fmla="*/ 1 w 98"/>
                  <a:gd name="T5" fmla="*/ 25 h 57"/>
                  <a:gd name="T6" fmla="*/ 10 w 98"/>
                  <a:gd name="T7" fmla="*/ 11 h 57"/>
                  <a:gd name="T8" fmla="*/ 15 w 98"/>
                  <a:gd name="T9" fmla="*/ 12 h 57"/>
                  <a:gd name="T10" fmla="*/ 19 w 98"/>
                  <a:gd name="T11" fmla="*/ 7 h 57"/>
                  <a:gd name="T12" fmla="*/ 23 w 98"/>
                  <a:gd name="T13" fmla="*/ 11 h 57"/>
                  <a:gd name="T14" fmla="*/ 37 w 98"/>
                  <a:gd name="T15" fmla="*/ 0 h 57"/>
                  <a:gd name="T16" fmla="*/ 48 w 98"/>
                  <a:gd name="T17" fmla="*/ 8 h 57"/>
                  <a:gd name="T18" fmla="*/ 61 w 98"/>
                  <a:gd name="T19" fmla="*/ 6 h 57"/>
                  <a:gd name="T20" fmla="*/ 64 w 98"/>
                  <a:gd name="T21" fmla="*/ 13 h 57"/>
                  <a:gd name="T22" fmla="*/ 94 w 98"/>
                  <a:gd name="T23" fmla="*/ 23 h 57"/>
                  <a:gd name="T24" fmla="*/ 94 w 98"/>
                  <a:gd name="T25" fmla="*/ 41 h 57"/>
                  <a:gd name="T26" fmla="*/ 79 w 98"/>
                  <a:gd name="T27" fmla="*/ 53 h 57"/>
                  <a:gd name="T28" fmla="*/ 67 w 98"/>
                  <a:gd name="T29" fmla="*/ 52 h 57"/>
                  <a:gd name="T30" fmla="*/ 66 w 98"/>
                  <a:gd name="T31" fmla="*/ 44 h 57"/>
                  <a:gd name="T32" fmla="*/ 65 w 98"/>
                  <a:gd name="T33" fmla="*/ 49 h 57"/>
                  <a:gd name="T34" fmla="*/ 60 w 98"/>
                  <a:gd name="T35" fmla="*/ 48 h 57"/>
                  <a:gd name="T36" fmla="*/ 49 w 98"/>
                  <a:gd name="T37" fmla="*/ 52 h 57"/>
                  <a:gd name="T38" fmla="*/ 31 w 98"/>
                  <a:gd name="T39" fmla="*/ 39 h 57"/>
                  <a:gd name="T40" fmla="*/ 24 w 98"/>
                  <a:gd name="T41" fmla="*/ 47 h 57"/>
                  <a:gd name="T42" fmla="*/ 0 w 98"/>
                  <a:gd name="T43" fmla="*/ 37 h 57"/>
                  <a:gd name="T44" fmla="*/ 10 w 98"/>
                  <a:gd name="T45" fmla="*/ 29 h 5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8"/>
                  <a:gd name="T70" fmla="*/ 0 h 57"/>
                  <a:gd name="T71" fmla="*/ 98 w 98"/>
                  <a:gd name="T72" fmla="*/ 57 h 5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8" h="57">
                    <a:moveTo>
                      <a:pt x="10" y="32"/>
                    </a:moveTo>
                    <a:lnTo>
                      <a:pt x="1" y="31"/>
                    </a:lnTo>
                    <a:lnTo>
                      <a:pt x="1" y="25"/>
                    </a:lnTo>
                    <a:lnTo>
                      <a:pt x="10" y="11"/>
                    </a:lnTo>
                    <a:lnTo>
                      <a:pt x="15" y="12"/>
                    </a:lnTo>
                    <a:lnTo>
                      <a:pt x="19" y="7"/>
                    </a:lnTo>
                    <a:lnTo>
                      <a:pt x="23" y="11"/>
                    </a:lnTo>
                    <a:lnTo>
                      <a:pt x="37" y="0"/>
                    </a:lnTo>
                    <a:lnTo>
                      <a:pt x="48" y="8"/>
                    </a:lnTo>
                    <a:lnTo>
                      <a:pt x="64" y="6"/>
                    </a:lnTo>
                    <a:lnTo>
                      <a:pt x="67" y="13"/>
                    </a:lnTo>
                    <a:lnTo>
                      <a:pt x="97" y="23"/>
                    </a:lnTo>
                    <a:lnTo>
                      <a:pt x="97" y="44"/>
                    </a:lnTo>
                    <a:lnTo>
                      <a:pt x="82" y="56"/>
                    </a:lnTo>
                    <a:lnTo>
                      <a:pt x="70" y="55"/>
                    </a:lnTo>
                    <a:lnTo>
                      <a:pt x="69" y="47"/>
                    </a:lnTo>
                    <a:lnTo>
                      <a:pt x="68" y="52"/>
                    </a:lnTo>
                    <a:lnTo>
                      <a:pt x="63" y="51"/>
                    </a:lnTo>
                    <a:lnTo>
                      <a:pt x="50" y="55"/>
                    </a:lnTo>
                    <a:lnTo>
                      <a:pt x="31" y="42"/>
                    </a:lnTo>
                    <a:lnTo>
                      <a:pt x="24" y="50"/>
                    </a:lnTo>
                    <a:lnTo>
                      <a:pt x="0" y="40"/>
                    </a:lnTo>
                    <a:lnTo>
                      <a:pt x="10" y="32"/>
                    </a:lnTo>
                  </a:path>
                </a:pathLst>
              </a:custGeom>
              <a:noFill/>
              <a:ln w="9525">
                <a:solidFill>
                  <a:srgbClr val="000000"/>
                </a:solidFill>
                <a:round/>
                <a:headEnd/>
                <a:tailEnd/>
              </a:ln>
            </p:spPr>
            <p:txBody>
              <a:bodyPr/>
              <a:lstStyle/>
              <a:p>
                <a:endParaRPr lang="en-US"/>
              </a:p>
            </p:txBody>
          </p:sp>
          <p:sp>
            <p:nvSpPr>
              <p:cNvPr id="14726" name="Line 443"/>
              <p:cNvSpPr>
                <a:spLocks noChangeShapeType="1"/>
              </p:cNvSpPr>
              <p:nvPr/>
            </p:nvSpPr>
            <p:spPr bwMode="auto">
              <a:xfrm>
                <a:off x="8770" y="4327"/>
                <a:ext cx="0" cy="0"/>
              </a:xfrm>
              <a:prstGeom prst="line">
                <a:avLst/>
              </a:prstGeom>
              <a:noFill/>
              <a:ln w="9525">
                <a:solidFill>
                  <a:srgbClr val="000000"/>
                </a:solidFill>
                <a:round/>
                <a:headEnd/>
                <a:tailEnd/>
              </a:ln>
            </p:spPr>
            <p:txBody>
              <a:bodyPr/>
              <a:lstStyle/>
              <a:p>
                <a:endParaRPr lang="en-GB"/>
              </a:p>
            </p:txBody>
          </p:sp>
          <p:sp>
            <p:nvSpPr>
              <p:cNvPr id="14727" name="Freeform 444"/>
              <p:cNvSpPr>
                <a:spLocks noChangeArrowheads="1"/>
              </p:cNvSpPr>
              <p:nvPr/>
            </p:nvSpPr>
            <p:spPr bwMode="auto">
              <a:xfrm>
                <a:off x="8767" y="4304"/>
                <a:ext cx="92" cy="47"/>
              </a:xfrm>
              <a:custGeom>
                <a:avLst/>
                <a:gdLst>
                  <a:gd name="T0" fmla="*/ 5 w 93"/>
                  <a:gd name="T1" fmla="*/ 21 h 48"/>
                  <a:gd name="T2" fmla="*/ 11 w 93"/>
                  <a:gd name="T3" fmla="*/ 16 h 48"/>
                  <a:gd name="T4" fmla="*/ 15 w 93"/>
                  <a:gd name="T5" fmla="*/ 14 h 48"/>
                  <a:gd name="T6" fmla="*/ 25 w 93"/>
                  <a:gd name="T7" fmla="*/ 0 h 48"/>
                  <a:gd name="T8" fmla="*/ 40 w 93"/>
                  <a:gd name="T9" fmla="*/ 19 h 48"/>
                  <a:gd name="T10" fmla="*/ 56 w 93"/>
                  <a:gd name="T11" fmla="*/ 21 h 48"/>
                  <a:gd name="T12" fmla="*/ 75 w 93"/>
                  <a:gd name="T13" fmla="*/ 16 h 48"/>
                  <a:gd name="T14" fmla="*/ 89 w 93"/>
                  <a:gd name="T15" fmla="*/ 24 h 48"/>
                  <a:gd name="T16" fmla="*/ 85 w 93"/>
                  <a:gd name="T17" fmla="*/ 33 h 48"/>
                  <a:gd name="T18" fmla="*/ 67 w 93"/>
                  <a:gd name="T19" fmla="*/ 44 h 48"/>
                  <a:gd name="T20" fmla="*/ 30 w 93"/>
                  <a:gd name="T21" fmla="*/ 33 h 48"/>
                  <a:gd name="T22" fmla="*/ 33 w 93"/>
                  <a:gd name="T23" fmla="*/ 39 h 48"/>
                  <a:gd name="T24" fmla="*/ 0 w 93"/>
                  <a:gd name="T25" fmla="*/ 30 h 48"/>
                  <a:gd name="T26" fmla="*/ 1 w 93"/>
                  <a:gd name="T27" fmla="*/ 24 h 48"/>
                  <a:gd name="T28" fmla="*/ 7 w 93"/>
                  <a:gd name="T29" fmla="*/ 24 h 48"/>
                  <a:gd name="T30" fmla="*/ 5 w 93"/>
                  <a:gd name="T31" fmla="*/ 21 h 4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3"/>
                  <a:gd name="T49" fmla="*/ 0 h 48"/>
                  <a:gd name="T50" fmla="*/ 93 w 93"/>
                  <a:gd name="T51" fmla="*/ 48 h 4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3" h="48">
                    <a:moveTo>
                      <a:pt x="5" y="21"/>
                    </a:moveTo>
                    <a:lnTo>
                      <a:pt x="11" y="16"/>
                    </a:lnTo>
                    <a:lnTo>
                      <a:pt x="15" y="14"/>
                    </a:lnTo>
                    <a:lnTo>
                      <a:pt x="25" y="0"/>
                    </a:lnTo>
                    <a:lnTo>
                      <a:pt x="40" y="19"/>
                    </a:lnTo>
                    <a:lnTo>
                      <a:pt x="59" y="21"/>
                    </a:lnTo>
                    <a:lnTo>
                      <a:pt x="78" y="16"/>
                    </a:lnTo>
                    <a:lnTo>
                      <a:pt x="92" y="24"/>
                    </a:lnTo>
                    <a:lnTo>
                      <a:pt x="88" y="36"/>
                    </a:lnTo>
                    <a:lnTo>
                      <a:pt x="70" y="47"/>
                    </a:lnTo>
                    <a:lnTo>
                      <a:pt x="30" y="36"/>
                    </a:lnTo>
                    <a:lnTo>
                      <a:pt x="33" y="42"/>
                    </a:lnTo>
                    <a:lnTo>
                      <a:pt x="0" y="33"/>
                    </a:lnTo>
                    <a:lnTo>
                      <a:pt x="1" y="27"/>
                    </a:lnTo>
                    <a:lnTo>
                      <a:pt x="7" y="24"/>
                    </a:lnTo>
                    <a:lnTo>
                      <a:pt x="5" y="21"/>
                    </a:lnTo>
                  </a:path>
                </a:pathLst>
              </a:custGeom>
              <a:solidFill>
                <a:srgbClr val="8484A5"/>
              </a:solidFill>
              <a:ln w="5040">
                <a:solidFill>
                  <a:srgbClr val="000000"/>
                </a:solidFill>
                <a:round/>
                <a:headEnd/>
                <a:tailEnd/>
              </a:ln>
            </p:spPr>
            <p:txBody>
              <a:bodyPr wrap="none" anchor="ctr"/>
              <a:lstStyle/>
              <a:p>
                <a:endParaRPr lang="en-US"/>
              </a:p>
            </p:txBody>
          </p:sp>
          <p:sp>
            <p:nvSpPr>
              <p:cNvPr id="14728" name="Freeform 445"/>
              <p:cNvSpPr>
                <a:spLocks noChangeArrowheads="1"/>
              </p:cNvSpPr>
              <p:nvPr/>
            </p:nvSpPr>
            <p:spPr bwMode="auto">
              <a:xfrm>
                <a:off x="8767" y="4304"/>
                <a:ext cx="92" cy="47"/>
              </a:xfrm>
              <a:custGeom>
                <a:avLst/>
                <a:gdLst>
                  <a:gd name="T0" fmla="*/ 5 w 93"/>
                  <a:gd name="T1" fmla="*/ 21 h 48"/>
                  <a:gd name="T2" fmla="*/ 11 w 93"/>
                  <a:gd name="T3" fmla="*/ 16 h 48"/>
                  <a:gd name="T4" fmla="*/ 15 w 93"/>
                  <a:gd name="T5" fmla="*/ 14 h 48"/>
                  <a:gd name="T6" fmla="*/ 25 w 93"/>
                  <a:gd name="T7" fmla="*/ 0 h 48"/>
                  <a:gd name="T8" fmla="*/ 40 w 93"/>
                  <a:gd name="T9" fmla="*/ 19 h 48"/>
                  <a:gd name="T10" fmla="*/ 56 w 93"/>
                  <a:gd name="T11" fmla="*/ 21 h 48"/>
                  <a:gd name="T12" fmla="*/ 75 w 93"/>
                  <a:gd name="T13" fmla="*/ 16 h 48"/>
                  <a:gd name="T14" fmla="*/ 89 w 93"/>
                  <a:gd name="T15" fmla="*/ 24 h 48"/>
                  <a:gd name="T16" fmla="*/ 85 w 93"/>
                  <a:gd name="T17" fmla="*/ 33 h 48"/>
                  <a:gd name="T18" fmla="*/ 67 w 93"/>
                  <a:gd name="T19" fmla="*/ 44 h 48"/>
                  <a:gd name="T20" fmla="*/ 30 w 93"/>
                  <a:gd name="T21" fmla="*/ 33 h 48"/>
                  <a:gd name="T22" fmla="*/ 33 w 93"/>
                  <a:gd name="T23" fmla="*/ 39 h 48"/>
                  <a:gd name="T24" fmla="*/ 0 w 93"/>
                  <a:gd name="T25" fmla="*/ 30 h 48"/>
                  <a:gd name="T26" fmla="*/ 1 w 93"/>
                  <a:gd name="T27" fmla="*/ 24 h 48"/>
                  <a:gd name="T28" fmla="*/ 7 w 93"/>
                  <a:gd name="T29" fmla="*/ 24 h 48"/>
                  <a:gd name="T30" fmla="*/ 5 w 93"/>
                  <a:gd name="T31" fmla="*/ 21 h 4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3"/>
                  <a:gd name="T49" fmla="*/ 0 h 48"/>
                  <a:gd name="T50" fmla="*/ 93 w 93"/>
                  <a:gd name="T51" fmla="*/ 48 h 4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3" h="48">
                    <a:moveTo>
                      <a:pt x="5" y="21"/>
                    </a:moveTo>
                    <a:lnTo>
                      <a:pt x="11" y="16"/>
                    </a:lnTo>
                    <a:lnTo>
                      <a:pt x="15" y="14"/>
                    </a:lnTo>
                    <a:lnTo>
                      <a:pt x="25" y="0"/>
                    </a:lnTo>
                    <a:lnTo>
                      <a:pt x="40" y="19"/>
                    </a:lnTo>
                    <a:lnTo>
                      <a:pt x="59" y="21"/>
                    </a:lnTo>
                    <a:lnTo>
                      <a:pt x="78" y="16"/>
                    </a:lnTo>
                    <a:lnTo>
                      <a:pt x="92" y="24"/>
                    </a:lnTo>
                    <a:lnTo>
                      <a:pt x="88" y="36"/>
                    </a:lnTo>
                    <a:lnTo>
                      <a:pt x="70" y="47"/>
                    </a:lnTo>
                    <a:lnTo>
                      <a:pt x="30" y="36"/>
                    </a:lnTo>
                    <a:lnTo>
                      <a:pt x="33" y="42"/>
                    </a:lnTo>
                    <a:lnTo>
                      <a:pt x="0" y="33"/>
                    </a:lnTo>
                    <a:lnTo>
                      <a:pt x="1" y="27"/>
                    </a:lnTo>
                    <a:lnTo>
                      <a:pt x="7" y="24"/>
                    </a:lnTo>
                    <a:lnTo>
                      <a:pt x="5" y="21"/>
                    </a:lnTo>
                  </a:path>
                </a:pathLst>
              </a:custGeom>
              <a:noFill/>
              <a:ln w="9525">
                <a:solidFill>
                  <a:srgbClr val="000000"/>
                </a:solidFill>
                <a:round/>
                <a:headEnd/>
                <a:tailEnd/>
              </a:ln>
            </p:spPr>
            <p:txBody>
              <a:bodyPr/>
              <a:lstStyle/>
              <a:p>
                <a:endParaRPr lang="en-US"/>
              </a:p>
            </p:txBody>
          </p:sp>
          <p:sp>
            <p:nvSpPr>
              <p:cNvPr id="14729" name="Line 446"/>
              <p:cNvSpPr>
                <a:spLocks noChangeShapeType="1"/>
              </p:cNvSpPr>
              <p:nvPr/>
            </p:nvSpPr>
            <p:spPr bwMode="auto">
              <a:xfrm>
                <a:off x="8770" y="4327"/>
                <a:ext cx="0" cy="0"/>
              </a:xfrm>
              <a:prstGeom prst="line">
                <a:avLst/>
              </a:prstGeom>
              <a:noFill/>
              <a:ln w="9525">
                <a:solidFill>
                  <a:srgbClr val="000000"/>
                </a:solidFill>
                <a:round/>
                <a:headEnd/>
                <a:tailEnd/>
              </a:ln>
            </p:spPr>
            <p:txBody>
              <a:bodyPr/>
              <a:lstStyle/>
              <a:p>
                <a:endParaRPr lang="en-GB"/>
              </a:p>
            </p:txBody>
          </p:sp>
          <p:sp>
            <p:nvSpPr>
              <p:cNvPr id="14730" name="Freeform 447"/>
              <p:cNvSpPr>
                <a:spLocks noChangeArrowheads="1"/>
              </p:cNvSpPr>
              <p:nvPr/>
            </p:nvSpPr>
            <p:spPr bwMode="auto">
              <a:xfrm>
                <a:off x="8714" y="4290"/>
                <a:ext cx="83" cy="46"/>
              </a:xfrm>
              <a:custGeom>
                <a:avLst/>
                <a:gdLst>
                  <a:gd name="T0" fmla="*/ 50 w 84"/>
                  <a:gd name="T1" fmla="*/ 34 h 47"/>
                  <a:gd name="T2" fmla="*/ 62 w 84"/>
                  <a:gd name="T3" fmla="*/ 28 h 47"/>
                  <a:gd name="T4" fmla="*/ 71 w 84"/>
                  <a:gd name="T5" fmla="*/ 26 h 47"/>
                  <a:gd name="T6" fmla="*/ 72 w 84"/>
                  <a:gd name="T7" fmla="*/ 19 h 47"/>
                  <a:gd name="T8" fmla="*/ 80 w 84"/>
                  <a:gd name="T9" fmla="*/ 14 h 47"/>
                  <a:gd name="T10" fmla="*/ 64 w 84"/>
                  <a:gd name="T11" fmla="*/ 9 h 47"/>
                  <a:gd name="T12" fmla="*/ 60 w 84"/>
                  <a:gd name="T13" fmla="*/ 0 h 47"/>
                  <a:gd name="T14" fmla="*/ 39 w 84"/>
                  <a:gd name="T15" fmla="*/ 5 h 47"/>
                  <a:gd name="T16" fmla="*/ 30 w 84"/>
                  <a:gd name="T17" fmla="*/ 15 h 47"/>
                  <a:gd name="T18" fmla="*/ 13 w 84"/>
                  <a:gd name="T19" fmla="*/ 10 h 47"/>
                  <a:gd name="T20" fmla="*/ 0 w 84"/>
                  <a:gd name="T21" fmla="*/ 24 h 47"/>
                  <a:gd name="T22" fmla="*/ 11 w 84"/>
                  <a:gd name="T23" fmla="*/ 38 h 47"/>
                  <a:gd name="T24" fmla="*/ 16 w 84"/>
                  <a:gd name="T25" fmla="*/ 43 h 47"/>
                  <a:gd name="T26" fmla="*/ 28 w 84"/>
                  <a:gd name="T27" fmla="*/ 33 h 47"/>
                  <a:gd name="T28" fmla="*/ 38 w 84"/>
                  <a:gd name="T29" fmla="*/ 40 h 47"/>
                  <a:gd name="T30" fmla="*/ 52 w 84"/>
                  <a:gd name="T31" fmla="*/ 40 h 47"/>
                  <a:gd name="T32" fmla="*/ 56 w 84"/>
                  <a:gd name="T33" fmla="*/ 35 h 47"/>
                  <a:gd name="T34" fmla="*/ 50 w 84"/>
                  <a:gd name="T35" fmla="*/ 34 h 4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4"/>
                  <a:gd name="T55" fmla="*/ 0 h 47"/>
                  <a:gd name="T56" fmla="*/ 84 w 84"/>
                  <a:gd name="T57" fmla="*/ 47 h 4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4" h="47">
                    <a:moveTo>
                      <a:pt x="53" y="37"/>
                    </a:moveTo>
                    <a:lnTo>
                      <a:pt x="65" y="31"/>
                    </a:lnTo>
                    <a:lnTo>
                      <a:pt x="74" y="29"/>
                    </a:lnTo>
                    <a:lnTo>
                      <a:pt x="75" y="19"/>
                    </a:lnTo>
                    <a:lnTo>
                      <a:pt x="83" y="14"/>
                    </a:lnTo>
                    <a:lnTo>
                      <a:pt x="67" y="9"/>
                    </a:lnTo>
                    <a:lnTo>
                      <a:pt x="63" y="0"/>
                    </a:lnTo>
                    <a:lnTo>
                      <a:pt x="39" y="5"/>
                    </a:lnTo>
                    <a:lnTo>
                      <a:pt x="30" y="15"/>
                    </a:lnTo>
                    <a:lnTo>
                      <a:pt x="13" y="10"/>
                    </a:lnTo>
                    <a:lnTo>
                      <a:pt x="0" y="27"/>
                    </a:lnTo>
                    <a:lnTo>
                      <a:pt x="11" y="41"/>
                    </a:lnTo>
                    <a:lnTo>
                      <a:pt x="16" y="46"/>
                    </a:lnTo>
                    <a:lnTo>
                      <a:pt x="28" y="36"/>
                    </a:lnTo>
                    <a:lnTo>
                      <a:pt x="38" y="43"/>
                    </a:lnTo>
                    <a:lnTo>
                      <a:pt x="55" y="43"/>
                    </a:lnTo>
                    <a:lnTo>
                      <a:pt x="59" y="38"/>
                    </a:lnTo>
                    <a:lnTo>
                      <a:pt x="53" y="37"/>
                    </a:lnTo>
                  </a:path>
                </a:pathLst>
              </a:custGeom>
              <a:solidFill>
                <a:srgbClr val="8484A5"/>
              </a:solidFill>
              <a:ln w="5040">
                <a:solidFill>
                  <a:srgbClr val="000000"/>
                </a:solidFill>
                <a:round/>
                <a:headEnd/>
                <a:tailEnd/>
              </a:ln>
            </p:spPr>
            <p:txBody>
              <a:bodyPr wrap="none" anchor="ctr"/>
              <a:lstStyle/>
              <a:p>
                <a:endParaRPr lang="en-US"/>
              </a:p>
            </p:txBody>
          </p:sp>
          <p:sp>
            <p:nvSpPr>
              <p:cNvPr id="14731" name="Freeform 448"/>
              <p:cNvSpPr>
                <a:spLocks noChangeArrowheads="1"/>
              </p:cNvSpPr>
              <p:nvPr/>
            </p:nvSpPr>
            <p:spPr bwMode="auto">
              <a:xfrm>
                <a:off x="8714" y="4290"/>
                <a:ext cx="83" cy="46"/>
              </a:xfrm>
              <a:custGeom>
                <a:avLst/>
                <a:gdLst>
                  <a:gd name="T0" fmla="*/ 50 w 84"/>
                  <a:gd name="T1" fmla="*/ 34 h 47"/>
                  <a:gd name="T2" fmla="*/ 62 w 84"/>
                  <a:gd name="T3" fmla="*/ 28 h 47"/>
                  <a:gd name="T4" fmla="*/ 71 w 84"/>
                  <a:gd name="T5" fmla="*/ 26 h 47"/>
                  <a:gd name="T6" fmla="*/ 72 w 84"/>
                  <a:gd name="T7" fmla="*/ 19 h 47"/>
                  <a:gd name="T8" fmla="*/ 80 w 84"/>
                  <a:gd name="T9" fmla="*/ 14 h 47"/>
                  <a:gd name="T10" fmla="*/ 64 w 84"/>
                  <a:gd name="T11" fmla="*/ 9 h 47"/>
                  <a:gd name="T12" fmla="*/ 60 w 84"/>
                  <a:gd name="T13" fmla="*/ 0 h 47"/>
                  <a:gd name="T14" fmla="*/ 39 w 84"/>
                  <a:gd name="T15" fmla="*/ 5 h 47"/>
                  <a:gd name="T16" fmla="*/ 30 w 84"/>
                  <a:gd name="T17" fmla="*/ 15 h 47"/>
                  <a:gd name="T18" fmla="*/ 13 w 84"/>
                  <a:gd name="T19" fmla="*/ 10 h 47"/>
                  <a:gd name="T20" fmla="*/ 0 w 84"/>
                  <a:gd name="T21" fmla="*/ 24 h 47"/>
                  <a:gd name="T22" fmla="*/ 11 w 84"/>
                  <a:gd name="T23" fmla="*/ 38 h 47"/>
                  <a:gd name="T24" fmla="*/ 16 w 84"/>
                  <a:gd name="T25" fmla="*/ 43 h 47"/>
                  <a:gd name="T26" fmla="*/ 28 w 84"/>
                  <a:gd name="T27" fmla="*/ 33 h 47"/>
                  <a:gd name="T28" fmla="*/ 38 w 84"/>
                  <a:gd name="T29" fmla="*/ 40 h 47"/>
                  <a:gd name="T30" fmla="*/ 52 w 84"/>
                  <a:gd name="T31" fmla="*/ 40 h 47"/>
                  <a:gd name="T32" fmla="*/ 56 w 84"/>
                  <a:gd name="T33" fmla="*/ 35 h 47"/>
                  <a:gd name="T34" fmla="*/ 50 w 84"/>
                  <a:gd name="T35" fmla="*/ 34 h 4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4"/>
                  <a:gd name="T55" fmla="*/ 0 h 47"/>
                  <a:gd name="T56" fmla="*/ 84 w 84"/>
                  <a:gd name="T57" fmla="*/ 47 h 4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4" h="47">
                    <a:moveTo>
                      <a:pt x="53" y="37"/>
                    </a:moveTo>
                    <a:lnTo>
                      <a:pt x="65" y="31"/>
                    </a:lnTo>
                    <a:lnTo>
                      <a:pt x="74" y="29"/>
                    </a:lnTo>
                    <a:lnTo>
                      <a:pt x="75" y="19"/>
                    </a:lnTo>
                    <a:lnTo>
                      <a:pt x="83" y="14"/>
                    </a:lnTo>
                    <a:lnTo>
                      <a:pt x="67" y="9"/>
                    </a:lnTo>
                    <a:lnTo>
                      <a:pt x="63" y="0"/>
                    </a:lnTo>
                    <a:lnTo>
                      <a:pt x="39" y="5"/>
                    </a:lnTo>
                    <a:lnTo>
                      <a:pt x="30" y="15"/>
                    </a:lnTo>
                    <a:lnTo>
                      <a:pt x="13" y="10"/>
                    </a:lnTo>
                    <a:lnTo>
                      <a:pt x="0" y="27"/>
                    </a:lnTo>
                    <a:lnTo>
                      <a:pt x="11" y="41"/>
                    </a:lnTo>
                    <a:lnTo>
                      <a:pt x="16" y="46"/>
                    </a:lnTo>
                    <a:lnTo>
                      <a:pt x="28" y="36"/>
                    </a:lnTo>
                    <a:lnTo>
                      <a:pt x="38" y="43"/>
                    </a:lnTo>
                    <a:lnTo>
                      <a:pt x="55" y="43"/>
                    </a:lnTo>
                    <a:lnTo>
                      <a:pt x="59" y="38"/>
                    </a:lnTo>
                    <a:lnTo>
                      <a:pt x="53" y="37"/>
                    </a:lnTo>
                  </a:path>
                </a:pathLst>
              </a:custGeom>
              <a:noFill/>
              <a:ln w="9525">
                <a:solidFill>
                  <a:srgbClr val="000000"/>
                </a:solidFill>
                <a:round/>
                <a:headEnd/>
                <a:tailEnd/>
              </a:ln>
            </p:spPr>
            <p:txBody>
              <a:bodyPr/>
              <a:lstStyle/>
              <a:p>
                <a:endParaRPr lang="en-US"/>
              </a:p>
            </p:txBody>
          </p:sp>
          <p:sp>
            <p:nvSpPr>
              <p:cNvPr id="14732" name="Line 449"/>
              <p:cNvSpPr>
                <a:spLocks noChangeShapeType="1"/>
              </p:cNvSpPr>
              <p:nvPr/>
            </p:nvSpPr>
            <p:spPr bwMode="auto">
              <a:xfrm>
                <a:off x="8740" y="4638"/>
                <a:ext cx="2" cy="0"/>
              </a:xfrm>
              <a:prstGeom prst="line">
                <a:avLst/>
              </a:prstGeom>
              <a:noFill/>
              <a:ln w="9525">
                <a:solidFill>
                  <a:srgbClr val="000000"/>
                </a:solidFill>
                <a:round/>
                <a:headEnd/>
                <a:tailEnd/>
              </a:ln>
            </p:spPr>
            <p:txBody>
              <a:bodyPr/>
              <a:lstStyle/>
              <a:p>
                <a:endParaRPr lang="en-GB"/>
              </a:p>
            </p:txBody>
          </p:sp>
          <p:sp>
            <p:nvSpPr>
              <p:cNvPr id="14733" name="Freeform 450"/>
              <p:cNvSpPr>
                <a:spLocks noChangeArrowheads="1"/>
              </p:cNvSpPr>
              <p:nvPr/>
            </p:nvSpPr>
            <p:spPr bwMode="auto">
              <a:xfrm>
                <a:off x="8712" y="4609"/>
                <a:ext cx="43" cy="29"/>
              </a:xfrm>
              <a:custGeom>
                <a:avLst/>
                <a:gdLst>
                  <a:gd name="T0" fmla="*/ 25 w 44"/>
                  <a:gd name="T1" fmla="*/ 26 h 30"/>
                  <a:gd name="T2" fmla="*/ 40 w 44"/>
                  <a:gd name="T3" fmla="*/ 8 h 30"/>
                  <a:gd name="T4" fmla="*/ 15 w 44"/>
                  <a:gd name="T5" fmla="*/ 0 h 30"/>
                  <a:gd name="T6" fmla="*/ 15 w 44"/>
                  <a:gd name="T7" fmla="*/ 12 h 30"/>
                  <a:gd name="T8" fmla="*/ 5 w 44"/>
                  <a:gd name="T9" fmla="*/ 15 h 30"/>
                  <a:gd name="T10" fmla="*/ 0 w 44"/>
                  <a:gd name="T11" fmla="*/ 18 h 30"/>
                  <a:gd name="T12" fmla="*/ 10 w 44"/>
                  <a:gd name="T13" fmla="*/ 19 h 30"/>
                  <a:gd name="T14" fmla="*/ 5 w 44"/>
                  <a:gd name="T15" fmla="*/ 26 h 30"/>
                  <a:gd name="T16" fmla="*/ 14 w 44"/>
                  <a:gd name="T17" fmla="*/ 25 h 30"/>
                  <a:gd name="T18" fmla="*/ 25 w 44"/>
                  <a:gd name="T19" fmla="*/ 26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30"/>
                  <a:gd name="T32" fmla="*/ 44 w 44"/>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30">
                    <a:moveTo>
                      <a:pt x="28" y="29"/>
                    </a:moveTo>
                    <a:lnTo>
                      <a:pt x="43" y="8"/>
                    </a:lnTo>
                    <a:lnTo>
                      <a:pt x="15" y="0"/>
                    </a:lnTo>
                    <a:lnTo>
                      <a:pt x="15" y="12"/>
                    </a:lnTo>
                    <a:lnTo>
                      <a:pt x="5" y="15"/>
                    </a:lnTo>
                    <a:lnTo>
                      <a:pt x="0" y="21"/>
                    </a:lnTo>
                    <a:lnTo>
                      <a:pt x="10" y="22"/>
                    </a:lnTo>
                    <a:lnTo>
                      <a:pt x="5" y="29"/>
                    </a:lnTo>
                    <a:lnTo>
                      <a:pt x="14" y="28"/>
                    </a:lnTo>
                    <a:lnTo>
                      <a:pt x="28" y="29"/>
                    </a:lnTo>
                  </a:path>
                </a:pathLst>
              </a:custGeom>
              <a:solidFill>
                <a:srgbClr val="8484A5"/>
              </a:solidFill>
              <a:ln w="5040">
                <a:solidFill>
                  <a:srgbClr val="000000"/>
                </a:solidFill>
                <a:round/>
                <a:headEnd/>
                <a:tailEnd/>
              </a:ln>
            </p:spPr>
            <p:txBody>
              <a:bodyPr wrap="none" anchor="ctr"/>
              <a:lstStyle/>
              <a:p>
                <a:endParaRPr lang="en-US"/>
              </a:p>
            </p:txBody>
          </p:sp>
          <p:sp>
            <p:nvSpPr>
              <p:cNvPr id="14734" name="Freeform 451"/>
              <p:cNvSpPr>
                <a:spLocks noChangeArrowheads="1"/>
              </p:cNvSpPr>
              <p:nvPr/>
            </p:nvSpPr>
            <p:spPr bwMode="auto">
              <a:xfrm>
                <a:off x="8712" y="4609"/>
                <a:ext cx="43" cy="29"/>
              </a:xfrm>
              <a:custGeom>
                <a:avLst/>
                <a:gdLst>
                  <a:gd name="T0" fmla="*/ 25 w 44"/>
                  <a:gd name="T1" fmla="*/ 26 h 30"/>
                  <a:gd name="T2" fmla="*/ 40 w 44"/>
                  <a:gd name="T3" fmla="*/ 8 h 30"/>
                  <a:gd name="T4" fmla="*/ 15 w 44"/>
                  <a:gd name="T5" fmla="*/ 0 h 30"/>
                  <a:gd name="T6" fmla="*/ 15 w 44"/>
                  <a:gd name="T7" fmla="*/ 12 h 30"/>
                  <a:gd name="T8" fmla="*/ 5 w 44"/>
                  <a:gd name="T9" fmla="*/ 15 h 30"/>
                  <a:gd name="T10" fmla="*/ 0 w 44"/>
                  <a:gd name="T11" fmla="*/ 18 h 30"/>
                  <a:gd name="T12" fmla="*/ 10 w 44"/>
                  <a:gd name="T13" fmla="*/ 19 h 30"/>
                  <a:gd name="T14" fmla="*/ 5 w 44"/>
                  <a:gd name="T15" fmla="*/ 26 h 30"/>
                  <a:gd name="T16" fmla="*/ 14 w 44"/>
                  <a:gd name="T17" fmla="*/ 25 h 30"/>
                  <a:gd name="T18" fmla="*/ 25 w 44"/>
                  <a:gd name="T19" fmla="*/ 26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
                  <a:gd name="T31" fmla="*/ 0 h 30"/>
                  <a:gd name="T32" fmla="*/ 44 w 44"/>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 h="30">
                    <a:moveTo>
                      <a:pt x="28" y="29"/>
                    </a:moveTo>
                    <a:lnTo>
                      <a:pt x="43" y="8"/>
                    </a:lnTo>
                    <a:lnTo>
                      <a:pt x="15" y="0"/>
                    </a:lnTo>
                    <a:lnTo>
                      <a:pt x="15" y="12"/>
                    </a:lnTo>
                    <a:lnTo>
                      <a:pt x="5" y="15"/>
                    </a:lnTo>
                    <a:lnTo>
                      <a:pt x="0" y="21"/>
                    </a:lnTo>
                    <a:lnTo>
                      <a:pt x="10" y="22"/>
                    </a:lnTo>
                    <a:lnTo>
                      <a:pt x="5" y="29"/>
                    </a:lnTo>
                    <a:lnTo>
                      <a:pt x="14" y="28"/>
                    </a:lnTo>
                    <a:lnTo>
                      <a:pt x="28" y="29"/>
                    </a:lnTo>
                  </a:path>
                </a:pathLst>
              </a:custGeom>
              <a:noFill/>
              <a:ln w="9525">
                <a:solidFill>
                  <a:srgbClr val="000000"/>
                </a:solidFill>
                <a:round/>
                <a:headEnd/>
                <a:tailEnd/>
              </a:ln>
            </p:spPr>
            <p:txBody>
              <a:bodyPr/>
              <a:lstStyle/>
              <a:p>
                <a:endParaRPr lang="en-US"/>
              </a:p>
            </p:txBody>
          </p:sp>
          <p:sp>
            <p:nvSpPr>
              <p:cNvPr id="14735" name="Line 452"/>
              <p:cNvSpPr>
                <a:spLocks noChangeShapeType="1"/>
              </p:cNvSpPr>
              <p:nvPr/>
            </p:nvSpPr>
            <p:spPr bwMode="auto">
              <a:xfrm>
                <a:off x="8766" y="4597"/>
                <a:ext cx="3" cy="1"/>
              </a:xfrm>
              <a:prstGeom prst="line">
                <a:avLst/>
              </a:prstGeom>
              <a:noFill/>
              <a:ln w="9525">
                <a:solidFill>
                  <a:srgbClr val="000000"/>
                </a:solidFill>
                <a:round/>
                <a:headEnd/>
                <a:tailEnd/>
              </a:ln>
            </p:spPr>
            <p:txBody>
              <a:bodyPr/>
              <a:lstStyle/>
              <a:p>
                <a:endParaRPr lang="en-GB"/>
              </a:p>
            </p:txBody>
          </p:sp>
          <p:sp>
            <p:nvSpPr>
              <p:cNvPr id="14736" name="Freeform 453"/>
              <p:cNvSpPr>
                <a:spLocks noChangeArrowheads="1"/>
              </p:cNvSpPr>
              <p:nvPr/>
            </p:nvSpPr>
            <p:spPr bwMode="auto">
              <a:xfrm>
                <a:off x="8726" y="4588"/>
                <a:ext cx="40" cy="27"/>
              </a:xfrm>
              <a:custGeom>
                <a:avLst/>
                <a:gdLst>
                  <a:gd name="T0" fmla="*/ 37 w 41"/>
                  <a:gd name="T1" fmla="*/ 7 h 28"/>
                  <a:gd name="T2" fmla="*/ 18 w 41"/>
                  <a:gd name="T3" fmla="*/ 0 h 28"/>
                  <a:gd name="T4" fmla="*/ 17 w 41"/>
                  <a:gd name="T5" fmla="*/ 5 h 28"/>
                  <a:gd name="T6" fmla="*/ 10 w 41"/>
                  <a:gd name="T7" fmla="*/ 5 h 28"/>
                  <a:gd name="T8" fmla="*/ 2 w 41"/>
                  <a:gd name="T9" fmla="*/ 14 h 28"/>
                  <a:gd name="T10" fmla="*/ 0 w 41"/>
                  <a:gd name="T11" fmla="*/ 17 h 28"/>
                  <a:gd name="T12" fmla="*/ 25 w 41"/>
                  <a:gd name="T13" fmla="*/ 24 h 28"/>
                  <a:gd name="T14" fmla="*/ 26 w 41"/>
                  <a:gd name="T15" fmla="*/ 17 h 28"/>
                  <a:gd name="T16" fmla="*/ 37 w 41"/>
                  <a:gd name="T17" fmla="*/ 7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1"/>
                  <a:gd name="T28" fmla="*/ 0 h 28"/>
                  <a:gd name="T29" fmla="*/ 41 w 41"/>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1" h="28">
                    <a:moveTo>
                      <a:pt x="40" y="7"/>
                    </a:moveTo>
                    <a:lnTo>
                      <a:pt x="18" y="0"/>
                    </a:lnTo>
                    <a:lnTo>
                      <a:pt x="17" y="5"/>
                    </a:lnTo>
                    <a:lnTo>
                      <a:pt x="10" y="5"/>
                    </a:lnTo>
                    <a:lnTo>
                      <a:pt x="2" y="14"/>
                    </a:lnTo>
                    <a:lnTo>
                      <a:pt x="0" y="20"/>
                    </a:lnTo>
                    <a:lnTo>
                      <a:pt x="28" y="27"/>
                    </a:lnTo>
                    <a:lnTo>
                      <a:pt x="29" y="20"/>
                    </a:lnTo>
                    <a:lnTo>
                      <a:pt x="40" y="7"/>
                    </a:lnTo>
                  </a:path>
                </a:pathLst>
              </a:custGeom>
              <a:solidFill>
                <a:srgbClr val="8484A5"/>
              </a:solidFill>
              <a:ln w="5040">
                <a:solidFill>
                  <a:srgbClr val="000000"/>
                </a:solidFill>
                <a:round/>
                <a:headEnd/>
                <a:tailEnd/>
              </a:ln>
            </p:spPr>
            <p:txBody>
              <a:bodyPr wrap="none" anchor="ctr"/>
              <a:lstStyle/>
              <a:p>
                <a:endParaRPr lang="en-US"/>
              </a:p>
            </p:txBody>
          </p:sp>
          <p:sp>
            <p:nvSpPr>
              <p:cNvPr id="14737" name="Freeform 454"/>
              <p:cNvSpPr>
                <a:spLocks noChangeArrowheads="1"/>
              </p:cNvSpPr>
              <p:nvPr/>
            </p:nvSpPr>
            <p:spPr bwMode="auto">
              <a:xfrm>
                <a:off x="8726" y="4588"/>
                <a:ext cx="40" cy="27"/>
              </a:xfrm>
              <a:custGeom>
                <a:avLst/>
                <a:gdLst>
                  <a:gd name="T0" fmla="*/ 37 w 41"/>
                  <a:gd name="T1" fmla="*/ 7 h 28"/>
                  <a:gd name="T2" fmla="*/ 18 w 41"/>
                  <a:gd name="T3" fmla="*/ 0 h 28"/>
                  <a:gd name="T4" fmla="*/ 17 w 41"/>
                  <a:gd name="T5" fmla="*/ 5 h 28"/>
                  <a:gd name="T6" fmla="*/ 10 w 41"/>
                  <a:gd name="T7" fmla="*/ 5 h 28"/>
                  <a:gd name="T8" fmla="*/ 2 w 41"/>
                  <a:gd name="T9" fmla="*/ 14 h 28"/>
                  <a:gd name="T10" fmla="*/ 0 w 41"/>
                  <a:gd name="T11" fmla="*/ 17 h 28"/>
                  <a:gd name="T12" fmla="*/ 25 w 41"/>
                  <a:gd name="T13" fmla="*/ 24 h 28"/>
                  <a:gd name="T14" fmla="*/ 26 w 41"/>
                  <a:gd name="T15" fmla="*/ 17 h 28"/>
                  <a:gd name="T16" fmla="*/ 37 w 41"/>
                  <a:gd name="T17" fmla="*/ 7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1"/>
                  <a:gd name="T28" fmla="*/ 0 h 28"/>
                  <a:gd name="T29" fmla="*/ 41 w 41"/>
                  <a:gd name="T30" fmla="*/ 28 h 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1" h="28">
                    <a:moveTo>
                      <a:pt x="40" y="7"/>
                    </a:moveTo>
                    <a:lnTo>
                      <a:pt x="18" y="0"/>
                    </a:lnTo>
                    <a:lnTo>
                      <a:pt x="17" y="5"/>
                    </a:lnTo>
                    <a:lnTo>
                      <a:pt x="10" y="5"/>
                    </a:lnTo>
                    <a:lnTo>
                      <a:pt x="2" y="14"/>
                    </a:lnTo>
                    <a:lnTo>
                      <a:pt x="0" y="20"/>
                    </a:lnTo>
                    <a:lnTo>
                      <a:pt x="28" y="27"/>
                    </a:lnTo>
                    <a:lnTo>
                      <a:pt x="29" y="20"/>
                    </a:lnTo>
                    <a:lnTo>
                      <a:pt x="40" y="7"/>
                    </a:lnTo>
                  </a:path>
                </a:pathLst>
              </a:custGeom>
              <a:noFill/>
              <a:ln w="9525">
                <a:solidFill>
                  <a:srgbClr val="000000"/>
                </a:solidFill>
                <a:round/>
                <a:headEnd/>
                <a:tailEnd/>
              </a:ln>
            </p:spPr>
            <p:txBody>
              <a:bodyPr/>
              <a:lstStyle/>
              <a:p>
                <a:endParaRPr lang="en-US"/>
              </a:p>
            </p:txBody>
          </p:sp>
          <p:sp>
            <p:nvSpPr>
              <p:cNvPr id="14738" name="Line 455"/>
              <p:cNvSpPr>
                <a:spLocks noChangeShapeType="1"/>
              </p:cNvSpPr>
              <p:nvPr/>
            </p:nvSpPr>
            <p:spPr bwMode="auto">
              <a:xfrm>
                <a:off x="8775" y="4615"/>
                <a:ext cx="0" cy="0"/>
              </a:xfrm>
              <a:prstGeom prst="line">
                <a:avLst/>
              </a:prstGeom>
              <a:noFill/>
              <a:ln w="9525">
                <a:solidFill>
                  <a:srgbClr val="000000"/>
                </a:solidFill>
                <a:round/>
                <a:headEnd/>
                <a:tailEnd/>
              </a:ln>
            </p:spPr>
            <p:txBody>
              <a:bodyPr/>
              <a:lstStyle/>
              <a:p>
                <a:endParaRPr lang="en-GB"/>
              </a:p>
            </p:txBody>
          </p:sp>
          <p:sp>
            <p:nvSpPr>
              <p:cNvPr id="14739" name="Freeform 456"/>
              <p:cNvSpPr>
                <a:spLocks noChangeArrowheads="1"/>
              </p:cNvSpPr>
              <p:nvPr/>
            </p:nvSpPr>
            <p:spPr bwMode="auto">
              <a:xfrm>
                <a:off x="8758" y="4599"/>
                <a:ext cx="32" cy="20"/>
              </a:xfrm>
              <a:custGeom>
                <a:avLst/>
                <a:gdLst>
                  <a:gd name="T0" fmla="*/ 16 w 33"/>
                  <a:gd name="T1" fmla="*/ 17 h 21"/>
                  <a:gd name="T2" fmla="*/ 29 w 33"/>
                  <a:gd name="T3" fmla="*/ 3 h 21"/>
                  <a:gd name="T4" fmla="*/ 22 w 33"/>
                  <a:gd name="T5" fmla="*/ 5 h 21"/>
                  <a:gd name="T6" fmla="*/ 19 w 33"/>
                  <a:gd name="T7" fmla="*/ 7 h 21"/>
                  <a:gd name="T8" fmla="*/ 22 w 33"/>
                  <a:gd name="T9" fmla="*/ 5 h 21"/>
                  <a:gd name="T10" fmla="*/ 8 w 33"/>
                  <a:gd name="T11" fmla="*/ 0 h 21"/>
                  <a:gd name="T12" fmla="*/ 0 w 33"/>
                  <a:gd name="T13" fmla="*/ 10 h 21"/>
                  <a:gd name="T14" fmla="*/ 16 w 33"/>
                  <a:gd name="T15" fmla="*/ 17 h 21"/>
                  <a:gd name="T16" fmla="*/ 0 60000 65536"/>
                  <a:gd name="T17" fmla="*/ 0 60000 65536"/>
                  <a:gd name="T18" fmla="*/ 0 60000 65536"/>
                  <a:gd name="T19" fmla="*/ 0 60000 65536"/>
                  <a:gd name="T20" fmla="*/ 0 60000 65536"/>
                  <a:gd name="T21" fmla="*/ 0 60000 65536"/>
                  <a:gd name="T22" fmla="*/ 0 60000 65536"/>
                  <a:gd name="T23" fmla="*/ 0 60000 65536"/>
                  <a:gd name="T24" fmla="*/ 0 w 33"/>
                  <a:gd name="T25" fmla="*/ 0 h 21"/>
                  <a:gd name="T26" fmla="*/ 33 w 33"/>
                  <a:gd name="T27" fmla="*/ 21 h 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3" h="21">
                    <a:moveTo>
                      <a:pt x="17" y="20"/>
                    </a:moveTo>
                    <a:lnTo>
                      <a:pt x="32" y="3"/>
                    </a:lnTo>
                    <a:lnTo>
                      <a:pt x="25" y="5"/>
                    </a:lnTo>
                    <a:lnTo>
                      <a:pt x="22" y="7"/>
                    </a:lnTo>
                    <a:lnTo>
                      <a:pt x="25" y="5"/>
                    </a:lnTo>
                    <a:lnTo>
                      <a:pt x="8" y="0"/>
                    </a:lnTo>
                    <a:lnTo>
                      <a:pt x="0" y="12"/>
                    </a:lnTo>
                    <a:lnTo>
                      <a:pt x="17" y="20"/>
                    </a:lnTo>
                  </a:path>
                </a:pathLst>
              </a:custGeom>
              <a:solidFill>
                <a:srgbClr val="8484A5"/>
              </a:solidFill>
              <a:ln w="5040">
                <a:solidFill>
                  <a:srgbClr val="000000"/>
                </a:solidFill>
                <a:round/>
                <a:headEnd/>
                <a:tailEnd/>
              </a:ln>
            </p:spPr>
            <p:txBody>
              <a:bodyPr wrap="none" anchor="ctr"/>
              <a:lstStyle/>
              <a:p>
                <a:endParaRPr lang="en-US"/>
              </a:p>
            </p:txBody>
          </p:sp>
          <p:sp>
            <p:nvSpPr>
              <p:cNvPr id="14740" name="Freeform 457"/>
              <p:cNvSpPr>
                <a:spLocks noChangeArrowheads="1"/>
              </p:cNvSpPr>
              <p:nvPr/>
            </p:nvSpPr>
            <p:spPr bwMode="auto">
              <a:xfrm>
                <a:off x="8758" y="4599"/>
                <a:ext cx="32" cy="20"/>
              </a:xfrm>
              <a:custGeom>
                <a:avLst/>
                <a:gdLst>
                  <a:gd name="T0" fmla="*/ 16 w 33"/>
                  <a:gd name="T1" fmla="*/ 17 h 21"/>
                  <a:gd name="T2" fmla="*/ 29 w 33"/>
                  <a:gd name="T3" fmla="*/ 3 h 21"/>
                  <a:gd name="T4" fmla="*/ 22 w 33"/>
                  <a:gd name="T5" fmla="*/ 5 h 21"/>
                  <a:gd name="T6" fmla="*/ 19 w 33"/>
                  <a:gd name="T7" fmla="*/ 7 h 21"/>
                  <a:gd name="T8" fmla="*/ 22 w 33"/>
                  <a:gd name="T9" fmla="*/ 5 h 21"/>
                  <a:gd name="T10" fmla="*/ 8 w 33"/>
                  <a:gd name="T11" fmla="*/ 0 h 21"/>
                  <a:gd name="T12" fmla="*/ 0 w 33"/>
                  <a:gd name="T13" fmla="*/ 10 h 21"/>
                  <a:gd name="T14" fmla="*/ 16 w 33"/>
                  <a:gd name="T15" fmla="*/ 17 h 21"/>
                  <a:gd name="T16" fmla="*/ 16 w 33"/>
                  <a:gd name="T17" fmla="*/ 1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3"/>
                  <a:gd name="T28" fmla="*/ 0 h 21"/>
                  <a:gd name="T29" fmla="*/ 33 w 33"/>
                  <a:gd name="T30" fmla="*/ 21 h 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3" h="21">
                    <a:moveTo>
                      <a:pt x="17" y="20"/>
                    </a:moveTo>
                    <a:lnTo>
                      <a:pt x="32" y="3"/>
                    </a:lnTo>
                    <a:lnTo>
                      <a:pt x="25" y="5"/>
                    </a:lnTo>
                    <a:lnTo>
                      <a:pt x="22" y="7"/>
                    </a:lnTo>
                    <a:lnTo>
                      <a:pt x="25" y="5"/>
                    </a:lnTo>
                    <a:lnTo>
                      <a:pt x="8" y="0"/>
                    </a:lnTo>
                    <a:lnTo>
                      <a:pt x="0" y="12"/>
                    </a:lnTo>
                    <a:lnTo>
                      <a:pt x="17" y="20"/>
                    </a:lnTo>
                  </a:path>
                </a:pathLst>
              </a:custGeom>
              <a:noFill/>
              <a:ln w="9525">
                <a:solidFill>
                  <a:srgbClr val="000000"/>
                </a:solidFill>
                <a:round/>
                <a:headEnd/>
                <a:tailEnd/>
              </a:ln>
            </p:spPr>
            <p:txBody>
              <a:bodyPr/>
              <a:lstStyle/>
              <a:p>
                <a:endParaRPr lang="en-US"/>
              </a:p>
            </p:txBody>
          </p:sp>
          <p:sp>
            <p:nvSpPr>
              <p:cNvPr id="14741" name="Line 458"/>
              <p:cNvSpPr>
                <a:spLocks noChangeShapeType="1"/>
              </p:cNvSpPr>
              <p:nvPr/>
            </p:nvSpPr>
            <p:spPr bwMode="auto">
              <a:xfrm>
                <a:off x="8766" y="4597"/>
                <a:ext cx="3" cy="1"/>
              </a:xfrm>
              <a:prstGeom prst="line">
                <a:avLst/>
              </a:prstGeom>
              <a:noFill/>
              <a:ln w="9525">
                <a:solidFill>
                  <a:srgbClr val="000000"/>
                </a:solidFill>
                <a:round/>
                <a:headEnd/>
                <a:tailEnd/>
              </a:ln>
            </p:spPr>
            <p:txBody>
              <a:bodyPr/>
              <a:lstStyle/>
              <a:p>
                <a:endParaRPr lang="en-GB"/>
              </a:p>
            </p:txBody>
          </p:sp>
          <p:sp>
            <p:nvSpPr>
              <p:cNvPr id="14742" name="Freeform 459"/>
              <p:cNvSpPr>
                <a:spLocks noChangeArrowheads="1"/>
              </p:cNvSpPr>
              <p:nvPr/>
            </p:nvSpPr>
            <p:spPr bwMode="auto">
              <a:xfrm>
                <a:off x="8746" y="4584"/>
                <a:ext cx="64" cy="26"/>
              </a:xfrm>
              <a:custGeom>
                <a:avLst/>
                <a:gdLst>
                  <a:gd name="T0" fmla="*/ 19 w 65"/>
                  <a:gd name="T1" fmla="*/ 14 h 27"/>
                  <a:gd name="T2" fmla="*/ 0 w 65"/>
                  <a:gd name="T3" fmla="*/ 13 h 27"/>
                  <a:gd name="T4" fmla="*/ 4 w 65"/>
                  <a:gd name="T5" fmla="*/ 0 h 27"/>
                  <a:gd name="T6" fmla="*/ 14 w 65"/>
                  <a:gd name="T7" fmla="*/ 1 h 27"/>
                  <a:gd name="T8" fmla="*/ 19 w 65"/>
                  <a:gd name="T9" fmla="*/ 0 h 27"/>
                  <a:gd name="T10" fmla="*/ 40 w 65"/>
                  <a:gd name="T11" fmla="*/ 7 h 27"/>
                  <a:gd name="T12" fmla="*/ 61 w 65"/>
                  <a:gd name="T13" fmla="*/ 11 h 27"/>
                  <a:gd name="T14" fmla="*/ 44 w 65"/>
                  <a:gd name="T15" fmla="*/ 19 h 27"/>
                  <a:gd name="T16" fmla="*/ 33 w 65"/>
                  <a:gd name="T17" fmla="*/ 19 h 27"/>
                  <a:gd name="T18" fmla="*/ 35 w 65"/>
                  <a:gd name="T19" fmla="*/ 23 h 27"/>
                  <a:gd name="T20" fmla="*/ 32 w 65"/>
                  <a:gd name="T21" fmla="*/ 17 h 27"/>
                  <a:gd name="T22" fmla="*/ 19 w 65"/>
                  <a:gd name="T23" fmla="*/ 14 h 2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5"/>
                  <a:gd name="T37" fmla="*/ 0 h 27"/>
                  <a:gd name="T38" fmla="*/ 65 w 65"/>
                  <a:gd name="T39" fmla="*/ 27 h 2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5" h="27">
                    <a:moveTo>
                      <a:pt x="19" y="17"/>
                    </a:moveTo>
                    <a:lnTo>
                      <a:pt x="0" y="13"/>
                    </a:lnTo>
                    <a:lnTo>
                      <a:pt x="4" y="0"/>
                    </a:lnTo>
                    <a:lnTo>
                      <a:pt x="14" y="1"/>
                    </a:lnTo>
                    <a:lnTo>
                      <a:pt x="19" y="0"/>
                    </a:lnTo>
                    <a:lnTo>
                      <a:pt x="43" y="7"/>
                    </a:lnTo>
                    <a:lnTo>
                      <a:pt x="64" y="11"/>
                    </a:lnTo>
                    <a:lnTo>
                      <a:pt x="47" y="22"/>
                    </a:lnTo>
                    <a:lnTo>
                      <a:pt x="36" y="22"/>
                    </a:lnTo>
                    <a:lnTo>
                      <a:pt x="38" y="26"/>
                    </a:lnTo>
                    <a:lnTo>
                      <a:pt x="35" y="20"/>
                    </a:lnTo>
                    <a:lnTo>
                      <a:pt x="19" y="17"/>
                    </a:lnTo>
                  </a:path>
                </a:pathLst>
              </a:custGeom>
              <a:solidFill>
                <a:srgbClr val="8484A5"/>
              </a:solidFill>
              <a:ln w="5040">
                <a:solidFill>
                  <a:srgbClr val="000000"/>
                </a:solidFill>
                <a:round/>
                <a:headEnd/>
                <a:tailEnd/>
              </a:ln>
            </p:spPr>
            <p:txBody>
              <a:bodyPr wrap="none" anchor="ctr"/>
              <a:lstStyle/>
              <a:p>
                <a:endParaRPr lang="en-US"/>
              </a:p>
            </p:txBody>
          </p:sp>
          <p:sp>
            <p:nvSpPr>
              <p:cNvPr id="14743" name="Freeform 460"/>
              <p:cNvSpPr>
                <a:spLocks noChangeArrowheads="1"/>
              </p:cNvSpPr>
              <p:nvPr/>
            </p:nvSpPr>
            <p:spPr bwMode="auto">
              <a:xfrm>
                <a:off x="8746" y="4584"/>
                <a:ext cx="64" cy="26"/>
              </a:xfrm>
              <a:custGeom>
                <a:avLst/>
                <a:gdLst>
                  <a:gd name="T0" fmla="*/ 19 w 65"/>
                  <a:gd name="T1" fmla="*/ 14 h 27"/>
                  <a:gd name="T2" fmla="*/ 0 w 65"/>
                  <a:gd name="T3" fmla="*/ 13 h 27"/>
                  <a:gd name="T4" fmla="*/ 4 w 65"/>
                  <a:gd name="T5" fmla="*/ 0 h 27"/>
                  <a:gd name="T6" fmla="*/ 14 w 65"/>
                  <a:gd name="T7" fmla="*/ 1 h 27"/>
                  <a:gd name="T8" fmla="*/ 19 w 65"/>
                  <a:gd name="T9" fmla="*/ 0 h 27"/>
                  <a:gd name="T10" fmla="*/ 40 w 65"/>
                  <a:gd name="T11" fmla="*/ 7 h 27"/>
                  <a:gd name="T12" fmla="*/ 61 w 65"/>
                  <a:gd name="T13" fmla="*/ 11 h 27"/>
                  <a:gd name="T14" fmla="*/ 44 w 65"/>
                  <a:gd name="T15" fmla="*/ 19 h 27"/>
                  <a:gd name="T16" fmla="*/ 33 w 65"/>
                  <a:gd name="T17" fmla="*/ 19 h 27"/>
                  <a:gd name="T18" fmla="*/ 35 w 65"/>
                  <a:gd name="T19" fmla="*/ 23 h 27"/>
                  <a:gd name="T20" fmla="*/ 32 w 65"/>
                  <a:gd name="T21" fmla="*/ 17 h 27"/>
                  <a:gd name="T22" fmla="*/ 19 w 65"/>
                  <a:gd name="T23" fmla="*/ 14 h 2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5"/>
                  <a:gd name="T37" fmla="*/ 0 h 27"/>
                  <a:gd name="T38" fmla="*/ 65 w 65"/>
                  <a:gd name="T39" fmla="*/ 27 h 2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5" h="27">
                    <a:moveTo>
                      <a:pt x="19" y="17"/>
                    </a:moveTo>
                    <a:lnTo>
                      <a:pt x="0" y="13"/>
                    </a:lnTo>
                    <a:lnTo>
                      <a:pt x="4" y="0"/>
                    </a:lnTo>
                    <a:lnTo>
                      <a:pt x="14" y="1"/>
                    </a:lnTo>
                    <a:lnTo>
                      <a:pt x="19" y="0"/>
                    </a:lnTo>
                    <a:lnTo>
                      <a:pt x="43" y="7"/>
                    </a:lnTo>
                    <a:lnTo>
                      <a:pt x="64" y="11"/>
                    </a:lnTo>
                    <a:lnTo>
                      <a:pt x="47" y="22"/>
                    </a:lnTo>
                    <a:lnTo>
                      <a:pt x="36" y="22"/>
                    </a:lnTo>
                    <a:lnTo>
                      <a:pt x="38" y="26"/>
                    </a:lnTo>
                    <a:lnTo>
                      <a:pt x="35" y="20"/>
                    </a:lnTo>
                    <a:lnTo>
                      <a:pt x="19" y="17"/>
                    </a:lnTo>
                  </a:path>
                </a:pathLst>
              </a:custGeom>
              <a:noFill/>
              <a:ln w="9525">
                <a:solidFill>
                  <a:srgbClr val="000000"/>
                </a:solidFill>
                <a:round/>
                <a:headEnd/>
                <a:tailEnd/>
              </a:ln>
            </p:spPr>
            <p:txBody>
              <a:bodyPr/>
              <a:lstStyle/>
              <a:p>
                <a:endParaRPr lang="en-US"/>
              </a:p>
            </p:txBody>
          </p:sp>
          <p:sp>
            <p:nvSpPr>
              <p:cNvPr id="14744" name="Line 461"/>
              <p:cNvSpPr>
                <a:spLocks noChangeShapeType="1"/>
              </p:cNvSpPr>
              <p:nvPr/>
            </p:nvSpPr>
            <p:spPr bwMode="auto">
              <a:xfrm flipV="1">
                <a:off x="8834" y="4570"/>
                <a:ext cx="2" cy="2"/>
              </a:xfrm>
              <a:prstGeom prst="line">
                <a:avLst/>
              </a:prstGeom>
              <a:noFill/>
              <a:ln w="9525">
                <a:solidFill>
                  <a:srgbClr val="000000"/>
                </a:solidFill>
                <a:round/>
                <a:headEnd/>
                <a:tailEnd/>
              </a:ln>
            </p:spPr>
            <p:txBody>
              <a:bodyPr/>
              <a:lstStyle/>
              <a:p>
                <a:endParaRPr lang="en-GB"/>
              </a:p>
            </p:txBody>
          </p:sp>
          <p:sp>
            <p:nvSpPr>
              <p:cNvPr id="14745" name="Freeform 462"/>
              <p:cNvSpPr>
                <a:spLocks noChangeArrowheads="1"/>
              </p:cNvSpPr>
              <p:nvPr/>
            </p:nvSpPr>
            <p:spPr bwMode="auto">
              <a:xfrm>
                <a:off x="8791" y="4568"/>
                <a:ext cx="45" cy="25"/>
              </a:xfrm>
              <a:custGeom>
                <a:avLst/>
                <a:gdLst>
                  <a:gd name="T0" fmla="*/ 42 w 46"/>
                  <a:gd name="T1" fmla="*/ 3 h 26"/>
                  <a:gd name="T2" fmla="*/ 26 w 46"/>
                  <a:gd name="T3" fmla="*/ 0 h 26"/>
                  <a:gd name="T4" fmla="*/ 12 w 46"/>
                  <a:gd name="T5" fmla="*/ 3 h 26"/>
                  <a:gd name="T6" fmla="*/ 15 w 46"/>
                  <a:gd name="T7" fmla="*/ 4 h 26"/>
                  <a:gd name="T8" fmla="*/ 10 w 46"/>
                  <a:gd name="T9" fmla="*/ 5 h 26"/>
                  <a:gd name="T10" fmla="*/ 0 w 46"/>
                  <a:gd name="T11" fmla="*/ 20 h 26"/>
                  <a:gd name="T12" fmla="*/ 17 w 46"/>
                  <a:gd name="T13" fmla="*/ 22 h 26"/>
                  <a:gd name="T14" fmla="*/ 26 w 46"/>
                  <a:gd name="T15" fmla="*/ 21 h 26"/>
                  <a:gd name="T16" fmla="*/ 34 w 46"/>
                  <a:gd name="T17" fmla="*/ 18 h 26"/>
                  <a:gd name="T18" fmla="*/ 42 w 46"/>
                  <a:gd name="T19" fmla="*/ 3 h 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26"/>
                  <a:gd name="T32" fmla="*/ 46 w 46"/>
                  <a:gd name="T33" fmla="*/ 26 h 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26">
                    <a:moveTo>
                      <a:pt x="45" y="3"/>
                    </a:moveTo>
                    <a:lnTo>
                      <a:pt x="29" y="0"/>
                    </a:lnTo>
                    <a:lnTo>
                      <a:pt x="12" y="3"/>
                    </a:lnTo>
                    <a:lnTo>
                      <a:pt x="15" y="4"/>
                    </a:lnTo>
                    <a:lnTo>
                      <a:pt x="10" y="5"/>
                    </a:lnTo>
                    <a:lnTo>
                      <a:pt x="0" y="23"/>
                    </a:lnTo>
                    <a:lnTo>
                      <a:pt x="17" y="25"/>
                    </a:lnTo>
                    <a:lnTo>
                      <a:pt x="29" y="24"/>
                    </a:lnTo>
                    <a:lnTo>
                      <a:pt x="37" y="21"/>
                    </a:lnTo>
                    <a:lnTo>
                      <a:pt x="45" y="3"/>
                    </a:lnTo>
                  </a:path>
                </a:pathLst>
              </a:custGeom>
              <a:solidFill>
                <a:srgbClr val="0000FF"/>
              </a:solidFill>
              <a:ln w="5040">
                <a:solidFill>
                  <a:srgbClr val="000000"/>
                </a:solidFill>
                <a:round/>
                <a:headEnd/>
                <a:tailEnd/>
              </a:ln>
            </p:spPr>
            <p:txBody>
              <a:bodyPr wrap="none" anchor="ctr"/>
              <a:lstStyle/>
              <a:p>
                <a:endParaRPr lang="en-US"/>
              </a:p>
            </p:txBody>
          </p:sp>
          <p:sp>
            <p:nvSpPr>
              <p:cNvPr id="14746" name="Freeform 463"/>
              <p:cNvSpPr>
                <a:spLocks noChangeArrowheads="1"/>
              </p:cNvSpPr>
              <p:nvPr/>
            </p:nvSpPr>
            <p:spPr bwMode="auto">
              <a:xfrm>
                <a:off x="8791" y="4568"/>
                <a:ext cx="45" cy="25"/>
              </a:xfrm>
              <a:custGeom>
                <a:avLst/>
                <a:gdLst>
                  <a:gd name="T0" fmla="*/ 42 w 46"/>
                  <a:gd name="T1" fmla="*/ 3 h 26"/>
                  <a:gd name="T2" fmla="*/ 26 w 46"/>
                  <a:gd name="T3" fmla="*/ 0 h 26"/>
                  <a:gd name="T4" fmla="*/ 12 w 46"/>
                  <a:gd name="T5" fmla="*/ 3 h 26"/>
                  <a:gd name="T6" fmla="*/ 15 w 46"/>
                  <a:gd name="T7" fmla="*/ 4 h 26"/>
                  <a:gd name="T8" fmla="*/ 10 w 46"/>
                  <a:gd name="T9" fmla="*/ 5 h 26"/>
                  <a:gd name="T10" fmla="*/ 0 w 46"/>
                  <a:gd name="T11" fmla="*/ 20 h 26"/>
                  <a:gd name="T12" fmla="*/ 17 w 46"/>
                  <a:gd name="T13" fmla="*/ 22 h 26"/>
                  <a:gd name="T14" fmla="*/ 26 w 46"/>
                  <a:gd name="T15" fmla="*/ 21 h 26"/>
                  <a:gd name="T16" fmla="*/ 34 w 46"/>
                  <a:gd name="T17" fmla="*/ 18 h 26"/>
                  <a:gd name="T18" fmla="*/ 42 w 46"/>
                  <a:gd name="T19" fmla="*/ 3 h 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26"/>
                  <a:gd name="T32" fmla="*/ 46 w 46"/>
                  <a:gd name="T33" fmla="*/ 26 h 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26">
                    <a:moveTo>
                      <a:pt x="45" y="3"/>
                    </a:moveTo>
                    <a:lnTo>
                      <a:pt x="29" y="0"/>
                    </a:lnTo>
                    <a:lnTo>
                      <a:pt x="12" y="3"/>
                    </a:lnTo>
                    <a:lnTo>
                      <a:pt x="15" y="4"/>
                    </a:lnTo>
                    <a:lnTo>
                      <a:pt x="10" y="5"/>
                    </a:lnTo>
                    <a:lnTo>
                      <a:pt x="0" y="23"/>
                    </a:lnTo>
                    <a:lnTo>
                      <a:pt x="17" y="25"/>
                    </a:lnTo>
                    <a:lnTo>
                      <a:pt x="29" y="24"/>
                    </a:lnTo>
                    <a:lnTo>
                      <a:pt x="37" y="21"/>
                    </a:lnTo>
                    <a:lnTo>
                      <a:pt x="45" y="3"/>
                    </a:lnTo>
                  </a:path>
                </a:pathLst>
              </a:custGeom>
              <a:noFill/>
              <a:ln w="9525">
                <a:solidFill>
                  <a:srgbClr val="000000"/>
                </a:solidFill>
                <a:round/>
                <a:headEnd/>
                <a:tailEnd/>
              </a:ln>
            </p:spPr>
            <p:txBody>
              <a:bodyPr/>
              <a:lstStyle/>
              <a:p>
                <a:endParaRPr lang="en-US"/>
              </a:p>
            </p:txBody>
          </p:sp>
          <p:sp>
            <p:nvSpPr>
              <p:cNvPr id="14747" name="Line 464"/>
              <p:cNvSpPr>
                <a:spLocks noChangeShapeType="1"/>
              </p:cNvSpPr>
              <p:nvPr/>
            </p:nvSpPr>
            <p:spPr bwMode="auto">
              <a:xfrm flipV="1">
                <a:off x="8795" y="4555"/>
                <a:ext cx="1" cy="1"/>
              </a:xfrm>
              <a:prstGeom prst="line">
                <a:avLst/>
              </a:prstGeom>
              <a:noFill/>
              <a:ln w="9525">
                <a:solidFill>
                  <a:srgbClr val="000000"/>
                </a:solidFill>
                <a:round/>
                <a:headEnd/>
                <a:tailEnd/>
              </a:ln>
            </p:spPr>
            <p:txBody>
              <a:bodyPr/>
              <a:lstStyle/>
              <a:p>
                <a:endParaRPr lang="en-GB"/>
              </a:p>
            </p:txBody>
          </p:sp>
          <p:sp>
            <p:nvSpPr>
              <p:cNvPr id="14748" name="Freeform 465"/>
              <p:cNvSpPr>
                <a:spLocks noChangeArrowheads="1"/>
              </p:cNvSpPr>
              <p:nvPr/>
            </p:nvSpPr>
            <p:spPr bwMode="auto">
              <a:xfrm>
                <a:off x="8766" y="4552"/>
                <a:ext cx="41" cy="39"/>
              </a:xfrm>
              <a:custGeom>
                <a:avLst/>
                <a:gdLst>
                  <a:gd name="T0" fmla="*/ 24 w 42"/>
                  <a:gd name="T1" fmla="*/ 4 h 40"/>
                  <a:gd name="T2" fmla="*/ 14 w 42"/>
                  <a:gd name="T3" fmla="*/ 0 h 40"/>
                  <a:gd name="T4" fmla="*/ 0 w 42"/>
                  <a:gd name="T5" fmla="*/ 22 h 40"/>
                  <a:gd name="T6" fmla="*/ 0 w 42"/>
                  <a:gd name="T7" fmla="*/ 25 h 40"/>
                  <a:gd name="T8" fmla="*/ 2 w 42"/>
                  <a:gd name="T9" fmla="*/ 27 h 40"/>
                  <a:gd name="T10" fmla="*/ 22 w 42"/>
                  <a:gd name="T11" fmla="*/ 36 h 40"/>
                  <a:gd name="T12" fmla="*/ 31 w 42"/>
                  <a:gd name="T13" fmla="*/ 20 h 40"/>
                  <a:gd name="T14" fmla="*/ 35 w 42"/>
                  <a:gd name="T15" fmla="*/ 17 h 40"/>
                  <a:gd name="T16" fmla="*/ 35 w 42"/>
                  <a:gd name="T17" fmla="*/ 17 h 40"/>
                  <a:gd name="T18" fmla="*/ 38 w 42"/>
                  <a:gd name="T19" fmla="*/ 4 h 40"/>
                  <a:gd name="T20" fmla="*/ 24 w 42"/>
                  <a:gd name="T21" fmla="*/ 4 h 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40"/>
                  <a:gd name="T35" fmla="*/ 42 w 42"/>
                  <a:gd name="T36" fmla="*/ 40 h 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40">
                    <a:moveTo>
                      <a:pt x="27" y="4"/>
                    </a:moveTo>
                    <a:lnTo>
                      <a:pt x="14" y="0"/>
                    </a:lnTo>
                    <a:lnTo>
                      <a:pt x="0" y="25"/>
                    </a:lnTo>
                    <a:lnTo>
                      <a:pt x="0" y="28"/>
                    </a:lnTo>
                    <a:lnTo>
                      <a:pt x="2" y="30"/>
                    </a:lnTo>
                    <a:lnTo>
                      <a:pt x="25" y="39"/>
                    </a:lnTo>
                    <a:lnTo>
                      <a:pt x="34" y="21"/>
                    </a:lnTo>
                    <a:lnTo>
                      <a:pt x="38" y="17"/>
                    </a:lnTo>
                    <a:lnTo>
                      <a:pt x="41" y="4"/>
                    </a:lnTo>
                    <a:lnTo>
                      <a:pt x="27" y="4"/>
                    </a:lnTo>
                  </a:path>
                </a:pathLst>
              </a:custGeom>
              <a:solidFill>
                <a:srgbClr val="8484A5"/>
              </a:solidFill>
              <a:ln w="5040">
                <a:solidFill>
                  <a:srgbClr val="000000"/>
                </a:solidFill>
                <a:round/>
                <a:headEnd/>
                <a:tailEnd/>
              </a:ln>
            </p:spPr>
            <p:txBody>
              <a:bodyPr wrap="none" anchor="ctr"/>
              <a:lstStyle/>
              <a:p>
                <a:endParaRPr lang="en-US"/>
              </a:p>
            </p:txBody>
          </p:sp>
          <p:sp>
            <p:nvSpPr>
              <p:cNvPr id="14749" name="Freeform 466"/>
              <p:cNvSpPr>
                <a:spLocks noChangeArrowheads="1"/>
              </p:cNvSpPr>
              <p:nvPr/>
            </p:nvSpPr>
            <p:spPr bwMode="auto">
              <a:xfrm>
                <a:off x="8766" y="4552"/>
                <a:ext cx="41" cy="39"/>
              </a:xfrm>
              <a:custGeom>
                <a:avLst/>
                <a:gdLst>
                  <a:gd name="T0" fmla="*/ 24 w 42"/>
                  <a:gd name="T1" fmla="*/ 4 h 40"/>
                  <a:gd name="T2" fmla="*/ 14 w 42"/>
                  <a:gd name="T3" fmla="*/ 0 h 40"/>
                  <a:gd name="T4" fmla="*/ 0 w 42"/>
                  <a:gd name="T5" fmla="*/ 22 h 40"/>
                  <a:gd name="T6" fmla="*/ 0 w 42"/>
                  <a:gd name="T7" fmla="*/ 25 h 40"/>
                  <a:gd name="T8" fmla="*/ 2 w 42"/>
                  <a:gd name="T9" fmla="*/ 27 h 40"/>
                  <a:gd name="T10" fmla="*/ 22 w 42"/>
                  <a:gd name="T11" fmla="*/ 36 h 40"/>
                  <a:gd name="T12" fmla="*/ 31 w 42"/>
                  <a:gd name="T13" fmla="*/ 20 h 40"/>
                  <a:gd name="T14" fmla="*/ 35 w 42"/>
                  <a:gd name="T15" fmla="*/ 17 h 40"/>
                  <a:gd name="T16" fmla="*/ 35 w 42"/>
                  <a:gd name="T17" fmla="*/ 17 h 40"/>
                  <a:gd name="T18" fmla="*/ 38 w 42"/>
                  <a:gd name="T19" fmla="*/ 4 h 40"/>
                  <a:gd name="T20" fmla="*/ 24 w 42"/>
                  <a:gd name="T21" fmla="*/ 4 h 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40"/>
                  <a:gd name="T35" fmla="*/ 42 w 42"/>
                  <a:gd name="T36" fmla="*/ 40 h 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40">
                    <a:moveTo>
                      <a:pt x="27" y="4"/>
                    </a:moveTo>
                    <a:lnTo>
                      <a:pt x="14" y="0"/>
                    </a:lnTo>
                    <a:lnTo>
                      <a:pt x="0" y="25"/>
                    </a:lnTo>
                    <a:lnTo>
                      <a:pt x="0" y="28"/>
                    </a:lnTo>
                    <a:lnTo>
                      <a:pt x="2" y="30"/>
                    </a:lnTo>
                    <a:lnTo>
                      <a:pt x="25" y="39"/>
                    </a:lnTo>
                    <a:lnTo>
                      <a:pt x="34" y="21"/>
                    </a:lnTo>
                    <a:lnTo>
                      <a:pt x="38" y="17"/>
                    </a:lnTo>
                    <a:lnTo>
                      <a:pt x="41" y="4"/>
                    </a:lnTo>
                    <a:lnTo>
                      <a:pt x="27" y="4"/>
                    </a:lnTo>
                  </a:path>
                </a:pathLst>
              </a:custGeom>
              <a:noFill/>
              <a:ln w="9525">
                <a:solidFill>
                  <a:srgbClr val="000000"/>
                </a:solidFill>
                <a:round/>
                <a:headEnd/>
                <a:tailEnd/>
              </a:ln>
            </p:spPr>
            <p:txBody>
              <a:bodyPr/>
              <a:lstStyle/>
              <a:p>
                <a:endParaRPr lang="en-US"/>
              </a:p>
            </p:txBody>
          </p:sp>
          <p:sp>
            <p:nvSpPr>
              <p:cNvPr id="14750" name="Line 467"/>
              <p:cNvSpPr>
                <a:spLocks noChangeShapeType="1"/>
              </p:cNvSpPr>
              <p:nvPr/>
            </p:nvSpPr>
            <p:spPr bwMode="auto">
              <a:xfrm>
                <a:off x="8819" y="4567"/>
                <a:ext cx="0" cy="0"/>
              </a:xfrm>
              <a:prstGeom prst="line">
                <a:avLst/>
              </a:prstGeom>
              <a:noFill/>
              <a:ln w="9525">
                <a:solidFill>
                  <a:srgbClr val="000000"/>
                </a:solidFill>
                <a:round/>
                <a:headEnd/>
                <a:tailEnd/>
              </a:ln>
            </p:spPr>
            <p:txBody>
              <a:bodyPr/>
              <a:lstStyle/>
              <a:p>
                <a:endParaRPr lang="en-GB"/>
              </a:p>
            </p:txBody>
          </p:sp>
          <p:sp>
            <p:nvSpPr>
              <p:cNvPr id="14751" name="Freeform 468"/>
              <p:cNvSpPr>
                <a:spLocks noChangeArrowheads="1"/>
              </p:cNvSpPr>
              <p:nvPr/>
            </p:nvSpPr>
            <p:spPr bwMode="auto">
              <a:xfrm>
                <a:off x="8790" y="4522"/>
                <a:ext cx="43" cy="46"/>
              </a:xfrm>
              <a:custGeom>
                <a:avLst/>
                <a:gdLst>
                  <a:gd name="T0" fmla="*/ 29 w 44"/>
                  <a:gd name="T1" fmla="*/ 40 h 47"/>
                  <a:gd name="T2" fmla="*/ 33 w 44"/>
                  <a:gd name="T3" fmla="*/ 35 h 47"/>
                  <a:gd name="T4" fmla="*/ 27 w 44"/>
                  <a:gd name="T5" fmla="*/ 23 h 47"/>
                  <a:gd name="T6" fmla="*/ 29 w 44"/>
                  <a:gd name="T7" fmla="*/ 23 h 47"/>
                  <a:gd name="T8" fmla="*/ 35 w 44"/>
                  <a:gd name="T9" fmla="*/ 23 h 47"/>
                  <a:gd name="T10" fmla="*/ 40 w 44"/>
                  <a:gd name="T11" fmla="*/ 5 h 47"/>
                  <a:gd name="T12" fmla="*/ 22 w 44"/>
                  <a:gd name="T13" fmla="*/ 0 h 47"/>
                  <a:gd name="T14" fmla="*/ 12 w 44"/>
                  <a:gd name="T15" fmla="*/ 6 h 47"/>
                  <a:gd name="T16" fmla="*/ 17 w 44"/>
                  <a:gd name="T17" fmla="*/ 12 h 47"/>
                  <a:gd name="T18" fmla="*/ 12 w 44"/>
                  <a:gd name="T19" fmla="*/ 19 h 47"/>
                  <a:gd name="T20" fmla="*/ 7 w 44"/>
                  <a:gd name="T21" fmla="*/ 25 h 47"/>
                  <a:gd name="T22" fmla="*/ 0 w 44"/>
                  <a:gd name="T23" fmla="*/ 33 h 47"/>
                  <a:gd name="T24" fmla="*/ 19 w 44"/>
                  <a:gd name="T25" fmla="*/ 36 h 47"/>
                  <a:gd name="T26" fmla="*/ 14 w 44"/>
                  <a:gd name="T27" fmla="*/ 43 h 47"/>
                  <a:gd name="T28" fmla="*/ 29 w 44"/>
                  <a:gd name="T29" fmla="*/ 40 h 4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4"/>
                  <a:gd name="T46" fmla="*/ 0 h 47"/>
                  <a:gd name="T47" fmla="*/ 44 w 44"/>
                  <a:gd name="T48" fmla="*/ 47 h 4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4" h="47">
                    <a:moveTo>
                      <a:pt x="32" y="43"/>
                    </a:moveTo>
                    <a:lnTo>
                      <a:pt x="36" y="38"/>
                    </a:lnTo>
                    <a:lnTo>
                      <a:pt x="30" y="25"/>
                    </a:lnTo>
                    <a:lnTo>
                      <a:pt x="32" y="24"/>
                    </a:lnTo>
                    <a:lnTo>
                      <a:pt x="38" y="25"/>
                    </a:lnTo>
                    <a:lnTo>
                      <a:pt x="43" y="5"/>
                    </a:lnTo>
                    <a:lnTo>
                      <a:pt x="25" y="0"/>
                    </a:lnTo>
                    <a:lnTo>
                      <a:pt x="12" y="6"/>
                    </a:lnTo>
                    <a:lnTo>
                      <a:pt x="17" y="12"/>
                    </a:lnTo>
                    <a:lnTo>
                      <a:pt x="12" y="19"/>
                    </a:lnTo>
                    <a:lnTo>
                      <a:pt x="7" y="28"/>
                    </a:lnTo>
                    <a:lnTo>
                      <a:pt x="0" y="36"/>
                    </a:lnTo>
                    <a:lnTo>
                      <a:pt x="19" y="39"/>
                    </a:lnTo>
                    <a:lnTo>
                      <a:pt x="14" y="46"/>
                    </a:lnTo>
                    <a:lnTo>
                      <a:pt x="32" y="43"/>
                    </a:lnTo>
                  </a:path>
                </a:pathLst>
              </a:custGeom>
              <a:solidFill>
                <a:srgbClr val="0000FF"/>
              </a:solidFill>
              <a:ln w="5040">
                <a:solidFill>
                  <a:srgbClr val="000000"/>
                </a:solidFill>
                <a:round/>
                <a:headEnd/>
                <a:tailEnd/>
              </a:ln>
            </p:spPr>
            <p:txBody>
              <a:bodyPr wrap="none" anchor="ctr"/>
              <a:lstStyle/>
              <a:p>
                <a:endParaRPr lang="en-US"/>
              </a:p>
            </p:txBody>
          </p:sp>
          <p:sp>
            <p:nvSpPr>
              <p:cNvPr id="14752" name="Freeform 469"/>
              <p:cNvSpPr>
                <a:spLocks noChangeArrowheads="1"/>
              </p:cNvSpPr>
              <p:nvPr/>
            </p:nvSpPr>
            <p:spPr bwMode="auto">
              <a:xfrm>
                <a:off x="8790" y="4522"/>
                <a:ext cx="43" cy="46"/>
              </a:xfrm>
              <a:custGeom>
                <a:avLst/>
                <a:gdLst>
                  <a:gd name="T0" fmla="*/ 29 w 44"/>
                  <a:gd name="T1" fmla="*/ 40 h 47"/>
                  <a:gd name="T2" fmla="*/ 33 w 44"/>
                  <a:gd name="T3" fmla="*/ 35 h 47"/>
                  <a:gd name="T4" fmla="*/ 27 w 44"/>
                  <a:gd name="T5" fmla="*/ 23 h 47"/>
                  <a:gd name="T6" fmla="*/ 29 w 44"/>
                  <a:gd name="T7" fmla="*/ 23 h 47"/>
                  <a:gd name="T8" fmla="*/ 35 w 44"/>
                  <a:gd name="T9" fmla="*/ 23 h 47"/>
                  <a:gd name="T10" fmla="*/ 40 w 44"/>
                  <a:gd name="T11" fmla="*/ 5 h 47"/>
                  <a:gd name="T12" fmla="*/ 22 w 44"/>
                  <a:gd name="T13" fmla="*/ 0 h 47"/>
                  <a:gd name="T14" fmla="*/ 12 w 44"/>
                  <a:gd name="T15" fmla="*/ 6 h 47"/>
                  <a:gd name="T16" fmla="*/ 17 w 44"/>
                  <a:gd name="T17" fmla="*/ 12 h 47"/>
                  <a:gd name="T18" fmla="*/ 12 w 44"/>
                  <a:gd name="T19" fmla="*/ 19 h 47"/>
                  <a:gd name="T20" fmla="*/ 7 w 44"/>
                  <a:gd name="T21" fmla="*/ 25 h 47"/>
                  <a:gd name="T22" fmla="*/ 0 w 44"/>
                  <a:gd name="T23" fmla="*/ 33 h 47"/>
                  <a:gd name="T24" fmla="*/ 19 w 44"/>
                  <a:gd name="T25" fmla="*/ 36 h 47"/>
                  <a:gd name="T26" fmla="*/ 14 w 44"/>
                  <a:gd name="T27" fmla="*/ 43 h 47"/>
                  <a:gd name="T28" fmla="*/ 29 w 44"/>
                  <a:gd name="T29" fmla="*/ 40 h 4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4"/>
                  <a:gd name="T46" fmla="*/ 0 h 47"/>
                  <a:gd name="T47" fmla="*/ 44 w 44"/>
                  <a:gd name="T48" fmla="*/ 47 h 4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4" h="47">
                    <a:moveTo>
                      <a:pt x="32" y="43"/>
                    </a:moveTo>
                    <a:lnTo>
                      <a:pt x="36" y="38"/>
                    </a:lnTo>
                    <a:lnTo>
                      <a:pt x="30" y="25"/>
                    </a:lnTo>
                    <a:lnTo>
                      <a:pt x="32" y="24"/>
                    </a:lnTo>
                    <a:lnTo>
                      <a:pt x="38" y="25"/>
                    </a:lnTo>
                    <a:lnTo>
                      <a:pt x="43" y="5"/>
                    </a:lnTo>
                    <a:lnTo>
                      <a:pt x="25" y="0"/>
                    </a:lnTo>
                    <a:lnTo>
                      <a:pt x="12" y="6"/>
                    </a:lnTo>
                    <a:lnTo>
                      <a:pt x="17" y="12"/>
                    </a:lnTo>
                    <a:lnTo>
                      <a:pt x="12" y="19"/>
                    </a:lnTo>
                    <a:lnTo>
                      <a:pt x="7" y="28"/>
                    </a:lnTo>
                    <a:lnTo>
                      <a:pt x="0" y="36"/>
                    </a:lnTo>
                    <a:lnTo>
                      <a:pt x="19" y="39"/>
                    </a:lnTo>
                    <a:lnTo>
                      <a:pt x="14" y="46"/>
                    </a:lnTo>
                    <a:lnTo>
                      <a:pt x="32" y="43"/>
                    </a:lnTo>
                  </a:path>
                </a:pathLst>
              </a:custGeom>
              <a:noFill/>
              <a:ln w="9525">
                <a:solidFill>
                  <a:srgbClr val="000000"/>
                </a:solidFill>
                <a:round/>
                <a:headEnd/>
                <a:tailEnd/>
              </a:ln>
            </p:spPr>
            <p:txBody>
              <a:bodyPr/>
              <a:lstStyle/>
              <a:p>
                <a:endParaRPr lang="en-US"/>
              </a:p>
            </p:txBody>
          </p:sp>
          <p:sp>
            <p:nvSpPr>
              <p:cNvPr id="14753" name="Line 470"/>
              <p:cNvSpPr>
                <a:spLocks noChangeShapeType="1"/>
              </p:cNvSpPr>
              <p:nvPr/>
            </p:nvSpPr>
            <p:spPr bwMode="auto">
              <a:xfrm flipV="1">
                <a:off x="8834" y="4570"/>
                <a:ext cx="2" cy="2"/>
              </a:xfrm>
              <a:prstGeom prst="line">
                <a:avLst/>
              </a:prstGeom>
              <a:noFill/>
              <a:ln w="9525">
                <a:solidFill>
                  <a:srgbClr val="000000"/>
                </a:solidFill>
                <a:round/>
                <a:headEnd/>
                <a:tailEnd/>
              </a:ln>
            </p:spPr>
            <p:txBody>
              <a:bodyPr/>
              <a:lstStyle/>
              <a:p>
                <a:endParaRPr lang="en-GB"/>
              </a:p>
            </p:txBody>
          </p:sp>
          <p:sp>
            <p:nvSpPr>
              <p:cNvPr id="14754" name="Freeform 471"/>
              <p:cNvSpPr>
                <a:spLocks noChangeArrowheads="1"/>
              </p:cNvSpPr>
              <p:nvPr/>
            </p:nvSpPr>
            <p:spPr bwMode="auto">
              <a:xfrm>
                <a:off x="8818" y="4528"/>
                <a:ext cx="45" cy="44"/>
              </a:xfrm>
              <a:custGeom>
                <a:avLst/>
                <a:gdLst>
                  <a:gd name="T0" fmla="*/ 14 w 46"/>
                  <a:gd name="T1" fmla="*/ 41 h 45"/>
                  <a:gd name="T2" fmla="*/ 0 w 46"/>
                  <a:gd name="T3" fmla="*/ 33 h 45"/>
                  <a:gd name="T4" fmla="*/ 6 w 46"/>
                  <a:gd name="T5" fmla="*/ 27 h 45"/>
                  <a:gd name="T6" fmla="*/ 3 w 46"/>
                  <a:gd name="T7" fmla="*/ 18 h 45"/>
                  <a:gd name="T8" fmla="*/ 3 w 46"/>
                  <a:gd name="T9" fmla="*/ 18 h 45"/>
                  <a:gd name="T10" fmla="*/ 7 w 46"/>
                  <a:gd name="T11" fmla="*/ 20 h 45"/>
                  <a:gd name="T12" fmla="*/ 12 w 46"/>
                  <a:gd name="T13" fmla="*/ 0 h 45"/>
                  <a:gd name="T14" fmla="*/ 42 w 46"/>
                  <a:gd name="T15" fmla="*/ 7 h 45"/>
                  <a:gd name="T16" fmla="*/ 36 w 46"/>
                  <a:gd name="T17" fmla="*/ 9 h 45"/>
                  <a:gd name="T18" fmla="*/ 35 w 46"/>
                  <a:gd name="T19" fmla="*/ 20 h 45"/>
                  <a:gd name="T20" fmla="*/ 31 w 46"/>
                  <a:gd name="T21" fmla="*/ 18 h 45"/>
                  <a:gd name="T22" fmla="*/ 23 w 46"/>
                  <a:gd name="T23" fmla="*/ 33 h 45"/>
                  <a:gd name="T24" fmla="*/ 14 w 46"/>
                  <a:gd name="T25" fmla="*/ 41 h 4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6"/>
                  <a:gd name="T40" fmla="*/ 0 h 45"/>
                  <a:gd name="T41" fmla="*/ 46 w 46"/>
                  <a:gd name="T42" fmla="*/ 45 h 4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6" h="45">
                    <a:moveTo>
                      <a:pt x="14" y="44"/>
                    </a:moveTo>
                    <a:lnTo>
                      <a:pt x="0" y="36"/>
                    </a:lnTo>
                    <a:lnTo>
                      <a:pt x="6" y="30"/>
                    </a:lnTo>
                    <a:lnTo>
                      <a:pt x="3" y="18"/>
                    </a:lnTo>
                    <a:lnTo>
                      <a:pt x="7" y="20"/>
                    </a:lnTo>
                    <a:lnTo>
                      <a:pt x="12" y="0"/>
                    </a:lnTo>
                    <a:lnTo>
                      <a:pt x="45" y="7"/>
                    </a:lnTo>
                    <a:lnTo>
                      <a:pt x="39" y="9"/>
                    </a:lnTo>
                    <a:lnTo>
                      <a:pt x="38" y="20"/>
                    </a:lnTo>
                    <a:lnTo>
                      <a:pt x="34" y="18"/>
                    </a:lnTo>
                    <a:lnTo>
                      <a:pt x="23" y="36"/>
                    </a:lnTo>
                    <a:lnTo>
                      <a:pt x="14" y="44"/>
                    </a:lnTo>
                  </a:path>
                </a:pathLst>
              </a:custGeom>
              <a:solidFill>
                <a:srgbClr val="0000FF"/>
              </a:solidFill>
              <a:ln w="5040">
                <a:solidFill>
                  <a:srgbClr val="000000"/>
                </a:solidFill>
                <a:round/>
                <a:headEnd/>
                <a:tailEnd/>
              </a:ln>
            </p:spPr>
            <p:txBody>
              <a:bodyPr wrap="none" anchor="ctr"/>
              <a:lstStyle/>
              <a:p>
                <a:endParaRPr lang="en-US"/>
              </a:p>
            </p:txBody>
          </p:sp>
          <p:sp>
            <p:nvSpPr>
              <p:cNvPr id="14755" name="Freeform 472"/>
              <p:cNvSpPr>
                <a:spLocks noChangeArrowheads="1"/>
              </p:cNvSpPr>
              <p:nvPr/>
            </p:nvSpPr>
            <p:spPr bwMode="auto">
              <a:xfrm>
                <a:off x="8818" y="4528"/>
                <a:ext cx="45" cy="44"/>
              </a:xfrm>
              <a:custGeom>
                <a:avLst/>
                <a:gdLst>
                  <a:gd name="T0" fmla="*/ 14 w 46"/>
                  <a:gd name="T1" fmla="*/ 41 h 45"/>
                  <a:gd name="T2" fmla="*/ 0 w 46"/>
                  <a:gd name="T3" fmla="*/ 33 h 45"/>
                  <a:gd name="T4" fmla="*/ 6 w 46"/>
                  <a:gd name="T5" fmla="*/ 27 h 45"/>
                  <a:gd name="T6" fmla="*/ 3 w 46"/>
                  <a:gd name="T7" fmla="*/ 18 h 45"/>
                  <a:gd name="T8" fmla="*/ 3 w 46"/>
                  <a:gd name="T9" fmla="*/ 18 h 45"/>
                  <a:gd name="T10" fmla="*/ 7 w 46"/>
                  <a:gd name="T11" fmla="*/ 20 h 45"/>
                  <a:gd name="T12" fmla="*/ 12 w 46"/>
                  <a:gd name="T13" fmla="*/ 0 h 45"/>
                  <a:gd name="T14" fmla="*/ 42 w 46"/>
                  <a:gd name="T15" fmla="*/ 7 h 45"/>
                  <a:gd name="T16" fmla="*/ 36 w 46"/>
                  <a:gd name="T17" fmla="*/ 9 h 45"/>
                  <a:gd name="T18" fmla="*/ 35 w 46"/>
                  <a:gd name="T19" fmla="*/ 20 h 45"/>
                  <a:gd name="T20" fmla="*/ 31 w 46"/>
                  <a:gd name="T21" fmla="*/ 18 h 45"/>
                  <a:gd name="T22" fmla="*/ 23 w 46"/>
                  <a:gd name="T23" fmla="*/ 33 h 45"/>
                  <a:gd name="T24" fmla="*/ 14 w 46"/>
                  <a:gd name="T25" fmla="*/ 41 h 4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6"/>
                  <a:gd name="T40" fmla="*/ 0 h 45"/>
                  <a:gd name="T41" fmla="*/ 46 w 46"/>
                  <a:gd name="T42" fmla="*/ 45 h 4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6" h="45">
                    <a:moveTo>
                      <a:pt x="14" y="44"/>
                    </a:moveTo>
                    <a:lnTo>
                      <a:pt x="0" y="36"/>
                    </a:lnTo>
                    <a:lnTo>
                      <a:pt x="6" y="30"/>
                    </a:lnTo>
                    <a:lnTo>
                      <a:pt x="3" y="18"/>
                    </a:lnTo>
                    <a:lnTo>
                      <a:pt x="7" y="20"/>
                    </a:lnTo>
                    <a:lnTo>
                      <a:pt x="12" y="0"/>
                    </a:lnTo>
                    <a:lnTo>
                      <a:pt x="45" y="7"/>
                    </a:lnTo>
                    <a:lnTo>
                      <a:pt x="39" y="9"/>
                    </a:lnTo>
                    <a:lnTo>
                      <a:pt x="38" y="20"/>
                    </a:lnTo>
                    <a:lnTo>
                      <a:pt x="34" y="18"/>
                    </a:lnTo>
                    <a:lnTo>
                      <a:pt x="23" y="36"/>
                    </a:lnTo>
                    <a:lnTo>
                      <a:pt x="14" y="44"/>
                    </a:lnTo>
                  </a:path>
                </a:pathLst>
              </a:custGeom>
              <a:noFill/>
              <a:ln w="9525">
                <a:solidFill>
                  <a:srgbClr val="000000"/>
                </a:solidFill>
                <a:round/>
                <a:headEnd/>
                <a:tailEnd/>
              </a:ln>
            </p:spPr>
            <p:txBody>
              <a:bodyPr/>
              <a:lstStyle/>
              <a:p>
                <a:endParaRPr lang="en-US"/>
              </a:p>
            </p:txBody>
          </p:sp>
          <p:sp>
            <p:nvSpPr>
              <p:cNvPr id="14756" name="Line 473"/>
              <p:cNvSpPr>
                <a:spLocks noChangeShapeType="1"/>
              </p:cNvSpPr>
              <p:nvPr/>
            </p:nvSpPr>
            <p:spPr bwMode="auto">
              <a:xfrm>
                <a:off x="8872" y="4534"/>
                <a:ext cx="2" cy="0"/>
              </a:xfrm>
              <a:prstGeom prst="line">
                <a:avLst/>
              </a:prstGeom>
              <a:noFill/>
              <a:ln w="9525">
                <a:solidFill>
                  <a:srgbClr val="000000"/>
                </a:solidFill>
                <a:round/>
                <a:headEnd/>
                <a:tailEnd/>
              </a:ln>
            </p:spPr>
            <p:txBody>
              <a:bodyPr/>
              <a:lstStyle/>
              <a:p>
                <a:endParaRPr lang="en-GB"/>
              </a:p>
            </p:txBody>
          </p:sp>
          <p:sp>
            <p:nvSpPr>
              <p:cNvPr id="14757" name="Freeform 474"/>
              <p:cNvSpPr>
                <a:spLocks noChangeArrowheads="1"/>
              </p:cNvSpPr>
              <p:nvPr/>
            </p:nvSpPr>
            <p:spPr bwMode="auto">
              <a:xfrm>
                <a:off x="8803" y="4489"/>
                <a:ext cx="87" cy="52"/>
              </a:xfrm>
              <a:custGeom>
                <a:avLst/>
                <a:gdLst>
                  <a:gd name="T0" fmla="*/ 67 w 88"/>
                  <a:gd name="T1" fmla="*/ 42 h 53"/>
                  <a:gd name="T2" fmla="*/ 84 w 88"/>
                  <a:gd name="T3" fmla="*/ 20 h 53"/>
                  <a:gd name="T4" fmla="*/ 15 w 88"/>
                  <a:gd name="T5" fmla="*/ 0 h 53"/>
                  <a:gd name="T6" fmla="*/ 11 w 88"/>
                  <a:gd name="T7" fmla="*/ 18 h 53"/>
                  <a:gd name="T8" fmla="*/ 0 w 88"/>
                  <a:gd name="T9" fmla="*/ 30 h 53"/>
                  <a:gd name="T10" fmla="*/ 10 w 88"/>
                  <a:gd name="T11" fmla="*/ 31 h 53"/>
                  <a:gd name="T12" fmla="*/ 26 w 88"/>
                  <a:gd name="T13" fmla="*/ 36 h 53"/>
                  <a:gd name="T14" fmla="*/ 57 w 88"/>
                  <a:gd name="T15" fmla="*/ 46 h 53"/>
                  <a:gd name="T16" fmla="*/ 62 w 88"/>
                  <a:gd name="T17" fmla="*/ 49 h 53"/>
                  <a:gd name="T18" fmla="*/ 67 w 88"/>
                  <a:gd name="T19" fmla="*/ 42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8"/>
                  <a:gd name="T31" fmla="*/ 0 h 53"/>
                  <a:gd name="T32" fmla="*/ 88 w 88"/>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8" h="53">
                    <a:moveTo>
                      <a:pt x="70" y="45"/>
                    </a:moveTo>
                    <a:lnTo>
                      <a:pt x="87" y="20"/>
                    </a:lnTo>
                    <a:lnTo>
                      <a:pt x="15" y="0"/>
                    </a:lnTo>
                    <a:lnTo>
                      <a:pt x="11" y="18"/>
                    </a:lnTo>
                    <a:lnTo>
                      <a:pt x="0" y="33"/>
                    </a:lnTo>
                    <a:lnTo>
                      <a:pt x="10" y="34"/>
                    </a:lnTo>
                    <a:lnTo>
                      <a:pt x="26" y="39"/>
                    </a:lnTo>
                    <a:lnTo>
                      <a:pt x="60" y="49"/>
                    </a:lnTo>
                    <a:lnTo>
                      <a:pt x="65" y="52"/>
                    </a:lnTo>
                    <a:lnTo>
                      <a:pt x="70" y="45"/>
                    </a:lnTo>
                  </a:path>
                </a:pathLst>
              </a:custGeom>
              <a:solidFill>
                <a:srgbClr val="0000FF"/>
              </a:solidFill>
              <a:ln w="5040">
                <a:solidFill>
                  <a:srgbClr val="000000"/>
                </a:solidFill>
                <a:round/>
                <a:headEnd/>
                <a:tailEnd/>
              </a:ln>
            </p:spPr>
            <p:txBody>
              <a:bodyPr wrap="none" anchor="ctr"/>
              <a:lstStyle/>
              <a:p>
                <a:endParaRPr lang="en-US"/>
              </a:p>
            </p:txBody>
          </p:sp>
          <p:sp>
            <p:nvSpPr>
              <p:cNvPr id="14758" name="Freeform 475"/>
              <p:cNvSpPr>
                <a:spLocks noChangeArrowheads="1"/>
              </p:cNvSpPr>
              <p:nvPr/>
            </p:nvSpPr>
            <p:spPr bwMode="auto">
              <a:xfrm>
                <a:off x="8803" y="4489"/>
                <a:ext cx="87" cy="52"/>
              </a:xfrm>
              <a:custGeom>
                <a:avLst/>
                <a:gdLst>
                  <a:gd name="T0" fmla="*/ 67 w 88"/>
                  <a:gd name="T1" fmla="*/ 42 h 53"/>
                  <a:gd name="T2" fmla="*/ 84 w 88"/>
                  <a:gd name="T3" fmla="*/ 20 h 53"/>
                  <a:gd name="T4" fmla="*/ 15 w 88"/>
                  <a:gd name="T5" fmla="*/ 0 h 53"/>
                  <a:gd name="T6" fmla="*/ 11 w 88"/>
                  <a:gd name="T7" fmla="*/ 18 h 53"/>
                  <a:gd name="T8" fmla="*/ 0 w 88"/>
                  <a:gd name="T9" fmla="*/ 30 h 53"/>
                  <a:gd name="T10" fmla="*/ 10 w 88"/>
                  <a:gd name="T11" fmla="*/ 31 h 53"/>
                  <a:gd name="T12" fmla="*/ 26 w 88"/>
                  <a:gd name="T13" fmla="*/ 36 h 53"/>
                  <a:gd name="T14" fmla="*/ 57 w 88"/>
                  <a:gd name="T15" fmla="*/ 46 h 53"/>
                  <a:gd name="T16" fmla="*/ 62 w 88"/>
                  <a:gd name="T17" fmla="*/ 49 h 53"/>
                  <a:gd name="T18" fmla="*/ 67 w 88"/>
                  <a:gd name="T19" fmla="*/ 42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8"/>
                  <a:gd name="T31" fmla="*/ 0 h 53"/>
                  <a:gd name="T32" fmla="*/ 88 w 88"/>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8" h="53">
                    <a:moveTo>
                      <a:pt x="70" y="45"/>
                    </a:moveTo>
                    <a:lnTo>
                      <a:pt x="87" y="20"/>
                    </a:lnTo>
                    <a:lnTo>
                      <a:pt x="15" y="0"/>
                    </a:lnTo>
                    <a:lnTo>
                      <a:pt x="11" y="18"/>
                    </a:lnTo>
                    <a:lnTo>
                      <a:pt x="0" y="33"/>
                    </a:lnTo>
                    <a:lnTo>
                      <a:pt x="10" y="34"/>
                    </a:lnTo>
                    <a:lnTo>
                      <a:pt x="26" y="39"/>
                    </a:lnTo>
                    <a:lnTo>
                      <a:pt x="60" y="49"/>
                    </a:lnTo>
                    <a:lnTo>
                      <a:pt x="65" y="52"/>
                    </a:lnTo>
                    <a:lnTo>
                      <a:pt x="70" y="45"/>
                    </a:lnTo>
                  </a:path>
                </a:pathLst>
              </a:custGeom>
              <a:noFill/>
              <a:ln w="9525">
                <a:solidFill>
                  <a:srgbClr val="000000"/>
                </a:solidFill>
                <a:round/>
                <a:headEnd/>
                <a:tailEnd/>
              </a:ln>
            </p:spPr>
            <p:txBody>
              <a:bodyPr/>
              <a:lstStyle/>
              <a:p>
                <a:endParaRPr lang="en-US"/>
              </a:p>
            </p:txBody>
          </p:sp>
          <p:sp>
            <p:nvSpPr>
              <p:cNvPr id="14759" name="Line 476"/>
              <p:cNvSpPr>
                <a:spLocks noChangeShapeType="1"/>
              </p:cNvSpPr>
              <p:nvPr/>
            </p:nvSpPr>
            <p:spPr bwMode="auto">
              <a:xfrm flipV="1">
                <a:off x="8893" y="4500"/>
                <a:ext cx="0" cy="1"/>
              </a:xfrm>
              <a:prstGeom prst="line">
                <a:avLst/>
              </a:prstGeom>
              <a:noFill/>
              <a:ln w="9525">
                <a:solidFill>
                  <a:srgbClr val="000000"/>
                </a:solidFill>
                <a:round/>
                <a:headEnd/>
                <a:tailEnd/>
              </a:ln>
            </p:spPr>
            <p:txBody>
              <a:bodyPr/>
              <a:lstStyle/>
              <a:p>
                <a:endParaRPr lang="en-GB"/>
              </a:p>
            </p:txBody>
          </p:sp>
          <p:sp>
            <p:nvSpPr>
              <p:cNvPr id="14760" name="Freeform 477"/>
              <p:cNvSpPr>
                <a:spLocks noChangeArrowheads="1"/>
              </p:cNvSpPr>
              <p:nvPr/>
            </p:nvSpPr>
            <p:spPr bwMode="auto">
              <a:xfrm>
                <a:off x="8823" y="4453"/>
                <a:ext cx="127" cy="58"/>
              </a:xfrm>
              <a:custGeom>
                <a:avLst/>
                <a:gdLst>
                  <a:gd name="T0" fmla="*/ 70 w 128"/>
                  <a:gd name="T1" fmla="*/ 49 h 59"/>
                  <a:gd name="T2" fmla="*/ 80 w 128"/>
                  <a:gd name="T3" fmla="*/ 28 h 59"/>
                  <a:gd name="T4" fmla="*/ 95 w 128"/>
                  <a:gd name="T5" fmla="*/ 29 h 59"/>
                  <a:gd name="T6" fmla="*/ 99 w 128"/>
                  <a:gd name="T7" fmla="*/ 23 h 59"/>
                  <a:gd name="T8" fmla="*/ 112 w 128"/>
                  <a:gd name="T9" fmla="*/ 26 h 59"/>
                  <a:gd name="T10" fmla="*/ 124 w 128"/>
                  <a:gd name="T11" fmla="*/ 10 h 59"/>
                  <a:gd name="T12" fmla="*/ 121 w 128"/>
                  <a:gd name="T13" fmla="*/ 9 h 59"/>
                  <a:gd name="T14" fmla="*/ 91 w 128"/>
                  <a:gd name="T15" fmla="*/ 8 h 59"/>
                  <a:gd name="T16" fmla="*/ 80 w 128"/>
                  <a:gd name="T17" fmla="*/ 0 h 59"/>
                  <a:gd name="T18" fmla="*/ 63 w 128"/>
                  <a:gd name="T19" fmla="*/ 7 h 59"/>
                  <a:gd name="T20" fmla="*/ 47 w 128"/>
                  <a:gd name="T21" fmla="*/ 11 h 59"/>
                  <a:gd name="T22" fmla="*/ 25 w 128"/>
                  <a:gd name="T23" fmla="*/ 1 h 59"/>
                  <a:gd name="T24" fmla="*/ 9 w 128"/>
                  <a:gd name="T25" fmla="*/ 22 h 59"/>
                  <a:gd name="T26" fmla="*/ 0 w 128"/>
                  <a:gd name="T27" fmla="*/ 37 h 59"/>
                  <a:gd name="T28" fmla="*/ 64 w 128"/>
                  <a:gd name="T29" fmla="*/ 55 h 59"/>
                  <a:gd name="T30" fmla="*/ 70 w 128"/>
                  <a:gd name="T31" fmla="*/ 49 h 5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8"/>
                  <a:gd name="T49" fmla="*/ 0 h 59"/>
                  <a:gd name="T50" fmla="*/ 128 w 128"/>
                  <a:gd name="T51" fmla="*/ 59 h 5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8" h="59">
                    <a:moveTo>
                      <a:pt x="73" y="52"/>
                    </a:moveTo>
                    <a:lnTo>
                      <a:pt x="83" y="28"/>
                    </a:lnTo>
                    <a:lnTo>
                      <a:pt x="98" y="30"/>
                    </a:lnTo>
                    <a:lnTo>
                      <a:pt x="102" y="23"/>
                    </a:lnTo>
                    <a:lnTo>
                      <a:pt x="115" y="26"/>
                    </a:lnTo>
                    <a:lnTo>
                      <a:pt x="127" y="10"/>
                    </a:lnTo>
                    <a:lnTo>
                      <a:pt x="124" y="9"/>
                    </a:lnTo>
                    <a:lnTo>
                      <a:pt x="94" y="8"/>
                    </a:lnTo>
                    <a:lnTo>
                      <a:pt x="83" y="0"/>
                    </a:lnTo>
                    <a:lnTo>
                      <a:pt x="63" y="7"/>
                    </a:lnTo>
                    <a:lnTo>
                      <a:pt x="47" y="11"/>
                    </a:lnTo>
                    <a:lnTo>
                      <a:pt x="25" y="1"/>
                    </a:lnTo>
                    <a:lnTo>
                      <a:pt x="9" y="22"/>
                    </a:lnTo>
                    <a:lnTo>
                      <a:pt x="0" y="40"/>
                    </a:lnTo>
                    <a:lnTo>
                      <a:pt x="66" y="58"/>
                    </a:lnTo>
                    <a:lnTo>
                      <a:pt x="73" y="52"/>
                    </a:lnTo>
                  </a:path>
                </a:pathLst>
              </a:custGeom>
              <a:solidFill>
                <a:srgbClr val="0000FF"/>
              </a:solidFill>
              <a:ln w="5040">
                <a:solidFill>
                  <a:srgbClr val="000000"/>
                </a:solidFill>
                <a:round/>
                <a:headEnd/>
                <a:tailEnd/>
              </a:ln>
            </p:spPr>
            <p:txBody>
              <a:bodyPr wrap="none" anchor="ctr"/>
              <a:lstStyle/>
              <a:p>
                <a:endParaRPr lang="en-US"/>
              </a:p>
            </p:txBody>
          </p:sp>
          <p:sp>
            <p:nvSpPr>
              <p:cNvPr id="14761" name="Freeform 478"/>
              <p:cNvSpPr>
                <a:spLocks noChangeArrowheads="1"/>
              </p:cNvSpPr>
              <p:nvPr/>
            </p:nvSpPr>
            <p:spPr bwMode="auto">
              <a:xfrm>
                <a:off x="8823" y="4453"/>
                <a:ext cx="127" cy="58"/>
              </a:xfrm>
              <a:custGeom>
                <a:avLst/>
                <a:gdLst>
                  <a:gd name="T0" fmla="*/ 70 w 128"/>
                  <a:gd name="T1" fmla="*/ 49 h 59"/>
                  <a:gd name="T2" fmla="*/ 80 w 128"/>
                  <a:gd name="T3" fmla="*/ 28 h 59"/>
                  <a:gd name="T4" fmla="*/ 95 w 128"/>
                  <a:gd name="T5" fmla="*/ 29 h 59"/>
                  <a:gd name="T6" fmla="*/ 99 w 128"/>
                  <a:gd name="T7" fmla="*/ 23 h 59"/>
                  <a:gd name="T8" fmla="*/ 112 w 128"/>
                  <a:gd name="T9" fmla="*/ 26 h 59"/>
                  <a:gd name="T10" fmla="*/ 124 w 128"/>
                  <a:gd name="T11" fmla="*/ 10 h 59"/>
                  <a:gd name="T12" fmla="*/ 121 w 128"/>
                  <a:gd name="T13" fmla="*/ 9 h 59"/>
                  <a:gd name="T14" fmla="*/ 91 w 128"/>
                  <a:gd name="T15" fmla="*/ 8 h 59"/>
                  <a:gd name="T16" fmla="*/ 80 w 128"/>
                  <a:gd name="T17" fmla="*/ 0 h 59"/>
                  <a:gd name="T18" fmla="*/ 63 w 128"/>
                  <a:gd name="T19" fmla="*/ 7 h 59"/>
                  <a:gd name="T20" fmla="*/ 47 w 128"/>
                  <a:gd name="T21" fmla="*/ 11 h 59"/>
                  <a:gd name="T22" fmla="*/ 25 w 128"/>
                  <a:gd name="T23" fmla="*/ 1 h 59"/>
                  <a:gd name="T24" fmla="*/ 9 w 128"/>
                  <a:gd name="T25" fmla="*/ 22 h 59"/>
                  <a:gd name="T26" fmla="*/ 0 w 128"/>
                  <a:gd name="T27" fmla="*/ 37 h 59"/>
                  <a:gd name="T28" fmla="*/ 64 w 128"/>
                  <a:gd name="T29" fmla="*/ 55 h 59"/>
                  <a:gd name="T30" fmla="*/ 70 w 128"/>
                  <a:gd name="T31" fmla="*/ 49 h 5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8"/>
                  <a:gd name="T49" fmla="*/ 0 h 59"/>
                  <a:gd name="T50" fmla="*/ 128 w 128"/>
                  <a:gd name="T51" fmla="*/ 59 h 5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8" h="59">
                    <a:moveTo>
                      <a:pt x="73" y="52"/>
                    </a:moveTo>
                    <a:lnTo>
                      <a:pt x="83" y="28"/>
                    </a:lnTo>
                    <a:lnTo>
                      <a:pt x="98" y="30"/>
                    </a:lnTo>
                    <a:lnTo>
                      <a:pt x="102" y="23"/>
                    </a:lnTo>
                    <a:lnTo>
                      <a:pt x="115" y="26"/>
                    </a:lnTo>
                    <a:lnTo>
                      <a:pt x="127" y="10"/>
                    </a:lnTo>
                    <a:lnTo>
                      <a:pt x="124" y="9"/>
                    </a:lnTo>
                    <a:lnTo>
                      <a:pt x="94" y="8"/>
                    </a:lnTo>
                    <a:lnTo>
                      <a:pt x="83" y="0"/>
                    </a:lnTo>
                    <a:lnTo>
                      <a:pt x="63" y="7"/>
                    </a:lnTo>
                    <a:lnTo>
                      <a:pt x="47" y="11"/>
                    </a:lnTo>
                    <a:lnTo>
                      <a:pt x="25" y="1"/>
                    </a:lnTo>
                    <a:lnTo>
                      <a:pt x="9" y="22"/>
                    </a:lnTo>
                    <a:lnTo>
                      <a:pt x="0" y="40"/>
                    </a:lnTo>
                    <a:lnTo>
                      <a:pt x="66" y="58"/>
                    </a:lnTo>
                    <a:lnTo>
                      <a:pt x="73" y="52"/>
                    </a:lnTo>
                  </a:path>
                </a:pathLst>
              </a:custGeom>
              <a:noFill/>
              <a:ln w="9525">
                <a:solidFill>
                  <a:srgbClr val="000000"/>
                </a:solidFill>
                <a:round/>
                <a:headEnd/>
                <a:tailEnd/>
              </a:ln>
            </p:spPr>
            <p:txBody>
              <a:bodyPr/>
              <a:lstStyle/>
              <a:p>
                <a:endParaRPr lang="en-US"/>
              </a:p>
            </p:txBody>
          </p:sp>
          <p:sp>
            <p:nvSpPr>
              <p:cNvPr id="14762" name="Line 479"/>
              <p:cNvSpPr>
                <a:spLocks noChangeShapeType="1"/>
              </p:cNvSpPr>
              <p:nvPr/>
            </p:nvSpPr>
            <p:spPr bwMode="auto">
              <a:xfrm>
                <a:off x="8795" y="4503"/>
                <a:ext cx="0" cy="0"/>
              </a:xfrm>
              <a:prstGeom prst="line">
                <a:avLst/>
              </a:prstGeom>
              <a:noFill/>
              <a:ln w="9525">
                <a:solidFill>
                  <a:srgbClr val="000000"/>
                </a:solidFill>
                <a:round/>
                <a:headEnd/>
                <a:tailEnd/>
              </a:ln>
            </p:spPr>
            <p:txBody>
              <a:bodyPr/>
              <a:lstStyle/>
              <a:p>
                <a:endParaRPr lang="en-GB"/>
              </a:p>
            </p:txBody>
          </p:sp>
          <p:sp>
            <p:nvSpPr>
              <p:cNvPr id="14763" name="Freeform 480"/>
              <p:cNvSpPr>
                <a:spLocks noChangeArrowheads="1"/>
              </p:cNvSpPr>
              <p:nvPr/>
            </p:nvSpPr>
            <p:spPr bwMode="auto">
              <a:xfrm>
                <a:off x="8795" y="4471"/>
                <a:ext cx="34" cy="36"/>
              </a:xfrm>
              <a:custGeom>
                <a:avLst/>
                <a:gdLst>
                  <a:gd name="T0" fmla="*/ 0 w 35"/>
                  <a:gd name="T1" fmla="*/ 26 h 37"/>
                  <a:gd name="T2" fmla="*/ 4 w 35"/>
                  <a:gd name="T3" fmla="*/ 27 h 37"/>
                  <a:gd name="T4" fmla="*/ 0 w 35"/>
                  <a:gd name="T5" fmla="*/ 25 h 37"/>
                  <a:gd name="T6" fmla="*/ 10 w 35"/>
                  <a:gd name="T7" fmla="*/ 15 h 37"/>
                  <a:gd name="T8" fmla="*/ 6 w 35"/>
                  <a:gd name="T9" fmla="*/ 15 h 37"/>
                  <a:gd name="T10" fmla="*/ 7 w 35"/>
                  <a:gd name="T11" fmla="*/ 11 h 37"/>
                  <a:gd name="T12" fmla="*/ 10 w 35"/>
                  <a:gd name="T13" fmla="*/ 2 h 37"/>
                  <a:gd name="T14" fmla="*/ 19 w 35"/>
                  <a:gd name="T15" fmla="*/ 4 h 37"/>
                  <a:gd name="T16" fmla="*/ 17 w 35"/>
                  <a:gd name="T17" fmla="*/ 4 h 37"/>
                  <a:gd name="T18" fmla="*/ 25 w 35"/>
                  <a:gd name="T19" fmla="*/ 0 h 37"/>
                  <a:gd name="T20" fmla="*/ 31 w 35"/>
                  <a:gd name="T21" fmla="*/ 3 h 37"/>
                  <a:gd name="T22" fmla="*/ 29 w 35"/>
                  <a:gd name="T23" fmla="*/ 18 h 37"/>
                  <a:gd name="T24" fmla="*/ 15 w 35"/>
                  <a:gd name="T25" fmla="*/ 33 h 37"/>
                  <a:gd name="T26" fmla="*/ 0 w 35"/>
                  <a:gd name="T27" fmla="*/ 26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5"/>
                  <a:gd name="T43" fmla="*/ 0 h 37"/>
                  <a:gd name="T44" fmla="*/ 35 w 35"/>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5" h="37">
                    <a:moveTo>
                      <a:pt x="0" y="29"/>
                    </a:moveTo>
                    <a:lnTo>
                      <a:pt x="4" y="30"/>
                    </a:lnTo>
                    <a:lnTo>
                      <a:pt x="0" y="28"/>
                    </a:lnTo>
                    <a:lnTo>
                      <a:pt x="10" y="15"/>
                    </a:lnTo>
                    <a:lnTo>
                      <a:pt x="6" y="15"/>
                    </a:lnTo>
                    <a:lnTo>
                      <a:pt x="7" y="11"/>
                    </a:lnTo>
                    <a:lnTo>
                      <a:pt x="10" y="2"/>
                    </a:lnTo>
                    <a:lnTo>
                      <a:pt x="22" y="4"/>
                    </a:lnTo>
                    <a:lnTo>
                      <a:pt x="20" y="4"/>
                    </a:lnTo>
                    <a:lnTo>
                      <a:pt x="28" y="0"/>
                    </a:lnTo>
                    <a:lnTo>
                      <a:pt x="34" y="3"/>
                    </a:lnTo>
                    <a:lnTo>
                      <a:pt x="32" y="19"/>
                    </a:lnTo>
                    <a:lnTo>
                      <a:pt x="15" y="36"/>
                    </a:lnTo>
                    <a:lnTo>
                      <a:pt x="0" y="29"/>
                    </a:lnTo>
                  </a:path>
                </a:pathLst>
              </a:custGeom>
              <a:solidFill>
                <a:srgbClr val="8484A5"/>
              </a:solidFill>
              <a:ln w="5040">
                <a:solidFill>
                  <a:srgbClr val="000000"/>
                </a:solidFill>
                <a:round/>
                <a:headEnd/>
                <a:tailEnd/>
              </a:ln>
            </p:spPr>
            <p:txBody>
              <a:bodyPr wrap="none" anchor="ctr"/>
              <a:lstStyle/>
              <a:p>
                <a:endParaRPr lang="en-US"/>
              </a:p>
            </p:txBody>
          </p:sp>
          <p:sp>
            <p:nvSpPr>
              <p:cNvPr id="14764" name="Freeform 481"/>
              <p:cNvSpPr>
                <a:spLocks noChangeArrowheads="1"/>
              </p:cNvSpPr>
              <p:nvPr/>
            </p:nvSpPr>
            <p:spPr bwMode="auto">
              <a:xfrm>
                <a:off x="8795" y="4471"/>
                <a:ext cx="34" cy="36"/>
              </a:xfrm>
              <a:custGeom>
                <a:avLst/>
                <a:gdLst>
                  <a:gd name="T0" fmla="*/ 0 w 35"/>
                  <a:gd name="T1" fmla="*/ 26 h 37"/>
                  <a:gd name="T2" fmla="*/ 4 w 35"/>
                  <a:gd name="T3" fmla="*/ 27 h 37"/>
                  <a:gd name="T4" fmla="*/ 0 w 35"/>
                  <a:gd name="T5" fmla="*/ 25 h 37"/>
                  <a:gd name="T6" fmla="*/ 10 w 35"/>
                  <a:gd name="T7" fmla="*/ 15 h 37"/>
                  <a:gd name="T8" fmla="*/ 6 w 35"/>
                  <a:gd name="T9" fmla="*/ 15 h 37"/>
                  <a:gd name="T10" fmla="*/ 7 w 35"/>
                  <a:gd name="T11" fmla="*/ 11 h 37"/>
                  <a:gd name="T12" fmla="*/ 10 w 35"/>
                  <a:gd name="T13" fmla="*/ 2 h 37"/>
                  <a:gd name="T14" fmla="*/ 19 w 35"/>
                  <a:gd name="T15" fmla="*/ 4 h 37"/>
                  <a:gd name="T16" fmla="*/ 17 w 35"/>
                  <a:gd name="T17" fmla="*/ 4 h 37"/>
                  <a:gd name="T18" fmla="*/ 25 w 35"/>
                  <a:gd name="T19" fmla="*/ 0 h 37"/>
                  <a:gd name="T20" fmla="*/ 31 w 35"/>
                  <a:gd name="T21" fmla="*/ 3 h 37"/>
                  <a:gd name="T22" fmla="*/ 29 w 35"/>
                  <a:gd name="T23" fmla="*/ 18 h 37"/>
                  <a:gd name="T24" fmla="*/ 15 w 35"/>
                  <a:gd name="T25" fmla="*/ 33 h 37"/>
                  <a:gd name="T26" fmla="*/ 0 w 35"/>
                  <a:gd name="T27" fmla="*/ 26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5"/>
                  <a:gd name="T43" fmla="*/ 0 h 37"/>
                  <a:gd name="T44" fmla="*/ 35 w 35"/>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5" h="37">
                    <a:moveTo>
                      <a:pt x="0" y="29"/>
                    </a:moveTo>
                    <a:lnTo>
                      <a:pt x="4" y="30"/>
                    </a:lnTo>
                    <a:lnTo>
                      <a:pt x="0" y="28"/>
                    </a:lnTo>
                    <a:lnTo>
                      <a:pt x="10" y="15"/>
                    </a:lnTo>
                    <a:lnTo>
                      <a:pt x="6" y="15"/>
                    </a:lnTo>
                    <a:lnTo>
                      <a:pt x="7" y="11"/>
                    </a:lnTo>
                    <a:lnTo>
                      <a:pt x="10" y="2"/>
                    </a:lnTo>
                    <a:lnTo>
                      <a:pt x="22" y="4"/>
                    </a:lnTo>
                    <a:lnTo>
                      <a:pt x="20" y="4"/>
                    </a:lnTo>
                    <a:lnTo>
                      <a:pt x="28" y="0"/>
                    </a:lnTo>
                    <a:lnTo>
                      <a:pt x="34" y="3"/>
                    </a:lnTo>
                    <a:lnTo>
                      <a:pt x="32" y="19"/>
                    </a:lnTo>
                    <a:lnTo>
                      <a:pt x="15" y="36"/>
                    </a:lnTo>
                    <a:lnTo>
                      <a:pt x="0" y="29"/>
                    </a:lnTo>
                  </a:path>
                </a:pathLst>
              </a:custGeom>
              <a:noFill/>
              <a:ln w="9525">
                <a:solidFill>
                  <a:srgbClr val="000000"/>
                </a:solidFill>
                <a:round/>
                <a:headEnd/>
                <a:tailEnd/>
              </a:ln>
            </p:spPr>
            <p:txBody>
              <a:bodyPr/>
              <a:lstStyle/>
              <a:p>
                <a:endParaRPr lang="en-US"/>
              </a:p>
            </p:txBody>
          </p:sp>
          <p:sp>
            <p:nvSpPr>
              <p:cNvPr id="14765" name="Line 482"/>
              <p:cNvSpPr>
                <a:spLocks noChangeShapeType="1"/>
              </p:cNvSpPr>
              <p:nvPr/>
            </p:nvSpPr>
            <p:spPr bwMode="auto">
              <a:xfrm>
                <a:off x="8872" y="4405"/>
                <a:ext cx="0" cy="0"/>
              </a:xfrm>
              <a:prstGeom prst="line">
                <a:avLst/>
              </a:prstGeom>
              <a:noFill/>
              <a:ln w="9525">
                <a:solidFill>
                  <a:srgbClr val="000000"/>
                </a:solidFill>
                <a:round/>
                <a:headEnd/>
                <a:tailEnd/>
              </a:ln>
            </p:spPr>
            <p:txBody>
              <a:bodyPr/>
              <a:lstStyle/>
              <a:p>
                <a:endParaRPr lang="en-GB"/>
              </a:p>
            </p:txBody>
          </p:sp>
          <p:sp>
            <p:nvSpPr>
              <p:cNvPr id="14766" name="Freeform 483"/>
              <p:cNvSpPr>
                <a:spLocks noChangeArrowheads="1"/>
              </p:cNvSpPr>
              <p:nvPr/>
            </p:nvSpPr>
            <p:spPr bwMode="auto">
              <a:xfrm>
                <a:off x="8808" y="4396"/>
                <a:ext cx="93" cy="63"/>
              </a:xfrm>
              <a:custGeom>
                <a:avLst/>
                <a:gdLst>
                  <a:gd name="T0" fmla="*/ 61 w 94"/>
                  <a:gd name="T1" fmla="*/ 8 h 64"/>
                  <a:gd name="T2" fmla="*/ 43 w 94"/>
                  <a:gd name="T3" fmla="*/ 0 h 64"/>
                  <a:gd name="T4" fmla="*/ 34 w 94"/>
                  <a:gd name="T5" fmla="*/ 9 h 64"/>
                  <a:gd name="T6" fmla="*/ 22 w 94"/>
                  <a:gd name="T7" fmla="*/ 1 h 64"/>
                  <a:gd name="T8" fmla="*/ 18 w 94"/>
                  <a:gd name="T9" fmla="*/ 13 h 64"/>
                  <a:gd name="T10" fmla="*/ 9 w 94"/>
                  <a:gd name="T11" fmla="*/ 9 h 64"/>
                  <a:gd name="T12" fmla="*/ 7 w 94"/>
                  <a:gd name="T13" fmla="*/ 19 h 64"/>
                  <a:gd name="T14" fmla="*/ 0 w 94"/>
                  <a:gd name="T15" fmla="*/ 27 h 64"/>
                  <a:gd name="T16" fmla="*/ 27 w 94"/>
                  <a:gd name="T17" fmla="*/ 39 h 64"/>
                  <a:gd name="T18" fmla="*/ 37 w 94"/>
                  <a:gd name="T19" fmla="*/ 54 h 64"/>
                  <a:gd name="T20" fmla="*/ 53 w 94"/>
                  <a:gd name="T21" fmla="*/ 60 h 64"/>
                  <a:gd name="T22" fmla="*/ 74 w 94"/>
                  <a:gd name="T23" fmla="*/ 59 h 64"/>
                  <a:gd name="T24" fmla="*/ 90 w 94"/>
                  <a:gd name="T25" fmla="*/ 28 h 64"/>
                  <a:gd name="T26" fmla="*/ 77 w 94"/>
                  <a:gd name="T27" fmla="*/ 29 h 64"/>
                  <a:gd name="T28" fmla="*/ 79 w 94"/>
                  <a:gd name="T29" fmla="*/ 21 h 64"/>
                  <a:gd name="T30" fmla="*/ 77 w 94"/>
                  <a:gd name="T31" fmla="*/ 16 h 64"/>
                  <a:gd name="T32" fmla="*/ 61 w 94"/>
                  <a:gd name="T33" fmla="*/ 8 h 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4"/>
                  <a:gd name="T52" fmla="*/ 0 h 64"/>
                  <a:gd name="T53" fmla="*/ 94 w 94"/>
                  <a:gd name="T54" fmla="*/ 64 h 6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4" h="64">
                    <a:moveTo>
                      <a:pt x="64" y="8"/>
                    </a:moveTo>
                    <a:lnTo>
                      <a:pt x="43" y="0"/>
                    </a:lnTo>
                    <a:lnTo>
                      <a:pt x="34" y="9"/>
                    </a:lnTo>
                    <a:lnTo>
                      <a:pt x="22" y="1"/>
                    </a:lnTo>
                    <a:lnTo>
                      <a:pt x="18" y="13"/>
                    </a:lnTo>
                    <a:lnTo>
                      <a:pt x="9" y="9"/>
                    </a:lnTo>
                    <a:lnTo>
                      <a:pt x="7" y="19"/>
                    </a:lnTo>
                    <a:lnTo>
                      <a:pt x="0" y="27"/>
                    </a:lnTo>
                    <a:lnTo>
                      <a:pt x="27" y="42"/>
                    </a:lnTo>
                    <a:lnTo>
                      <a:pt x="37" y="57"/>
                    </a:lnTo>
                    <a:lnTo>
                      <a:pt x="56" y="63"/>
                    </a:lnTo>
                    <a:lnTo>
                      <a:pt x="77" y="62"/>
                    </a:lnTo>
                    <a:lnTo>
                      <a:pt x="93" y="28"/>
                    </a:lnTo>
                    <a:lnTo>
                      <a:pt x="80" y="29"/>
                    </a:lnTo>
                    <a:lnTo>
                      <a:pt x="82" y="21"/>
                    </a:lnTo>
                    <a:lnTo>
                      <a:pt x="80" y="16"/>
                    </a:lnTo>
                    <a:lnTo>
                      <a:pt x="64" y="8"/>
                    </a:lnTo>
                  </a:path>
                </a:pathLst>
              </a:custGeom>
              <a:solidFill>
                <a:srgbClr val="8484A5"/>
              </a:solidFill>
              <a:ln w="5040">
                <a:solidFill>
                  <a:srgbClr val="000000"/>
                </a:solidFill>
                <a:round/>
                <a:headEnd/>
                <a:tailEnd/>
              </a:ln>
            </p:spPr>
            <p:txBody>
              <a:bodyPr wrap="none" anchor="ctr"/>
              <a:lstStyle/>
              <a:p>
                <a:endParaRPr lang="en-US"/>
              </a:p>
            </p:txBody>
          </p:sp>
          <p:sp>
            <p:nvSpPr>
              <p:cNvPr id="14767" name="Freeform 484"/>
              <p:cNvSpPr>
                <a:spLocks noChangeArrowheads="1"/>
              </p:cNvSpPr>
              <p:nvPr/>
            </p:nvSpPr>
            <p:spPr bwMode="auto">
              <a:xfrm>
                <a:off x="8808" y="4396"/>
                <a:ext cx="93" cy="63"/>
              </a:xfrm>
              <a:custGeom>
                <a:avLst/>
                <a:gdLst>
                  <a:gd name="T0" fmla="*/ 61 w 94"/>
                  <a:gd name="T1" fmla="*/ 8 h 64"/>
                  <a:gd name="T2" fmla="*/ 43 w 94"/>
                  <a:gd name="T3" fmla="*/ 0 h 64"/>
                  <a:gd name="T4" fmla="*/ 34 w 94"/>
                  <a:gd name="T5" fmla="*/ 9 h 64"/>
                  <a:gd name="T6" fmla="*/ 22 w 94"/>
                  <a:gd name="T7" fmla="*/ 1 h 64"/>
                  <a:gd name="T8" fmla="*/ 18 w 94"/>
                  <a:gd name="T9" fmla="*/ 13 h 64"/>
                  <a:gd name="T10" fmla="*/ 9 w 94"/>
                  <a:gd name="T11" fmla="*/ 9 h 64"/>
                  <a:gd name="T12" fmla="*/ 7 w 94"/>
                  <a:gd name="T13" fmla="*/ 19 h 64"/>
                  <a:gd name="T14" fmla="*/ 0 w 94"/>
                  <a:gd name="T15" fmla="*/ 27 h 64"/>
                  <a:gd name="T16" fmla="*/ 27 w 94"/>
                  <a:gd name="T17" fmla="*/ 39 h 64"/>
                  <a:gd name="T18" fmla="*/ 37 w 94"/>
                  <a:gd name="T19" fmla="*/ 54 h 64"/>
                  <a:gd name="T20" fmla="*/ 53 w 94"/>
                  <a:gd name="T21" fmla="*/ 60 h 64"/>
                  <a:gd name="T22" fmla="*/ 74 w 94"/>
                  <a:gd name="T23" fmla="*/ 59 h 64"/>
                  <a:gd name="T24" fmla="*/ 90 w 94"/>
                  <a:gd name="T25" fmla="*/ 28 h 64"/>
                  <a:gd name="T26" fmla="*/ 77 w 94"/>
                  <a:gd name="T27" fmla="*/ 29 h 64"/>
                  <a:gd name="T28" fmla="*/ 79 w 94"/>
                  <a:gd name="T29" fmla="*/ 21 h 64"/>
                  <a:gd name="T30" fmla="*/ 77 w 94"/>
                  <a:gd name="T31" fmla="*/ 16 h 64"/>
                  <a:gd name="T32" fmla="*/ 61 w 94"/>
                  <a:gd name="T33" fmla="*/ 8 h 6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4"/>
                  <a:gd name="T52" fmla="*/ 0 h 64"/>
                  <a:gd name="T53" fmla="*/ 94 w 94"/>
                  <a:gd name="T54" fmla="*/ 64 h 6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4" h="64">
                    <a:moveTo>
                      <a:pt x="64" y="8"/>
                    </a:moveTo>
                    <a:lnTo>
                      <a:pt x="43" y="0"/>
                    </a:lnTo>
                    <a:lnTo>
                      <a:pt x="34" y="9"/>
                    </a:lnTo>
                    <a:lnTo>
                      <a:pt x="22" y="1"/>
                    </a:lnTo>
                    <a:lnTo>
                      <a:pt x="18" y="13"/>
                    </a:lnTo>
                    <a:lnTo>
                      <a:pt x="9" y="9"/>
                    </a:lnTo>
                    <a:lnTo>
                      <a:pt x="7" y="19"/>
                    </a:lnTo>
                    <a:lnTo>
                      <a:pt x="0" y="27"/>
                    </a:lnTo>
                    <a:lnTo>
                      <a:pt x="27" y="42"/>
                    </a:lnTo>
                    <a:lnTo>
                      <a:pt x="37" y="57"/>
                    </a:lnTo>
                    <a:lnTo>
                      <a:pt x="56" y="63"/>
                    </a:lnTo>
                    <a:lnTo>
                      <a:pt x="77" y="62"/>
                    </a:lnTo>
                    <a:lnTo>
                      <a:pt x="93" y="28"/>
                    </a:lnTo>
                    <a:lnTo>
                      <a:pt x="80" y="29"/>
                    </a:lnTo>
                    <a:lnTo>
                      <a:pt x="82" y="21"/>
                    </a:lnTo>
                    <a:lnTo>
                      <a:pt x="80" y="16"/>
                    </a:lnTo>
                    <a:lnTo>
                      <a:pt x="64" y="8"/>
                    </a:lnTo>
                  </a:path>
                </a:pathLst>
              </a:custGeom>
              <a:noFill/>
              <a:ln w="9525">
                <a:solidFill>
                  <a:srgbClr val="000000"/>
                </a:solidFill>
                <a:round/>
                <a:headEnd/>
                <a:tailEnd/>
              </a:ln>
            </p:spPr>
            <p:txBody>
              <a:bodyPr/>
              <a:lstStyle/>
              <a:p>
                <a:endParaRPr lang="en-US"/>
              </a:p>
            </p:txBody>
          </p:sp>
          <p:sp>
            <p:nvSpPr>
              <p:cNvPr id="14768" name="Line 485"/>
              <p:cNvSpPr>
                <a:spLocks noChangeShapeType="1"/>
              </p:cNvSpPr>
              <p:nvPr/>
            </p:nvSpPr>
            <p:spPr bwMode="auto">
              <a:xfrm flipV="1">
                <a:off x="8852" y="4383"/>
                <a:ext cx="0" cy="2"/>
              </a:xfrm>
              <a:prstGeom prst="line">
                <a:avLst/>
              </a:prstGeom>
              <a:noFill/>
              <a:ln w="9525">
                <a:solidFill>
                  <a:srgbClr val="000000"/>
                </a:solidFill>
                <a:round/>
                <a:headEnd/>
                <a:tailEnd/>
              </a:ln>
            </p:spPr>
            <p:txBody>
              <a:bodyPr/>
              <a:lstStyle/>
              <a:p>
                <a:endParaRPr lang="en-GB"/>
              </a:p>
            </p:txBody>
          </p:sp>
          <p:sp>
            <p:nvSpPr>
              <p:cNvPr id="14769" name="Freeform 486"/>
              <p:cNvSpPr>
                <a:spLocks noChangeArrowheads="1"/>
              </p:cNvSpPr>
              <p:nvPr/>
            </p:nvSpPr>
            <p:spPr bwMode="auto">
              <a:xfrm>
                <a:off x="8789" y="4335"/>
                <a:ext cx="74" cy="71"/>
              </a:xfrm>
              <a:custGeom>
                <a:avLst/>
                <a:gdLst>
                  <a:gd name="T0" fmla="*/ 58 w 75"/>
                  <a:gd name="T1" fmla="*/ 42 h 72"/>
                  <a:gd name="T2" fmla="*/ 63 w 75"/>
                  <a:gd name="T3" fmla="*/ 32 h 72"/>
                  <a:gd name="T4" fmla="*/ 35 w 75"/>
                  <a:gd name="T5" fmla="*/ 21 h 72"/>
                  <a:gd name="T6" fmla="*/ 44 w 75"/>
                  <a:gd name="T7" fmla="*/ 10 h 72"/>
                  <a:gd name="T8" fmla="*/ 9 w 75"/>
                  <a:gd name="T9" fmla="*/ 0 h 72"/>
                  <a:gd name="T10" fmla="*/ 11 w 75"/>
                  <a:gd name="T11" fmla="*/ 7 h 72"/>
                  <a:gd name="T12" fmla="*/ 14 w 75"/>
                  <a:gd name="T13" fmla="*/ 29 h 72"/>
                  <a:gd name="T14" fmla="*/ 0 w 75"/>
                  <a:gd name="T15" fmla="*/ 37 h 72"/>
                  <a:gd name="T16" fmla="*/ 32 w 75"/>
                  <a:gd name="T17" fmla="*/ 46 h 72"/>
                  <a:gd name="T18" fmla="*/ 29 w 75"/>
                  <a:gd name="T19" fmla="*/ 62 h 72"/>
                  <a:gd name="T20" fmla="*/ 37 w 75"/>
                  <a:gd name="T21" fmla="*/ 68 h 72"/>
                  <a:gd name="T22" fmla="*/ 37 w 75"/>
                  <a:gd name="T23" fmla="*/ 60 h 72"/>
                  <a:gd name="T24" fmla="*/ 51 w 75"/>
                  <a:gd name="T25" fmla="*/ 67 h 72"/>
                  <a:gd name="T26" fmla="*/ 57 w 75"/>
                  <a:gd name="T27" fmla="*/ 58 h 72"/>
                  <a:gd name="T28" fmla="*/ 71 w 75"/>
                  <a:gd name="T29" fmla="*/ 49 h 72"/>
                  <a:gd name="T30" fmla="*/ 58 w 75"/>
                  <a:gd name="T31" fmla="*/ 42 h 7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5"/>
                  <a:gd name="T49" fmla="*/ 0 h 72"/>
                  <a:gd name="T50" fmla="*/ 75 w 75"/>
                  <a:gd name="T51" fmla="*/ 72 h 7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5" h="72">
                    <a:moveTo>
                      <a:pt x="61" y="45"/>
                    </a:moveTo>
                    <a:lnTo>
                      <a:pt x="66" y="32"/>
                    </a:lnTo>
                    <a:lnTo>
                      <a:pt x="35" y="21"/>
                    </a:lnTo>
                    <a:lnTo>
                      <a:pt x="47" y="10"/>
                    </a:lnTo>
                    <a:lnTo>
                      <a:pt x="9" y="0"/>
                    </a:lnTo>
                    <a:lnTo>
                      <a:pt x="11" y="7"/>
                    </a:lnTo>
                    <a:lnTo>
                      <a:pt x="14" y="29"/>
                    </a:lnTo>
                    <a:lnTo>
                      <a:pt x="0" y="40"/>
                    </a:lnTo>
                    <a:lnTo>
                      <a:pt x="32" y="49"/>
                    </a:lnTo>
                    <a:lnTo>
                      <a:pt x="29" y="65"/>
                    </a:lnTo>
                    <a:lnTo>
                      <a:pt x="37" y="71"/>
                    </a:lnTo>
                    <a:lnTo>
                      <a:pt x="40" y="63"/>
                    </a:lnTo>
                    <a:lnTo>
                      <a:pt x="54" y="70"/>
                    </a:lnTo>
                    <a:lnTo>
                      <a:pt x="60" y="61"/>
                    </a:lnTo>
                    <a:lnTo>
                      <a:pt x="74" y="52"/>
                    </a:lnTo>
                    <a:lnTo>
                      <a:pt x="61" y="45"/>
                    </a:lnTo>
                  </a:path>
                </a:pathLst>
              </a:custGeom>
              <a:solidFill>
                <a:srgbClr val="8484A5"/>
              </a:solidFill>
              <a:ln w="5040">
                <a:solidFill>
                  <a:srgbClr val="000000"/>
                </a:solidFill>
                <a:round/>
                <a:headEnd/>
                <a:tailEnd/>
              </a:ln>
            </p:spPr>
            <p:txBody>
              <a:bodyPr wrap="none" anchor="ctr"/>
              <a:lstStyle/>
              <a:p>
                <a:endParaRPr lang="en-US"/>
              </a:p>
            </p:txBody>
          </p:sp>
          <p:sp>
            <p:nvSpPr>
              <p:cNvPr id="14770" name="Freeform 487"/>
              <p:cNvSpPr>
                <a:spLocks noChangeArrowheads="1"/>
              </p:cNvSpPr>
              <p:nvPr/>
            </p:nvSpPr>
            <p:spPr bwMode="auto">
              <a:xfrm>
                <a:off x="8789" y="4335"/>
                <a:ext cx="74" cy="71"/>
              </a:xfrm>
              <a:custGeom>
                <a:avLst/>
                <a:gdLst>
                  <a:gd name="T0" fmla="*/ 58 w 75"/>
                  <a:gd name="T1" fmla="*/ 42 h 72"/>
                  <a:gd name="T2" fmla="*/ 63 w 75"/>
                  <a:gd name="T3" fmla="*/ 32 h 72"/>
                  <a:gd name="T4" fmla="*/ 35 w 75"/>
                  <a:gd name="T5" fmla="*/ 21 h 72"/>
                  <a:gd name="T6" fmla="*/ 44 w 75"/>
                  <a:gd name="T7" fmla="*/ 10 h 72"/>
                  <a:gd name="T8" fmla="*/ 9 w 75"/>
                  <a:gd name="T9" fmla="*/ 0 h 72"/>
                  <a:gd name="T10" fmla="*/ 11 w 75"/>
                  <a:gd name="T11" fmla="*/ 7 h 72"/>
                  <a:gd name="T12" fmla="*/ 14 w 75"/>
                  <a:gd name="T13" fmla="*/ 29 h 72"/>
                  <a:gd name="T14" fmla="*/ 0 w 75"/>
                  <a:gd name="T15" fmla="*/ 37 h 72"/>
                  <a:gd name="T16" fmla="*/ 32 w 75"/>
                  <a:gd name="T17" fmla="*/ 46 h 72"/>
                  <a:gd name="T18" fmla="*/ 29 w 75"/>
                  <a:gd name="T19" fmla="*/ 62 h 72"/>
                  <a:gd name="T20" fmla="*/ 37 w 75"/>
                  <a:gd name="T21" fmla="*/ 68 h 72"/>
                  <a:gd name="T22" fmla="*/ 37 w 75"/>
                  <a:gd name="T23" fmla="*/ 60 h 72"/>
                  <a:gd name="T24" fmla="*/ 51 w 75"/>
                  <a:gd name="T25" fmla="*/ 67 h 72"/>
                  <a:gd name="T26" fmla="*/ 57 w 75"/>
                  <a:gd name="T27" fmla="*/ 58 h 72"/>
                  <a:gd name="T28" fmla="*/ 71 w 75"/>
                  <a:gd name="T29" fmla="*/ 49 h 72"/>
                  <a:gd name="T30" fmla="*/ 58 w 75"/>
                  <a:gd name="T31" fmla="*/ 42 h 7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5"/>
                  <a:gd name="T49" fmla="*/ 0 h 72"/>
                  <a:gd name="T50" fmla="*/ 75 w 75"/>
                  <a:gd name="T51" fmla="*/ 72 h 7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5" h="72">
                    <a:moveTo>
                      <a:pt x="61" y="45"/>
                    </a:moveTo>
                    <a:lnTo>
                      <a:pt x="66" y="32"/>
                    </a:lnTo>
                    <a:lnTo>
                      <a:pt x="35" y="21"/>
                    </a:lnTo>
                    <a:lnTo>
                      <a:pt x="47" y="10"/>
                    </a:lnTo>
                    <a:lnTo>
                      <a:pt x="9" y="0"/>
                    </a:lnTo>
                    <a:lnTo>
                      <a:pt x="11" y="7"/>
                    </a:lnTo>
                    <a:lnTo>
                      <a:pt x="14" y="29"/>
                    </a:lnTo>
                    <a:lnTo>
                      <a:pt x="0" y="40"/>
                    </a:lnTo>
                    <a:lnTo>
                      <a:pt x="32" y="49"/>
                    </a:lnTo>
                    <a:lnTo>
                      <a:pt x="29" y="65"/>
                    </a:lnTo>
                    <a:lnTo>
                      <a:pt x="37" y="71"/>
                    </a:lnTo>
                    <a:lnTo>
                      <a:pt x="40" y="63"/>
                    </a:lnTo>
                    <a:lnTo>
                      <a:pt x="54" y="70"/>
                    </a:lnTo>
                    <a:lnTo>
                      <a:pt x="60" y="61"/>
                    </a:lnTo>
                    <a:lnTo>
                      <a:pt x="74" y="52"/>
                    </a:lnTo>
                    <a:lnTo>
                      <a:pt x="61" y="45"/>
                    </a:lnTo>
                  </a:path>
                </a:pathLst>
              </a:custGeom>
              <a:noFill/>
              <a:ln w="9525">
                <a:solidFill>
                  <a:srgbClr val="000000"/>
                </a:solidFill>
                <a:round/>
                <a:headEnd/>
                <a:tailEnd/>
              </a:ln>
            </p:spPr>
            <p:txBody>
              <a:bodyPr/>
              <a:lstStyle/>
              <a:p>
                <a:endParaRPr lang="en-US"/>
              </a:p>
            </p:txBody>
          </p:sp>
          <p:sp>
            <p:nvSpPr>
              <p:cNvPr id="14771" name="Freeform 488"/>
              <p:cNvSpPr>
                <a:spLocks noChangeArrowheads="1"/>
              </p:cNvSpPr>
              <p:nvPr/>
            </p:nvSpPr>
            <p:spPr bwMode="auto">
              <a:xfrm>
                <a:off x="8856" y="4316"/>
                <a:ext cx="46" cy="41"/>
              </a:xfrm>
              <a:custGeom>
                <a:avLst/>
                <a:gdLst>
                  <a:gd name="T0" fmla="*/ 40 w 47"/>
                  <a:gd name="T1" fmla="*/ 20 h 42"/>
                  <a:gd name="T2" fmla="*/ 16 w 47"/>
                  <a:gd name="T3" fmla="*/ 0 h 42"/>
                  <a:gd name="T4" fmla="*/ 8 w 47"/>
                  <a:gd name="T5" fmla="*/ 15 h 42"/>
                  <a:gd name="T6" fmla="*/ 0 w 47"/>
                  <a:gd name="T7" fmla="*/ 21 h 42"/>
                  <a:gd name="T8" fmla="*/ 6 w 47"/>
                  <a:gd name="T9" fmla="*/ 38 h 42"/>
                  <a:gd name="T10" fmla="*/ 23 w 47"/>
                  <a:gd name="T11" fmla="*/ 33 h 42"/>
                  <a:gd name="T12" fmla="*/ 26 w 47"/>
                  <a:gd name="T13" fmla="*/ 34 h 42"/>
                  <a:gd name="T14" fmla="*/ 28 w 47"/>
                  <a:gd name="T15" fmla="*/ 29 h 42"/>
                  <a:gd name="T16" fmla="*/ 40 w 47"/>
                  <a:gd name="T17" fmla="*/ 30 h 42"/>
                  <a:gd name="T18" fmla="*/ 43 w 47"/>
                  <a:gd name="T19" fmla="*/ 21 h 42"/>
                  <a:gd name="T20" fmla="*/ 40 w 47"/>
                  <a:gd name="T21" fmla="*/ 20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7"/>
                  <a:gd name="T34" fmla="*/ 0 h 42"/>
                  <a:gd name="T35" fmla="*/ 47 w 47"/>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7" h="42">
                    <a:moveTo>
                      <a:pt x="43" y="20"/>
                    </a:moveTo>
                    <a:lnTo>
                      <a:pt x="16" y="0"/>
                    </a:lnTo>
                    <a:lnTo>
                      <a:pt x="8" y="15"/>
                    </a:lnTo>
                    <a:lnTo>
                      <a:pt x="0" y="22"/>
                    </a:lnTo>
                    <a:lnTo>
                      <a:pt x="6" y="41"/>
                    </a:lnTo>
                    <a:lnTo>
                      <a:pt x="23" y="36"/>
                    </a:lnTo>
                    <a:lnTo>
                      <a:pt x="29" y="37"/>
                    </a:lnTo>
                    <a:lnTo>
                      <a:pt x="31" y="32"/>
                    </a:lnTo>
                    <a:lnTo>
                      <a:pt x="43" y="33"/>
                    </a:lnTo>
                    <a:lnTo>
                      <a:pt x="46" y="23"/>
                    </a:lnTo>
                    <a:lnTo>
                      <a:pt x="43" y="20"/>
                    </a:lnTo>
                  </a:path>
                </a:pathLst>
              </a:custGeom>
              <a:solidFill>
                <a:srgbClr val="8484A5"/>
              </a:solidFill>
              <a:ln w="5040">
                <a:solidFill>
                  <a:srgbClr val="000000"/>
                </a:solidFill>
                <a:round/>
                <a:headEnd/>
                <a:tailEnd/>
              </a:ln>
            </p:spPr>
            <p:txBody>
              <a:bodyPr wrap="none" anchor="ctr"/>
              <a:lstStyle/>
              <a:p>
                <a:endParaRPr lang="en-US"/>
              </a:p>
            </p:txBody>
          </p:sp>
          <p:sp>
            <p:nvSpPr>
              <p:cNvPr id="14772" name="Freeform 489"/>
              <p:cNvSpPr>
                <a:spLocks noChangeArrowheads="1"/>
              </p:cNvSpPr>
              <p:nvPr/>
            </p:nvSpPr>
            <p:spPr bwMode="auto">
              <a:xfrm>
                <a:off x="8856" y="4316"/>
                <a:ext cx="46" cy="41"/>
              </a:xfrm>
              <a:custGeom>
                <a:avLst/>
                <a:gdLst>
                  <a:gd name="T0" fmla="*/ 40 w 47"/>
                  <a:gd name="T1" fmla="*/ 20 h 42"/>
                  <a:gd name="T2" fmla="*/ 16 w 47"/>
                  <a:gd name="T3" fmla="*/ 0 h 42"/>
                  <a:gd name="T4" fmla="*/ 8 w 47"/>
                  <a:gd name="T5" fmla="*/ 15 h 42"/>
                  <a:gd name="T6" fmla="*/ 0 w 47"/>
                  <a:gd name="T7" fmla="*/ 21 h 42"/>
                  <a:gd name="T8" fmla="*/ 6 w 47"/>
                  <a:gd name="T9" fmla="*/ 38 h 42"/>
                  <a:gd name="T10" fmla="*/ 23 w 47"/>
                  <a:gd name="T11" fmla="*/ 33 h 42"/>
                  <a:gd name="T12" fmla="*/ 26 w 47"/>
                  <a:gd name="T13" fmla="*/ 34 h 42"/>
                  <a:gd name="T14" fmla="*/ 28 w 47"/>
                  <a:gd name="T15" fmla="*/ 29 h 42"/>
                  <a:gd name="T16" fmla="*/ 40 w 47"/>
                  <a:gd name="T17" fmla="*/ 30 h 42"/>
                  <a:gd name="T18" fmla="*/ 43 w 47"/>
                  <a:gd name="T19" fmla="*/ 21 h 42"/>
                  <a:gd name="T20" fmla="*/ 40 w 47"/>
                  <a:gd name="T21" fmla="*/ 20 h 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7"/>
                  <a:gd name="T34" fmla="*/ 0 h 42"/>
                  <a:gd name="T35" fmla="*/ 47 w 47"/>
                  <a:gd name="T36" fmla="*/ 42 h 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7" h="42">
                    <a:moveTo>
                      <a:pt x="43" y="20"/>
                    </a:moveTo>
                    <a:lnTo>
                      <a:pt x="16" y="0"/>
                    </a:lnTo>
                    <a:lnTo>
                      <a:pt x="8" y="15"/>
                    </a:lnTo>
                    <a:lnTo>
                      <a:pt x="0" y="22"/>
                    </a:lnTo>
                    <a:lnTo>
                      <a:pt x="6" y="41"/>
                    </a:lnTo>
                    <a:lnTo>
                      <a:pt x="23" y="36"/>
                    </a:lnTo>
                    <a:lnTo>
                      <a:pt x="29" y="37"/>
                    </a:lnTo>
                    <a:lnTo>
                      <a:pt x="31" y="32"/>
                    </a:lnTo>
                    <a:lnTo>
                      <a:pt x="43" y="33"/>
                    </a:lnTo>
                    <a:lnTo>
                      <a:pt x="46" y="23"/>
                    </a:lnTo>
                    <a:lnTo>
                      <a:pt x="43" y="20"/>
                    </a:lnTo>
                  </a:path>
                </a:pathLst>
              </a:custGeom>
              <a:noFill/>
              <a:ln w="9525">
                <a:solidFill>
                  <a:srgbClr val="000000"/>
                </a:solidFill>
                <a:round/>
                <a:headEnd/>
                <a:tailEnd/>
              </a:ln>
            </p:spPr>
            <p:txBody>
              <a:bodyPr/>
              <a:lstStyle/>
              <a:p>
                <a:endParaRPr lang="en-US"/>
              </a:p>
            </p:txBody>
          </p:sp>
          <p:sp>
            <p:nvSpPr>
              <p:cNvPr id="14773" name="Line 490"/>
              <p:cNvSpPr>
                <a:spLocks noChangeShapeType="1"/>
              </p:cNvSpPr>
              <p:nvPr/>
            </p:nvSpPr>
            <p:spPr bwMode="auto">
              <a:xfrm>
                <a:off x="8872" y="4405"/>
                <a:ext cx="0" cy="0"/>
              </a:xfrm>
              <a:prstGeom prst="line">
                <a:avLst/>
              </a:prstGeom>
              <a:noFill/>
              <a:ln w="9525">
                <a:solidFill>
                  <a:srgbClr val="000000"/>
                </a:solidFill>
                <a:round/>
                <a:headEnd/>
                <a:tailEnd/>
              </a:ln>
            </p:spPr>
            <p:txBody>
              <a:bodyPr/>
              <a:lstStyle/>
              <a:p>
                <a:endParaRPr lang="en-GB"/>
              </a:p>
            </p:txBody>
          </p:sp>
          <p:sp>
            <p:nvSpPr>
              <p:cNvPr id="14774" name="Freeform 491"/>
              <p:cNvSpPr>
                <a:spLocks noChangeArrowheads="1"/>
              </p:cNvSpPr>
              <p:nvPr/>
            </p:nvSpPr>
            <p:spPr bwMode="auto">
              <a:xfrm>
                <a:off x="8833" y="4337"/>
                <a:ext cx="66" cy="67"/>
              </a:xfrm>
              <a:custGeom>
                <a:avLst/>
                <a:gdLst>
                  <a:gd name="T0" fmla="*/ 39 w 67"/>
                  <a:gd name="T1" fmla="*/ 64 h 68"/>
                  <a:gd name="T2" fmla="*/ 46 w 67"/>
                  <a:gd name="T3" fmla="*/ 62 h 68"/>
                  <a:gd name="T4" fmla="*/ 47 w 67"/>
                  <a:gd name="T5" fmla="*/ 57 h 68"/>
                  <a:gd name="T6" fmla="*/ 49 w 67"/>
                  <a:gd name="T7" fmla="*/ 42 h 68"/>
                  <a:gd name="T8" fmla="*/ 63 w 67"/>
                  <a:gd name="T9" fmla="*/ 31 h 68"/>
                  <a:gd name="T10" fmla="*/ 53 w 67"/>
                  <a:gd name="T11" fmla="*/ 30 h 68"/>
                  <a:gd name="T12" fmla="*/ 56 w 67"/>
                  <a:gd name="T13" fmla="*/ 17 h 68"/>
                  <a:gd name="T14" fmla="*/ 52 w 67"/>
                  <a:gd name="T15" fmla="*/ 15 h 68"/>
                  <a:gd name="T16" fmla="*/ 47 w 67"/>
                  <a:gd name="T17" fmla="*/ 14 h 68"/>
                  <a:gd name="T18" fmla="*/ 33 w 67"/>
                  <a:gd name="T19" fmla="*/ 20 h 68"/>
                  <a:gd name="T20" fmla="*/ 25 w 67"/>
                  <a:gd name="T21" fmla="*/ 0 h 68"/>
                  <a:gd name="T22" fmla="*/ 7 w 67"/>
                  <a:gd name="T23" fmla="*/ 12 h 68"/>
                  <a:gd name="T24" fmla="*/ 0 w 67"/>
                  <a:gd name="T25" fmla="*/ 28 h 68"/>
                  <a:gd name="T26" fmla="*/ 25 w 67"/>
                  <a:gd name="T27" fmla="*/ 32 h 68"/>
                  <a:gd name="T28" fmla="*/ 21 w 67"/>
                  <a:gd name="T29" fmla="*/ 44 h 68"/>
                  <a:gd name="T30" fmla="*/ 33 w 67"/>
                  <a:gd name="T31" fmla="*/ 46 h 68"/>
                  <a:gd name="T32" fmla="*/ 21 w 67"/>
                  <a:gd name="T33" fmla="*/ 57 h 68"/>
                  <a:gd name="T34" fmla="*/ 39 w 67"/>
                  <a:gd name="T35" fmla="*/ 64 h 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7"/>
                  <a:gd name="T55" fmla="*/ 0 h 68"/>
                  <a:gd name="T56" fmla="*/ 67 w 67"/>
                  <a:gd name="T57" fmla="*/ 68 h 6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7" h="68">
                    <a:moveTo>
                      <a:pt x="42" y="67"/>
                    </a:moveTo>
                    <a:lnTo>
                      <a:pt x="49" y="65"/>
                    </a:lnTo>
                    <a:lnTo>
                      <a:pt x="50" y="60"/>
                    </a:lnTo>
                    <a:lnTo>
                      <a:pt x="52" y="45"/>
                    </a:lnTo>
                    <a:lnTo>
                      <a:pt x="66" y="31"/>
                    </a:lnTo>
                    <a:lnTo>
                      <a:pt x="56" y="30"/>
                    </a:lnTo>
                    <a:lnTo>
                      <a:pt x="59" y="17"/>
                    </a:lnTo>
                    <a:lnTo>
                      <a:pt x="55" y="15"/>
                    </a:lnTo>
                    <a:lnTo>
                      <a:pt x="50" y="14"/>
                    </a:lnTo>
                    <a:lnTo>
                      <a:pt x="33" y="20"/>
                    </a:lnTo>
                    <a:lnTo>
                      <a:pt x="25" y="0"/>
                    </a:lnTo>
                    <a:lnTo>
                      <a:pt x="7" y="12"/>
                    </a:lnTo>
                    <a:lnTo>
                      <a:pt x="0" y="28"/>
                    </a:lnTo>
                    <a:lnTo>
                      <a:pt x="25" y="32"/>
                    </a:lnTo>
                    <a:lnTo>
                      <a:pt x="21" y="47"/>
                    </a:lnTo>
                    <a:lnTo>
                      <a:pt x="35" y="49"/>
                    </a:lnTo>
                    <a:lnTo>
                      <a:pt x="21" y="60"/>
                    </a:lnTo>
                    <a:lnTo>
                      <a:pt x="42" y="67"/>
                    </a:lnTo>
                  </a:path>
                </a:pathLst>
              </a:custGeom>
              <a:solidFill>
                <a:srgbClr val="8484A5"/>
              </a:solidFill>
              <a:ln w="5040">
                <a:solidFill>
                  <a:srgbClr val="000000"/>
                </a:solidFill>
                <a:round/>
                <a:headEnd/>
                <a:tailEnd/>
              </a:ln>
            </p:spPr>
            <p:txBody>
              <a:bodyPr wrap="none" anchor="ctr"/>
              <a:lstStyle/>
              <a:p>
                <a:endParaRPr lang="en-US"/>
              </a:p>
            </p:txBody>
          </p:sp>
          <p:sp>
            <p:nvSpPr>
              <p:cNvPr id="14775" name="Freeform 492"/>
              <p:cNvSpPr>
                <a:spLocks noChangeArrowheads="1"/>
              </p:cNvSpPr>
              <p:nvPr/>
            </p:nvSpPr>
            <p:spPr bwMode="auto">
              <a:xfrm>
                <a:off x="8833" y="4337"/>
                <a:ext cx="66" cy="67"/>
              </a:xfrm>
              <a:custGeom>
                <a:avLst/>
                <a:gdLst>
                  <a:gd name="T0" fmla="*/ 39 w 67"/>
                  <a:gd name="T1" fmla="*/ 64 h 68"/>
                  <a:gd name="T2" fmla="*/ 46 w 67"/>
                  <a:gd name="T3" fmla="*/ 62 h 68"/>
                  <a:gd name="T4" fmla="*/ 47 w 67"/>
                  <a:gd name="T5" fmla="*/ 57 h 68"/>
                  <a:gd name="T6" fmla="*/ 49 w 67"/>
                  <a:gd name="T7" fmla="*/ 42 h 68"/>
                  <a:gd name="T8" fmla="*/ 63 w 67"/>
                  <a:gd name="T9" fmla="*/ 31 h 68"/>
                  <a:gd name="T10" fmla="*/ 53 w 67"/>
                  <a:gd name="T11" fmla="*/ 30 h 68"/>
                  <a:gd name="T12" fmla="*/ 56 w 67"/>
                  <a:gd name="T13" fmla="*/ 17 h 68"/>
                  <a:gd name="T14" fmla="*/ 52 w 67"/>
                  <a:gd name="T15" fmla="*/ 15 h 68"/>
                  <a:gd name="T16" fmla="*/ 47 w 67"/>
                  <a:gd name="T17" fmla="*/ 14 h 68"/>
                  <a:gd name="T18" fmla="*/ 33 w 67"/>
                  <a:gd name="T19" fmla="*/ 20 h 68"/>
                  <a:gd name="T20" fmla="*/ 25 w 67"/>
                  <a:gd name="T21" fmla="*/ 0 h 68"/>
                  <a:gd name="T22" fmla="*/ 7 w 67"/>
                  <a:gd name="T23" fmla="*/ 12 h 68"/>
                  <a:gd name="T24" fmla="*/ 0 w 67"/>
                  <a:gd name="T25" fmla="*/ 28 h 68"/>
                  <a:gd name="T26" fmla="*/ 25 w 67"/>
                  <a:gd name="T27" fmla="*/ 32 h 68"/>
                  <a:gd name="T28" fmla="*/ 21 w 67"/>
                  <a:gd name="T29" fmla="*/ 44 h 68"/>
                  <a:gd name="T30" fmla="*/ 33 w 67"/>
                  <a:gd name="T31" fmla="*/ 46 h 68"/>
                  <a:gd name="T32" fmla="*/ 21 w 67"/>
                  <a:gd name="T33" fmla="*/ 57 h 68"/>
                  <a:gd name="T34" fmla="*/ 39 w 67"/>
                  <a:gd name="T35" fmla="*/ 64 h 6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7"/>
                  <a:gd name="T55" fmla="*/ 0 h 68"/>
                  <a:gd name="T56" fmla="*/ 67 w 67"/>
                  <a:gd name="T57" fmla="*/ 68 h 6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7" h="68">
                    <a:moveTo>
                      <a:pt x="42" y="67"/>
                    </a:moveTo>
                    <a:lnTo>
                      <a:pt x="49" y="65"/>
                    </a:lnTo>
                    <a:lnTo>
                      <a:pt x="50" y="60"/>
                    </a:lnTo>
                    <a:lnTo>
                      <a:pt x="52" y="45"/>
                    </a:lnTo>
                    <a:lnTo>
                      <a:pt x="66" y="31"/>
                    </a:lnTo>
                    <a:lnTo>
                      <a:pt x="56" y="30"/>
                    </a:lnTo>
                    <a:lnTo>
                      <a:pt x="59" y="17"/>
                    </a:lnTo>
                    <a:lnTo>
                      <a:pt x="55" y="15"/>
                    </a:lnTo>
                    <a:lnTo>
                      <a:pt x="50" y="14"/>
                    </a:lnTo>
                    <a:lnTo>
                      <a:pt x="33" y="20"/>
                    </a:lnTo>
                    <a:lnTo>
                      <a:pt x="25" y="0"/>
                    </a:lnTo>
                    <a:lnTo>
                      <a:pt x="7" y="12"/>
                    </a:lnTo>
                    <a:lnTo>
                      <a:pt x="0" y="28"/>
                    </a:lnTo>
                    <a:lnTo>
                      <a:pt x="25" y="32"/>
                    </a:lnTo>
                    <a:lnTo>
                      <a:pt x="21" y="47"/>
                    </a:lnTo>
                    <a:lnTo>
                      <a:pt x="35" y="49"/>
                    </a:lnTo>
                    <a:lnTo>
                      <a:pt x="21" y="60"/>
                    </a:lnTo>
                    <a:lnTo>
                      <a:pt x="42" y="67"/>
                    </a:lnTo>
                  </a:path>
                </a:pathLst>
              </a:custGeom>
              <a:noFill/>
              <a:ln w="9525">
                <a:solidFill>
                  <a:srgbClr val="000000"/>
                </a:solidFill>
                <a:round/>
                <a:headEnd/>
                <a:tailEnd/>
              </a:ln>
            </p:spPr>
            <p:txBody>
              <a:bodyPr/>
              <a:lstStyle/>
              <a:p>
                <a:endParaRPr lang="en-US"/>
              </a:p>
            </p:txBody>
          </p:sp>
          <p:sp>
            <p:nvSpPr>
              <p:cNvPr id="14776" name="Line 493"/>
              <p:cNvSpPr>
                <a:spLocks noChangeShapeType="1"/>
              </p:cNvSpPr>
              <p:nvPr/>
            </p:nvSpPr>
            <p:spPr bwMode="auto">
              <a:xfrm>
                <a:off x="8966" y="4403"/>
                <a:ext cx="0" cy="0"/>
              </a:xfrm>
              <a:prstGeom prst="line">
                <a:avLst/>
              </a:prstGeom>
              <a:noFill/>
              <a:ln w="9525">
                <a:solidFill>
                  <a:srgbClr val="000000"/>
                </a:solidFill>
                <a:round/>
                <a:headEnd/>
                <a:tailEnd/>
              </a:ln>
            </p:spPr>
            <p:txBody>
              <a:bodyPr/>
              <a:lstStyle/>
              <a:p>
                <a:endParaRPr lang="en-GB"/>
              </a:p>
            </p:txBody>
          </p:sp>
          <p:sp>
            <p:nvSpPr>
              <p:cNvPr id="14777" name="Freeform 494"/>
              <p:cNvSpPr>
                <a:spLocks noChangeArrowheads="1"/>
              </p:cNvSpPr>
              <p:nvPr/>
            </p:nvSpPr>
            <p:spPr bwMode="auto">
              <a:xfrm>
                <a:off x="8877" y="4343"/>
                <a:ext cx="186" cy="78"/>
              </a:xfrm>
              <a:custGeom>
                <a:avLst/>
                <a:gdLst>
                  <a:gd name="T0" fmla="*/ 90 w 187"/>
                  <a:gd name="T1" fmla="*/ 60 h 79"/>
                  <a:gd name="T2" fmla="*/ 83 w 187"/>
                  <a:gd name="T3" fmla="*/ 47 h 79"/>
                  <a:gd name="T4" fmla="*/ 74 w 187"/>
                  <a:gd name="T5" fmla="*/ 52 h 79"/>
                  <a:gd name="T6" fmla="*/ 65 w 187"/>
                  <a:gd name="T7" fmla="*/ 54 h 79"/>
                  <a:gd name="T8" fmla="*/ 54 w 187"/>
                  <a:gd name="T9" fmla="*/ 60 h 79"/>
                  <a:gd name="T10" fmla="*/ 36 w 187"/>
                  <a:gd name="T11" fmla="*/ 60 h 79"/>
                  <a:gd name="T12" fmla="*/ 10 w 187"/>
                  <a:gd name="T13" fmla="*/ 55 h 79"/>
                  <a:gd name="T14" fmla="*/ 0 w 187"/>
                  <a:gd name="T15" fmla="*/ 50 h 79"/>
                  <a:gd name="T16" fmla="*/ 3 w 187"/>
                  <a:gd name="T17" fmla="*/ 35 h 79"/>
                  <a:gd name="T18" fmla="*/ 15 w 187"/>
                  <a:gd name="T19" fmla="*/ 31 h 79"/>
                  <a:gd name="T20" fmla="*/ 12 w 187"/>
                  <a:gd name="T21" fmla="*/ 26 h 79"/>
                  <a:gd name="T22" fmla="*/ 13 w 187"/>
                  <a:gd name="T23" fmla="*/ 12 h 79"/>
                  <a:gd name="T24" fmla="*/ 16 w 187"/>
                  <a:gd name="T25" fmla="*/ 12 h 79"/>
                  <a:gd name="T26" fmla="*/ 42 w 187"/>
                  <a:gd name="T27" fmla="*/ 21 h 79"/>
                  <a:gd name="T28" fmla="*/ 54 w 187"/>
                  <a:gd name="T29" fmla="*/ 14 h 79"/>
                  <a:gd name="T30" fmla="*/ 62 w 187"/>
                  <a:gd name="T31" fmla="*/ 1 h 79"/>
                  <a:gd name="T32" fmla="*/ 65 w 187"/>
                  <a:gd name="T33" fmla="*/ 0 h 79"/>
                  <a:gd name="T34" fmla="*/ 68 w 187"/>
                  <a:gd name="T35" fmla="*/ 5 h 79"/>
                  <a:gd name="T36" fmla="*/ 70 w 187"/>
                  <a:gd name="T37" fmla="*/ 16 h 79"/>
                  <a:gd name="T38" fmla="*/ 87 w 187"/>
                  <a:gd name="T39" fmla="*/ 21 h 79"/>
                  <a:gd name="T40" fmla="*/ 101 w 187"/>
                  <a:gd name="T41" fmla="*/ 10 h 79"/>
                  <a:gd name="T42" fmla="*/ 101 w 187"/>
                  <a:gd name="T43" fmla="*/ 1 h 79"/>
                  <a:gd name="T44" fmla="*/ 109 w 187"/>
                  <a:gd name="T45" fmla="*/ 4 h 79"/>
                  <a:gd name="T46" fmla="*/ 114 w 187"/>
                  <a:gd name="T47" fmla="*/ 16 h 79"/>
                  <a:gd name="T48" fmla="*/ 113 w 187"/>
                  <a:gd name="T49" fmla="*/ 1 h 79"/>
                  <a:gd name="T50" fmla="*/ 152 w 187"/>
                  <a:gd name="T51" fmla="*/ 18 h 79"/>
                  <a:gd name="T52" fmla="*/ 153 w 187"/>
                  <a:gd name="T53" fmla="*/ 9 h 79"/>
                  <a:gd name="T54" fmla="*/ 177 w 187"/>
                  <a:gd name="T55" fmla="*/ 23 h 79"/>
                  <a:gd name="T56" fmla="*/ 172 w 187"/>
                  <a:gd name="T57" fmla="*/ 43 h 79"/>
                  <a:gd name="T58" fmla="*/ 178 w 187"/>
                  <a:gd name="T59" fmla="*/ 40 h 79"/>
                  <a:gd name="T60" fmla="*/ 183 w 187"/>
                  <a:gd name="T61" fmla="*/ 50 h 79"/>
                  <a:gd name="T62" fmla="*/ 155 w 187"/>
                  <a:gd name="T63" fmla="*/ 55 h 79"/>
                  <a:gd name="T64" fmla="*/ 141 w 187"/>
                  <a:gd name="T65" fmla="*/ 75 h 79"/>
                  <a:gd name="T66" fmla="*/ 97 w 187"/>
                  <a:gd name="T67" fmla="*/ 60 h 79"/>
                  <a:gd name="T68" fmla="*/ 90 w 187"/>
                  <a:gd name="T69" fmla="*/ 60 h 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7"/>
                  <a:gd name="T106" fmla="*/ 0 h 79"/>
                  <a:gd name="T107" fmla="*/ 187 w 187"/>
                  <a:gd name="T108" fmla="*/ 79 h 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7" h="79">
                    <a:moveTo>
                      <a:pt x="90" y="63"/>
                    </a:moveTo>
                    <a:lnTo>
                      <a:pt x="83" y="50"/>
                    </a:lnTo>
                    <a:lnTo>
                      <a:pt x="74" y="55"/>
                    </a:lnTo>
                    <a:lnTo>
                      <a:pt x="65" y="57"/>
                    </a:lnTo>
                    <a:lnTo>
                      <a:pt x="54" y="63"/>
                    </a:lnTo>
                    <a:lnTo>
                      <a:pt x="36" y="63"/>
                    </a:lnTo>
                    <a:lnTo>
                      <a:pt x="10" y="58"/>
                    </a:lnTo>
                    <a:lnTo>
                      <a:pt x="0" y="53"/>
                    </a:lnTo>
                    <a:lnTo>
                      <a:pt x="3" y="35"/>
                    </a:lnTo>
                    <a:lnTo>
                      <a:pt x="15" y="31"/>
                    </a:lnTo>
                    <a:lnTo>
                      <a:pt x="12" y="26"/>
                    </a:lnTo>
                    <a:lnTo>
                      <a:pt x="13" y="12"/>
                    </a:lnTo>
                    <a:lnTo>
                      <a:pt x="16" y="12"/>
                    </a:lnTo>
                    <a:lnTo>
                      <a:pt x="42" y="21"/>
                    </a:lnTo>
                    <a:lnTo>
                      <a:pt x="54" y="14"/>
                    </a:lnTo>
                    <a:lnTo>
                      <a:pt x="62" y="1"/>
                    </a:lnTo>
                    <a:lnTo>
                      <a:pt x="65" y="0"/>
                    </a:lnTo>
                    <a:lnTo>
                      <a:pt x="68" y="5"/>
                    </a:lnTo>
                    <a:lnTo>
                      <a:pt x="70" y="16"/>
                    </a:lnTo>
                    <a:lnTo>
                      <a:pt x="87" y="21"/>
                    </a:lnTo>
                    <a:lnTo>
                      <a:pt x="104" y="10"/>
                    </a:lnTo>
                    <a:lnTo>
                      <a:pt x="104" y="1"/>
                    </a:lnTo>
                    <a:lnTo>
                      <a:pt x="112" y="4"/>
                    </a:lnTo>
                    <a:lnTo>
                      <a:pt x="117" y="16"/>
                    </a:lnTo>
                    <a:lnTo>
                      <a:pt x="116" y="1"/>
                    </a:lnTo>
                    <a:lnTo>
                      <a:pt x="155" y="18"/>
                    </a:lnTo>
                    <a:lnTo>
                      <a:pt x="156" y="9"/>
                    </a:lnTo>
                    <a:lnTo>
                      <a:pt x="180" y="23"/>
                    </a:lnTo>
                    <a:lnTo>
                      <a:pt x="175" y="46"/>
                    </a:lnTo>
                    <a:lnTo>
                      <a:pt x="181" y="43"/>
                    </a:lnTo>
                    <a:lnTo>
                      <a:pt x="186" y="53"/>
                    </a:lnTo>
                    <a:lnTo>
                      <a:pt x="158" y="58"/>
                    </a:lnTo>
                    <a:lnTo>
                      <a:pt x="144" y="78"/>
                    </a:lnTo>
                    <a:lnTo>
                      <a:pt x="100" y="63"/>
                    </a:lnTo>
                    <a:lnTo>
                      <a:pt x="90" y="63"/>
                    </a:lnTo>
                  </a:path>
                </a:pathLst>
              </a:custGeom>
              <a:solidFill>
                <a:srgbClr val="8484A5"/>
              </a:solidFill>
              <a:ln w="5040">
                <a:solidFill>
                  <a:srgbClr val="000000"/>
                </a:solidFill>
                <a:round/>
                <a:headEnd/>
                <a:tailEnd/>
              </a:ln>
            </p:spPr>
            <p:txBody>
              <a:bodyPr wrap="none" anchor="ctr"/>
              <a:lstStyle/>
              <a:p>
                <a:endParaRPr lang="en-US"/>
              </a:p>
            </p:txBody>
          </p:sp>
          <p:sp>
            <p:nvSpPr>
              <p:cNvPr id="14778" name="Freeform 495"/>
              <p:cNvSpPr>
                <a:spLocks noChangeArrowheads="1"/>
              </p:cNvSpPr>
              <p:nvPr/>
            </p:nvSpPr>
            <p:spPr bwMode="auto">
              <a:xfrm>
                <a:off x="8877" y="4343"/>
                <a:ext cx="186" cy="78"/>
              </a:xfrm>
              <a:custGeom>
                <a:avLst/>
                <a:gdLst>
                  <a:gd name="T0" fmla="*/ 90 w 187"/>
                  <a:gd name="T1" fmla="*/ 60 h 79"/>
                  <a:gd name="T2" fmla="*/ 83 w 187"/>
                  <a:gd name="T3" fmla="*/ 47 h 79"/>
                  <a:gd name="T4" fmla="*/ 74 w 187"/>
                  <a:gd name="T5" fmla="*/ 52 h 79"/>
                  <a:gd name="T6" fmla="*/ 65 w 187"/>
                  <a:gd name="T7" fmla="*/ 54 h 79"/>
                  <a:gd name="T8" fmla="*/ 54 w 187"/>
                  <a:gd name="T9" fmla="*/ 60 h 79"/>
                  <a:gd name="T10" fmla="*/ 36 w 187"/>
                  <a:gd name="T11" fmla="*/ 60 h 79"/>
                  <a:gd name="T12" fmla="*/ 10 w 187"/>
                  <a:gd name="T13" fmla="*/ 55 h 79"/>
                  <a:gd name="T14" fmla="*/ 0 w 187"/>
                  <a:gd name="T15" fmla="*/ 50 h 79"/>
                  <a:gd name="T16" fmla="*/ 3 w 187"/>
                  <a:gd name="T17" fmla="*/ 35 h 79"/>
                  <a:gd name="T18" fmla="*/ 15 w 187"/>
                  <a:gd name="T19" fmla="*/ 31 h 79"/>
                  <a:gd name="T20" fmla="*/ 12 w 187"/>
                  <a:gd name="T21" fmla="*/ 26 h 79"/>
                  <a:gd name="T22" fmla="*/ 13 w 187"/>
                  <a:gd name="T23" fmla="*/ 12 h 79"/>
                  <a:gd name="T24" fmla="*/ 16 w 187"/>
                  <a:gd name="T25" fmla="*/ 12 h 79"/>
                  <a:gd name="T26" fmla="*/ 42 w 187"/>
                  <a:gd name="T27" fmla="*/ 21 h 79"/>
                  <a:gd name="T28" fmla="*/ 54 w 187"/>
                  <a:gd name="T29" fmla="*/ 14 h 79"/>
                  <a:gd name="T30" fmla="*/ 62 w 187"/>
                  <a:gd name="T31" fmla="*/ 1 h 79"/>
                  <a:gd name="T32" fmla="*/ 65 w 187"/>
                  <a:gd name="T33" fmla="*/ 0 h 79"/>
                  <a:gd name="T34" fmla="*/ 68 w 187"/>
                  <a:gd name="T35" fmla="*/ 5 h 79"/>
                  <a:gd name="T36" fmla="*/ 70 w 187"/>
                  <a:gd name="T37" fmla="*/ 16 h 79"/>
                  <a:gd name="T38" fmla="*/ 87 w 187"/>
                  <a:gd name="T39" fmla="*/ 21 h 79"/>
                  <a:gd name="T40" fmla="*/ 101 w 187"/>
                  <a:gd name="T41" fmla="*/ 10 h 79"/>
                  <a:gd name="T42" fmla="*/ 101 w 187"/>
                  <a:gd name="T43" fmla="*/ 1 h 79"/>
                  <a:gd name="T44" fmla="*/ 109 w 187"/>
                  <a:gd name="T45" fmla="*/ 4 h 79"/>
                  <a:gd name="T46" fmla="*/ 114 w 187"/>
                  <a:gd name="T47" fmla="*/ 16 h 79"/>
                  <a:gd name="T48" fmla="*/ 113 w 187"/>
                  <a:gd name="T49" fmla="*/ 1 h 79"/>
                  <a:gd name="T50" fmla="*/ 152 w 187"/>
                  <a:gd name="T51" fmla="*/ 18 h 79"/>
                  <a:gd name="T52" fmla="*/ 153 w 187"/>
                  <a:gd name="T53" fmla="*/ 9 h 79"/>
                  <a:gd name="T54" fmla="*/ 177 w 187"/>
                  <a:gd name="T55" fmla="*/ 23 h 79"/>
                  <a:gd name="T56" fmla="*/ 172 w 187"/>
                  <a:gd name="T57" fmla="*/ 43 h 79"/>
                  <a:gd name="T58" fmla="*/ 178 w 187"/>
                  <a:gd name="T59" fmla="*/ 40 h 79"/>
                  <a:gd name="T60" fmla="*/ 183 w 187"/>
                  <a:gd name="T61" fmla="*/ 50 h 79"/>
                  <a:gd name="T62" fmla="*/ 155 w 187"/>
                  <a:gd name="T63" fmla="*/ 55 h 79"/>
                  <a:gd name="T64" fmla="*/ 141 w 187"/>
                  <a:gd name="T65" fmla="*/ 75 h 79"/>
                  <a:gd name="T66" fmla="*/ 97 w 187"/>
                  <a:gd name="T67" fmla="*/ 60 h 79"/>
                  <a:gd name="T68" fmla="*/ 90 w 187"/>
                  <a:gd name="T69" fmla="*/ 60 h 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87"/>
                  <a:gd name="T106" fmla="*/ 0 h 79"/>
                  <a:gd name="T107" fmla="*/ 187 w 187"/>
                  <a:gd name="T108" fmla="*/ 79 h 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87" h="79">
                    <a:moveTo>
                      <a:pt x="90" y="63"/>
                    </a:moveTo>
                    <a:lnTo>
                      <a:pt x="83" y="50"/>
                    </a:lnTo>
                    <a:lnTo>
                      <a:pt x="74" y="55"/>
                    </a:lnTo>
                    <a:lnTo>
                      <a:pt x="65" y="57"/>
                    </a:lnTo>
                    <a:lnTo>
                      <a:pt x="54" y="63"/>
                    </a:lnTo>
                    <a:lnTo>
                      <a:pt x="36" y="63"/>
                    </a:lnTo>
                    <a:lnTo>
                      <a:pt x="10" y="58"/>
                    </a:lnTo>
                    <a:lnTo>
                      <a:pt x="0" y="53"/>
                    </a:lnTo>
                    <a:lnTo>
                      <a:pt x="3" y="35"/>
                    </a:lnTo>
                    <a:lnTo>
                      <a:pt x="15" y="31"/>
                    </a:lnTo>
                    <a:lnTo>
                      <a:pt x="12" y="26"/>
                    </a:lnTo>
                    <a:lnTo>
                      <a:pt x="13" y="12"/>
                    </a:lnTo>
                    <a:lnTo>
                      <a:pt x="16" y="12"/>
                    </a:lnTo>
                    <a:lnTo>
                      <a:pt x="42" y="21"/>
                    </a:lnTo>
                    <a:lnTo>
                      <a:pt x="54" y="14"/>
                    </a:lnTo>
                    <a:lnTo>
                      <a:pt x="62" y="1"/>
                    </a:lnTo>
                    <a:lnTo>
                      <a:pt x="65" y="0"/>
                    </a:lnTo>
                    <a:lnTo>
                      <a:pt x="68" y="5"/>
                    </a:lnTo>
                    <a:lnTo>
                      <a:pt x="70" y="16"/>
                    </a:lnTo>
                    <a:lnTo>
                      <a:pt x="87" y="21"/>
                    </a:lnTo>
                    <a:lnTo>
                      <a:pt x="104" y="10"/>
                    </a:lnTo>
                    <a:lnTo>
                      <a:pt x="104" y="1"/>
                    </a:lnTo>
                    <a:lnTo>
                      <a:pt x="112" y="4"/>
                    </a:lnTo>
                    <a:lnTo>
                      <a:pt x="117" y="16"/>
                    </a:lnTo>
                    <a:lnTo>
                      <a:pt x="116" y="1"/>
                    </a:lnTo>
                    <a:lnTo>
                      <a:pt x="155" y="18"/>
                    </a:lnTo>
                    <a:lnTo>
                      <a:pt x="156" y="9"/>
                    </a:lnTo>
                    <a:lnTo>
                      <a:pt x="180" y="23"/>
                    </a:lnTo>
                    <a:lnTo>
                      <a:pt x="175" y="46"/>
                    </a:lnTo>
                    <a:lnTo>
                      <a:pt x="181" y="43"/>
                    </a:lnTo>
                    <a:lnTo>
                      <a:pt x="186" y="53"/>
                    </a:lnTo>
                    <a:lnTo>
                      <a:pt x="158" y="58"/>
                    </a:lnTo>
                    <a:lnTo>
                      <a:pt x="144" y="78"/>
                    </a:lnTo>
                    <a:lnTo>
                      <a:pt x="100" y="63"/>
                    </a:lnTo>
                    <a:lnTo>
                      <a:pt x="90" y="63"/>
                    </a:lnTo>
                  </a:path>
                </a:pathLst>
              </a:custGeom>
              <a:noFill/>
              <a:ln w="9525">
                <a:solidFill>
                  <a:srgbClr val="000000"/>
                </a:solidFill>
                <a:round/>
                <a:headEnd/>
                <a:tailEnd/>
              </a:ln>
            </p:spPr>
            <p:txBody>
              <a:bodyPr/>
              <a:lstStyle/>
              <a:p>
                <a:endParaRPr lang="en-US"/>
              </a:p>
            </p:txBody>
          </p:sp>
          <p:sp>
            <p:nvSpPr>
              <p:cNvPr id="14779" name="Freeform 496"/>
              <p:cNvSpPr>
                <a:spLocks noChangeArrowheads="1"/>
              </p:cNvSpPr>
              <p:nvPr/>
            </p:nvSpPr>
            <p:spPr bwMode="auto">
              <a:xfrm>
                <a:off x="8934" y="4330"/>
                <a:ext cx="52" cy="35"/>
              </a:xfrm>
              <a:custGeom>
                <a:avLst/>
                <a:gdLst>
                  <a:gd name="T0" fmla="*/ 7 w 53"/>
                  <a:gd name="T1" fmla="*/ 15 h 36"/>
                  <a:gd name="T2" fmla="*/ 0 w 53"/>
                  <a:gd name="T3" fmla="*/ 11 h 36"/>
                  <a:gd name="T4" fmla="*/ 1 w 53"/>
                  <a:gd name="T5" fmla="*/ 12 h 36"/>
                  <a:gd name="T6" fmla="*/ 6 w 53"/>
                  <a:gd name="T7" fmla="*/ 0 h 36"/>
                  <a:gd name="T8" fmla="*/ 12 w 53"/>
                  <a:gd name="T9" fmla="*/ 0 h 36"/>
                  <a:gd name="T10" fmla="*/ 15 w 53"/>
                  <a:gd name="T11" fmla="*/ 5 h 36"/>
                  <a:gd name="T12" fmla="*/ 15 w 53"/>
                  <a:gd name="T13" fmla="*/ 5 h 36"/>
                  <a:gd name="T14" fmla="*/ 25 w 53"/>
                  <a:gd name="T15" fmla="*/ 7 h 36"/>
                  <a:gd name="T16" fmla="*/ 27 w 53"/>
                  <a:gd name="T17" fmla="*/ 11 h 36"/>
                  <a:gd name="T18" fmla="*/ 31 w 53"/>
                  <a:gd name="T19" fmla="*/ 8 h 36"/>
                  <a:gd name="T20" fmla="*/ 40 w 53"/>
                  <a:gd name="T21" fmla="*/ 11 h 36"/>
                  <a:gd name="T22" fmla="*/ 49 w 53"/>
                  <a:gd name="T23" fmla="*/ 18 h 36"/>
                  <a:gd name="T24" fmla="*/ 45 w 53"/>
                  <a:gd name="T25" fmla="*/ 17 h 36"/>
                  <a:gd name="T26" fmla="*/ 45 w 53"/>
                  <a:gd name="T27" fmla="*/ 22 h 36"/>
                  <a:gd name="T28" fmla="*/ 26 w 53"/>
                  <a:gd name="T29" fmla="*/ 32 h 36"/>
                  <a:gd name="T30" fmla="*/ 15 w 53"/>
                  <a:gd name="T31" fmla="*/ 28 h 36"/>
                  <a:gd name="T32" fmla="*/ 14 w 53"/>
                  <a:gd name="T33" fmla="*/ 18 h 36"/>
                  <a:gd name="T34" fmla="*/ 10 w 53"/>
                  <a:gd name="T35" fmla="*/ 17 h 36"/>
                  <a:gd name="T36" fmla="*/ 7 w 53"/>
                  <a:gd name="T37" fmla="*/ 15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3"/>
                  <a:gd name="T58" fmla="*/ 0 h 36"/>
                  <a:gd name="T59" fmla="*/ 53 w 53"/>
                  <a:gd name="T60" fmla="*/ 36 h 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3" h="36">
                    <a:moveTo>
                      <a:pt x="7" y="15"/>
                    </a:moveTo>
                    <a:lnTo>
                      <a:pt x="0" y="11"/>
                    </a:lnTo>
                    <a:lnTo>
                      <a:pt x="1" y="12"/>
                    </a:lnTo>
                    <a:lnTo>
                      <a:pt x="6" y="0"/>
                    </a:lnTo>
                    <a:lnTo>
                      <a:pt x="12" y="0"/>
                    </a:lnTo>
                    <a:lnTo>
                      <a:pt x="15" y="5"/>
                    </a:lnTo>
                    <a:lnTo>
                      <a:pt x="25" y="7"/>
                    </a:lnTo>
                    <a:lnTo>
                      <a:pt x="30" y="11"/>
                    </a:lnTo>
                    <a:lnTo>
                      <a:pt x="34" y="8"/>
                    </a:lnTo>
                    <a:lnTo>
                      <a:pt x="43" y="11"/>
                    </a:lnTo>
                    <a:lnTo>
                      <a:pt x="52" y="18"/>
                    </a:lnTo>
                    <a:lnTo>
                      <a:pt x="48" y="17"/>
                    </a:lnTo>
                    <a:lnTo>
                      <a:pt x="48" y="25"/>
                    </a:lnTo>
                    <a:lnTo>
                      <a:pt x="26" y="35"/>
                    </a:lnTo>
                    <a:lnTo>
                      <a:pt x="15" y="31"/>
                    </a:lnTo>
                    <a:lnTo>
                      <a:pt x="14" y="19"/>
                    </a:lnTo>
                    <a:lnTo>
                      <a:pt x="10" y="17"/>
                    </a:lnTo>
                    <a:lnTo>
                      <a:pt x="7" y="15"/>
                    </a:lnTo>
                  </a:path>
                </a:pathLst>
              </a:custGeom>
              <a:solidFill>
                <a:srgbClr val="8484A5"/>
              </a:solidFill>
              <a:ln w="5040">
                <a:solidFill>
                  <a:srgbClr val="000000"/>
                </a:solidFill>
                <a:round/>
                <a:headEnd/>
                <a:tailEnd/>
              </a:ln>
            </p:spPr>
            <p:txBody>
              <a:bodyPr wrap="none" anchor="ctr"/>
              <a:lstStyle/>
              <a:p>
                <a:endParaRPr lang="en-US"/>
              </a:p>
            </p:txBody>
          </p:sp>
          <p:sp>
            <p:nvSpPr>
              <p:cNvPr id="14780" name="Freeform 497"/>
              <p:cNvSpPr>
                <a:spLocks noChangeArrowheads="1"/>
              </p:cNvSpPr>
              <p:nvPr/>
            </p:nvSpPr>
            <p:spPr bwMode="auto">
              <a:xfrm>
                <a:off x="8934" y="4330"/>
                <a:ext cx="52" cy="35"/>
              </a:xfrm>
              <a:custGeom>
                <a:avLst/>
                <a:gdLst>
                  <a:gd name="T0" fmla="*/ 7 w 53"/>
                  <a:gd name="T1" fmla="*/ 15 h 36"/>
                  <a:gd name="T2" fmla="*/ 0 w 53"/>
                  <a:gd name="T3" fmla="*/ 11 h 36"/>
                  <a:gd name="T4" fmla="*/ 1 w 53"/>
                  <a:gd name="T5" fmla="*/ 12 h 36"/>
                  <a:gd name="T6" fmla="*/ 6 w 53"/>
                  <a:gd name="T7" fmla="*/ 0 h 36"/>
                  <a:gd name="T8" fmla="*/ 12 w 53"/>
                  <a:gd name="T9" fmla="*/ 0 h 36"/>
                  <a:gd name="T10" fmla="*/ 15 w 53"/>
                  <a:gd name="T11" fmla="*/ 5 h 36"/>
                  <a:gd name="T12" fmla="*/ 15 w 53"/>
                  <a:gd name="T13" fmla="*/ 5 h 36"/>
                  <a:gd name="T14" fmla="*/ 25 w 53"/>
                  <a:gd name="T15" fmla="*/ 7 h 36"/>
                  <a:gd name="T16" fmla="*/ 27 w 53"/>
                  <a:gd name="T17" fmla="*/ 11 h 36"/>
                  <a:gd name="T18" fmla="*/ 31 w 53"/>
                  <a:gd name="T19" fmla="*/ 8 h 36"/>
                  <a:gd name="T20" fmla="*/ 40 w 53"/>
                  <a:gd name="T21" fmla="*/ 11 h 36"/>
                  <a:gd name="T22" fmla="*/ 49 w 53"/>
                  <a:gd name="T23" fmla="*/ 18 h 36"/>
                  <a:gd name="T24" fmla="*/ 45 w 53"/>
                  <a:gd name="T25" fmla="*/ 17 h 36"/>
                  <a:gd name="T26" fmla="*/ 45 w 53"/>
                  <a:gd name="T27" fmla="*/ 22 h 36"/>
                  <a:gd name="T28" fmla="*/ 26 w 53"/>
                  <a:gd name="T29" fmla="*/ 32 h 36"/>
                  <a:gd name="T30" fmla="*/ 15 w 53"/>
                  <a:gd name="T31" fmla="*/ 28 h 36"/>
                  <a:gd name="T32" fmla="*/ 14 w 53"/>
                  <a:gd name="T33" fmla="*/ 18 h 36"/>
                  <a:gd name="T34" fmla="*/ 10 w 53"/>
                  <a:gd name="T35" fmla="*/ 17 h 36"/>
                  <a:gd name="T36" fmla="*/ 7 w 53"/>
                  <a:gd name="T37" fmla="*/ 15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3"/>
                  <a:gd name="T58" fmla="*/ 0 h 36"/>
                  <a:gd name="T59" fmla="*/ 53 w 53"/>
                  <a:gd name="T60" fmla="*/ 36 h 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3" h="36">
                    <a:moveTo>
                      <a:pt x="7" y="15"/>
                    </a:moveTo>
                    <a:lnTo>
                      <a:pt x="0" y="11"/>
                    </a:lnTo>
                    <a:lnTo>
                      <a:pt x="1" y="12"/>
                    </a:lnTo>
                    <a:lnTo>
                      <a:pt x="6" y="0"/>
                    </a:lnTo>
                    <a:lnTo>
                      <a:pt x="12" y="0"/>
                    </a:lnTo>
                    <a:lnTo>
                      <a:pt x="15" y="5"/>
                    </a:lnTo>
                    <a:lnTo>
                      <a:pt x="25" y="7"/>
                    </a:lnTo>
                    <a:lnTo>
                      <a:pt x="30" y="11"/>
                    </a:lnTo>
                    <a:lnTo>
                      <a:pt x="34" y="8"/>
                    </a:lnTo>
                    <a:lnTo>
                      <a:pt x="43" y="11"/>
                    </a:lnTo>
                    <a:lnTo>
                      <a:pt x="52" y="18"/>
                    </a:lnTo>
                    <a:lnTo>
                      <a:pt x="48" y="17"/>
                    </a:lnTo>
                    <a:lnTo>
                      <a:pt x="48" y="25"/>
                    </a:lnTo>
                    <a:lnTo>
                      <a:pt x="26" y="35"/>
                    </a:lnTo>
                    <a:lnTo>
                      <a:pt x="15" y="31"/>
                    </a:lnTo>
                    <a:lnTo>
                      <a:pt x="14" y="19"/>
                    </a:lnTo>
                    <a:lnTo>
                      <a:pt x="10" y="17"/>
                    </a:lnTo>
                    <a:lnTo>
                      <a:pt x="7" y="15"/>
                    </a:lnTo>
                  </a:path>
                </a:pathLst>
              </a:custGeom>
              <a:noFill/>
              <a:ln w="9525">
                <a:solidFill>
                  <a:srgbClr val="000000"/>
                </a:solidFill>
                <a:round/>
                <a:headEnd/>
                <a:tailEnd/>
              </a:ln>
            </p:spPr>
            <p:txBody>
              <a:bodyPr/>
              <a:lstStyle/>
              <a:p>
                <a:endParaRPr lang="en-US"/>
              </a:p>
            </p:txBody>
          </p:sp>
          <p:sp>
            <p:nvSpPr>
              <p:cNvPr id="14781" name="Line 498"/>
              <p:cNvSpPr>
                <a:spLocks noChangeShapeType="1"/>
              </p:cNvSpPr>
              <p:nvPr/>
            </p:nvSpPr>
            <p:spPr bwMode="auto">
              <a:xfrm>
                <a:off x="9028" y="4309"/>
                <a:ext cx="2" cy="0"/>
              </a:xfrm>
              <a:prstGeom prst="line">
                <a:avLst/>
              </a:prstGeom>
              <a:noFill/>
              <a:ln w="9525">
                <a:solidFill>
                  <a:srgbClr val="000000"/>
                </a:solidFill>
                <a:round/>
                <a:headEnd/>
                <a:tailEnd/>
              </a:ln>
            </p:spPr>
            <p:txBody>
              <a:bodyPr/>
              <a:lstStyle/>
              <a:p>
                <a:endParaRPr lang="en-GB"/>
              </a:p>
            </p:txBody>
          </p:sp>
          <p:sp>
            <p:nvSpPr>
              <p:cNvPr id="14782" name="Freeform 499"/>
              <p:cNvSpPr>
                <a:spLocks noChangeArrowheads="1"/>
              </p:cNvSpPr>
              <p:nvPr/>
            </p:nvSpPr>
            <p:spPr bwMode="auto">
              <a:xfrm>
                <a:off x="8975" y="4265"/>
                <a:ext cx="61" cy="53"/>
              </a:xfrm>
              <a:custGeom>
                <a:avLst/>
                <a:gdLst>
                  <a:gd name="T0" fmla="*/ 52 w 62"/>
                  <a:gd name="T1" fmla="*/ 40 h 54"/>
                  <a:gd name="T2" fmla="*/ 58 w 62"/>
                  <a:gd name="T3" fmla="*/ 27 h 54"/>
                  <a:gd name="T4" fmla="*/ 55 w 62"/>
                  <a:gd name="T5" fmla="*/ 26 h 54"/>
                  <a:gd name="T6" fmla="*/ 46 w 62"/>
                  <a:gd name="T7" fmla="*/ 20 h 54"/>
                  <a:gd name="T8" fmla="*/ 48 w 62"/>
                  <a:gd name="T9" fmla="*/ 5 h 54"/>
                  <a:gd name="T10" fmla="*/ 31 w 62"/>
                  <a:gd name="T11" fmla="*/ 0 h 54"/>
                  <a:gd name="T12" fmla="*/ 31 w 62"/>
                  <a:gd name="T13" fmla="*/ 15 h 54"/>
                  <a:gd name="T14" fmla="*/ 22 w 62"/>
                  <a:gd name="T15" fmla="*/ 9 h 54"/>
                  <a:gd name="T16" fmla="*/ 0 w 62"/>
                  <a:gd name="T17" fmla="*/ 18 h 54"/>
                  <a:gd name="T18" fmla="*/ 11 w 62"/>
                  <a:gd name="T19" fmla="*/ 30 h 54"/>
                  <a:gd name="T20" fmla="*/ 3 w 62"/>
                  <a:gd name="T21" fmla="*/ 41 h 54"/>
                  <a:gd name="T22" fmla="*/ 0 w 62"/>
                  <a:gd name="T23" fmla="*/ 45 h 54"/>
                  <a:gd name="T24" fmla="*/ 19 w 62"/>
                  <a:gd name="T25" fmla="*/ 43 h 54"/>
                  <a:gd name="T26" fmla="*/ 21 w 62"/>
                  <a:gd name="T27" fmla="*/ 50 h 54"/>
                  <a:gd name="T28" fmla="*/ 35 w 62"/>
                  <a:gd name="T29" fmla="*/ 47 h 54"/>
                  <a:gd name="T30" fmla="*/ 52 w 62"/>
                  <a:gd name="T31" fmla="*/ 4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2"/>
                  <a:gd name="T49" fmla="*/ 0 h 54"/>
                  <a:gd name="T50" fmla="*/ 62 w 62"/>
                  <a:gd name="T51" fmla="*/ 54 h 5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2" h="54">
                    <a:moveTo>
                      <a:pt x="55" y="43"/>
                    </a:moveTo>
                    <a:lnTo>
                      <a:pt x="61" y="29"/>
                    </a:lnTo>
                    <a:lnTo>
                      <a:pt x="58" y="26"/>
                    </a:lnTo>
                    <a:lnTo>
                      <a:pt x="49" y="20"/>
                    </a:lnTo>
                    <a:lnTo>
                      <a:pt x="51" y="5"/>
                    </a:lnTo>
                    <a:lnTo>
                      <a:pt x="33" y="0"/>
                    </a:lnTo>
                    <a:lnTo>
                      <a:pt x="31" y="15"/>
                    </a:lnTo>
                    <a:lnTo>
                      <a:pt x="22" y="9"/>
                    </a:lnTo>
                    <a:lnTo>
                      <a:pt x="0" y="18"/>
                    </a:lnTo>
                    <a:lnTo>
                      <a:pt x="11" y="33"/>
                    </a:lnTo>
                    <a:lnTo>
                      <a:pt x="3" y="44"/>
                    </a:lnTo>
                    <a:lnTo>
                      <a:pt x="0" y="48"/>
                    </a:lnTo>
                    <a:lnTo>
                      <a:pt x="19" y="46"/>
                    </a:lnTo>
                    <a:lnTo>
                      <a:pt x="21" y="53"/>
                    </a:lnTo>
                    <a:lnTo>
                      <a:pt x="38" y="50"/>
                    </a:lnTo>
                    <a:lnTo>
                      <a:pt x="55" y="43"/>
                    </a:lnTo>
                  </a:path>
                </a:pathLst>
              </a:custGeom>
              <a:solidFill>
                <a:srgbClr val="8484A5"/>
              </a:solidFill>
              <a:ln w="5040">
                <a:solidFill>
                  <a:srgbClr val="000000"/>
                </a:solidFill>
                <a:round/>
                <a:headEnd/>
                <a:tailEnd/>
              </a:ln>
            </p:spPr>
            <p:txBody>
              <a:bodyPr wrap="none" anchor="ctr"/>
              <a:lstStyle/>
              <a:p>
                <a:endParaRPr lang="en-US"/>
              </a:p>
            </p:txBody>
          </p:sp>
          <p:sp>
            <p:nvSpPr>
              <p:cNvPr id="14783" name="Freeform 500"/>
              <p:cNvSpPr>
                <a:spLocks noChangeArrowheads="1"/>
              </p:cNvSpPr>
              <p:nvPr/>
            </p:nvSpPr>
            <p:spPr bwMode="auto">
              <a:xfrm>
                <a:off x="8975" y="4265"/>
                <a:ext cx="61" cy="53"/>
              </a:xfrm>
              <a:custGeom>
                <a:avLst/>
                <a:gdLst>
                  <a:gd name="T0" fmla="*/ 52 w 62"/>
                  <a:gd name="T1" fmla="*/ 40 h 54"/>
                  <a:gd name="T2" fmla="*/ 58 w 62"/>
                  <a:gd name="T3" fmla="*/ 27 h 54"/>
                  <a:gd name="T4" fmla="*/ 55 w 62"/>
                  <a:gd name="T5" fmla="*/ 26 h 54"/>
                  <a:gd name="T6" fmla="*/ 46 w 62"/>
                  <a:gd name="T7" fmla="*/ 20 h 54"/>
                  <a:gd name="T8" fmla="*/ 48 w 62"/>
                  <a:gd name="T9" fmla="*/ 5 h 54"/>
                  <a:gd name="T10" fmla="*/ 31 w 62"/>
                  <a:gd name="T11" fmla="*/ 0 h 54"/>
                  <a:gd name="T12" fmla="*/ 31 w 62"/>
                  <a:gd name="T13" fmla="*/ 15 h 54"/>
                  <a:gd name="T14" fmla="*/ 22 w 62"/>
                  <a:gd name="T15" fmla="*/ 9 h 54"/>
                  <a:gd name="T16" fmla="*/ 0 w 62"/>
                  <a:gd name="T17" fmla="*/ 18 h 54"/>
                  <a:gd name="T18" fmla="*/ 11 w 62"/>
                  <a:gd name="T19" fmla="*/ 30 h 54"/>
                  <a:gd name="T20" fmla="*/ 3 w 62"/>
                  <a:gd name="T21" fmla="*/ 41 h 54"/>
                  <a:gd name="T22" fmla="*/ 0 w 62"/>
                  <a:gd name="T23" fmla="*/ 45 h 54"/>
                  <a:gd name="T24" fmla="*/ 19 w 62"/>
                  <a:gd name="T25" fmla="*/ 43 h 54"/>
                  <a:gd name="T26" fmla="*/ 21 w 62"/>
                  <a:gd name="T27" fmla="*/ 50 h 54"/>
                  <a:gd name="T28" fmla="*/ 35 w 62"/>
                  <a:gd name="T29" fmla="*/ 47 h 54"/>
                  <a:gd name="T30" fmla="*/ 52 w 62"/>
                  <a:gd name="T31" fmla="*/ 4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2"/>
                  <a:gd name="T49" fmla="*/ 0 h 54"/>
                  <a:gd name="T50" fmla="*/ 62 w 62"/>
                  <a:gd name="T51" fmla="*/ 54 h 5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2" h="54">
                    <a:moveTo>
                      <a:pt x="55" y="43"/>
                    </a:moveTo>
                    <a:lnTo>
                      <a:pt x="61" y="29"/>
                    </a:lnTo>
                    <a:lnTo>
                      <a:pt x="58" y="26"/>
                    </a:lnTo>
                    <a:lnTo>
                      <a:pt x="49" y="20"/>
                    </a:lnTo>
                    <a:lnTo>
                      <a:pt x="51" y="5"/>
                    </a:lnTo>
                    <a:lnTo>
                      <a:pt x="33" y="0"/>
                    </a:lnTo>
                    <a:lnTo>
                      <a:pt x="31" y="15"/>
                    </a:lnTo>
                    <a:lnTo>
                      <a:pt x="22" y="9"/>
                    </a:lnTo>
                    <a:lnTo>
                      <a:pt x="0" y="18"/>
                    </a:lnTo>
                    <a:lnTo>
                      <a:pt x="11" y="33"/>
                    </a:lnTo>
                    <a:lnTo>
                      <a:pt x="3" y="44"/>
                    </a:lnTo>
                    <a:lnTo>
                      <a:pt x="0" y="48"/>
                    </a:lnTo>
                    <a:lnTo>
                      <a:pt x="19" y="46"/>
                    </a:lnTo>
                    <a:lnTo>
                      <a:pt x="21" y="53"/>
                    </a:lnTo>
                    <a:lnTo>
                      <a:pt x="38" y="50"/>
                    </a:lnTo>
                    <a:lnTo>
                      <a:pt x="55" y="43"/>
                    </a:lnTo>
                  </a:path>
                </a:pathLst>
              </a:custGeom>
              <a:noFill/>
              <a:ln w="9525">
                <a:solidFill>
                  <a:srgbClr val="000000"/>
                </a:solidFill>
                <a:round/>
                <a:headEnd/>
                <a:tailEnd/>
              </a:ln>
            </p:spPr>
            <p:txBody>
              <a:bodyPr/>
              <a:lstStyle/>
              <a:p>
                <a:endParaRPr lang="en-US"/>
              </a:p>
            </p:txBody>
          </p:sp>
          <p:sp>
            <p:nvSpPr>
              <p:cNvPr id="14784" name="Line 501"/>
              <p:cNvSpPr>
                <a:spLocks noChangeShapeType="1"/>
              </p:cNvSpPr>
              <p:nvPr/>
            </p:nvSpPr>
            <p:spPr bwMode="auto">
              <a:xfrm>
                <a:off x="9045" y="4337"/>
                <a:ext cx="2" cy="0"/>
              </a:xfrm>
              <a:prstGeom prst="line">
                <a:avLst/>
              </a:prstGeom>
              <a:noFill/>
              <a:ln w="9525">
                <a:solidFill>
                  <a:srgbClr val="000000"/>
                </a:solidFill>
                <a:round/>
                <a:headEnd/>
                <a:tailEnd/>
              </a:ln>
            </p:spPr>
            <p:txBody>
              <a:bodyPr/>
              <a:lstStyle/>
              <a:p>
                <a:endParaRPr lang="en-GB"/>
              </a:p>
            </p:txBody>
          </p:sp>
          <p:sp>
            <p:nvSpPr>
              <p:cNvPr id="14785" name="Freeform 502"/>
              <p:cNvSpPr>
                <a:spLocks noChangeArrowheads="1"/>
              </p:cNvSpPr>
              <p:nvPr/>
            </p:nvSpPr>
            <p:spPr bwMode="auto">
              <a:xfrm>
                <a:off x="8939" y="4310"/>
                <a:ext cx="129" cy="52"/>
              </a:xfrm>
              <a:custGeom>
                <a:avLst/>
                <a:gdLst>
                  <a:gd name="T0" fmla="*/ 105 w 130"/>
                  <a:gd name="T1" fmla="*/ 24 h 53"/>
                  <a:gd name="T2" fmla="*/ 111 w 130"/>
                  <a:gd name="T3" fmla="*/ 22 h 53"/>
                  <a:gd name="T4" fmla="*/ 116 w 130"/>
                  <a:gd name="T5" fmla="*/ 24 h 53"/>
                  <a:gd name="T6" fmla="*/ 121 w 130"/>
                  <a:gd name="T7" fmla="*/ 25 h 53"/>
                  <a:gd name="T8" fmla="*/ 126 w 130"/>
                  <a:gd name="T9" fmla="*/ 8 h 53"/>
                  <a:gd name="T10" fmla="*/ 110 w 130"/>
                  <a:gd name="T11" fmla="*/ 10 h 53"/>
                  <a:gd name="T12" fmla="*/ 121 w 130"/>
                  <a:gd name="T13" fmla="*/ 3 h 53"/>
                  <a:gd name="T14" fmla="*/ 87 w 130"/>
                  <a:gd name="T15" fmla="*/ 0 h 53"/>
                  <a:gd name="T16" fmla="*/ 69 w 130"/>
                  <a:gd name="T17" fmla="*/ 10 h 53"/>
                  <a:gd name="T18" fmla="*/ 59 w 130"/>
                  <a:gd name="T19" fmla="*/ 8 h 53"/>
                  <a:gd name="T20" fmla="*/ 56 w 130"/>
                  <a:gd name="T21" fmla="*/ 2 h 53"/>
                  <a:gd name="T22" fmla="*/ 39 w 130"/>
                  <a:gd name="T23" fmla="*/ 5 h 53"/>
                  <a:gd name="T24" fmla="*/ 36 w 130"/>
                  <a:gd name="T25" fmla="*/ 9 h 53"/>
                  <a:gd name="T26" fmla="*/ 33 w 130"/>
                  <a:gd name="T27" fmla="*/ 8 h 53"/>
                  <a:gd name="T28" fmla="*/ 28 w 130"/>
                  <a:gd name="T29" fmla="*/ 5 h 53"/>
                  <a:gd name="T30" fmla="*/ 18 w 130"/>
                  <a:gd name="T31" fmla="*/ 16 h 53"/>
                  <a:gd name="T32" fmla="*/ 0 w 130"/>
                  <a:gd name="T33" fmla="*/ 16 h 53"/>
                  <a:gd name="T34" fmla="*/ 3 w 130"/>
                  <a:gd name="T35" fmla="*/ 18 h 53"/>
                  <a:gd name="T36" fmla="*/ 9 w 130"/>
                  <a:gd name="T37" fmla="*/ 21 h 53"/>
                  <a:gd name="T38" fmla="*/ 7 w 130"/>
                  <a:gd name="T39" fmla="*/ 26 h 53"/>
                  <a:gd name="T40" fmla="*/ 10 w 130"/>
                  <a:gd name="T41" fmla="*/ 26 h 53"/>
                  <a:gd name="T42" fmla="*/ 20 w 130"/>
                  <a:gd name="T43" fmla="*/ 21 h 53"/>
                  <a:gd name="T44" fmla="*/ 28 w 130"/>
                  <a:gd name="T45" fmla="*/ 26 h 53"/>
                  <a:gd name="T46" fmla="*/ 31 w 130"/>
                  <a:gd name="T47" fmla="*/ 26 h 53"/>
                  <a:gd name="T48" fmla="*/ 38 w 130"/>
                  <a:gd name="T49" fmla="*/ 30 h 53"/>
                  <a:gd name="T50" fmla="*/ 48 w 130"/>
                  <a:gd name="T51" fmla="*/ 38 h 53"/>
                  <a:gd name="T52" fmla="*/ 51 w 130"/>
                  <a:gd name="T53" fmla="*/ 43 h 53"/>
                  <a:gd name="T54" fmla="*/ 56 w 130"/>
                  <a:gd name="T55" fmla="*/ 39 h 53"/>
                  <a:gd name="T56" fmla="*/ 89 w 130"/>
                  <a:gd name="T57" fmla="*/ 49 h 53"/>
                  <a:gd name="T58" fmla="*/ 94 w 130"/>
                  <a:gd name="T59" fmla="*/ 38 h 53"/>
                  <a:gd name="T60" fmla="*/ 110 w 130"/>
                  <a:gd name="T61" fmla="*/ 26 h 53"/>
                  <a:gd name="T62" fmla="*/ 105 w 130"/>
                  <a:gd name="T63" fmla="*/ 24 h 5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0"/>
                  <a:gd name="T97" fmla="*/ 0 h 53"/>
                  <a:gd name="T98" fmla="*/ 130 w 130"/>
                  <a:gd name="T99" fmla="*/ 53 h 5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0" h="53">
                    <a:moveTo>
                      <a:pt x="108" y="24"/>
                    </a:moveTo>
                    <a:lnTo>
                      <a:pt x="114" y="22"/>
                    </a:lnTo>
                    <a:lnTo>
                      <a:pt x="119" y="24"/>
                    </a:lnTo>
                    <a:lnTo>
                      <a:pt x="124" y="25"/>
                    </a:lnTo>
                    <a:lnTo>
                      <a:pt x="129" y="8"/>
                    </a:lnTo>
                    <a:lnTo>
                      <a:pt x="113" y="10"/>
                    </a:lnTo>
                    <a:lnTo>
                      <a:pt x="124" y="3"/>
                    </a:lnTo>
                    <a:lnTo>
                      <a:pt x="90" y="0"/>
                    </a:lnTo>
                    <a:lnTo>
                      <a:pt x="72" y="10"/>
                    </a:lnTo>
                    <a:lnTo>
                      <a:pt x="59" y="8"/>
                    </a:lnTo>
                    <a:lnTo>
                      <a:pt x="56" y="2"/>
                    </a:lnTo>
                    <a:lnTo>
                      <a:pt x="39" y="5"/>
                    </a:lnTo>
                    <a:lnTo>
                      <a:pt x="36" y="9"/>
                    </a:lnTo>
                    <a:lnTo>
                      <a:pt x="33" y="8"/>
                    </a:lnTo>
                    <a:lnTo>
                      <a:pt x="28" y="5"/>
                    </a:lnTo>
                    <a:lnTo>
                      <a:pt x="18" y="16"/>
                    </a:lnTo>
                    <a:lnTo>
                      <a:pt x="0" y="16"/>
                    </a:lnTo>
                    <a:lnTo>
                      <a:pt x="3" y="18"/>
                    </a:lnTo>
                    <a:lnTo>
                      <a:pt x="9" y="21"/>
                    </a:lnTo>
                    <a:lnTo>
                      <a:pt x="7" y="28"/>
                    </a:lnTo>
                    <a:lnTo>
                      <a:pt x="10" y="28"/>
                    </a:lnTo>
                    <a:lnTo>
                      <a:pt x="20" y="21"/>
                    </a:lnTo>
                    <a:lnTo>
                      <a:pt x="28" y="29"/>
                    </a:lnTo>
                    <a:lnTo>
                      <a:pt x="31" y="26"/>
                    </a:lnTo>
                    <a:lnTo>
                      <a:pt x="38" y="33"/>
                    </a:lnTo>
                    <a:lnTo>
                      <a:pt x="48" y="41"/>
                    </a:lnTo>
                    <a:lnTo>
                      <a:pt x="51" y="46"/>
                    </a:lnTo>
                    <a:lnTo>
                      <a:pt x="56" y="42"/>
                    </a:lnTo>
                    <a:lnTo>
                      <a:pt x="92" y="52"/>
                    </a:lnTo>
                    <a:lnTo>
                      <a:pt x="97" y="41"/>
                    </a:lnTo>
                    <a:lnTo>
                      <a:pt x="113" y="28"/>
                    </a:lnTo>
                    <a:lnTo>
                      <a:pt x="108" y="24"/>
                    </a:lnTo>
                  </a:path>
                </a:pathLst>
              </a:custGeom>
              <a:solidFill>
                <a:srgbClr val="8484A5"/>
              </a:solidFill>
              <a:ln w="5040">
                <a:solidFill>
                  <a:srgbClr val="000000"/>
                </a:solidFill>
                <a:round/>
                <a:headEnd/>
                <a:tailEnd/>
              </a:ln>
            </p:spPr>
            <p:txBody>
              <a:bodyPr wrap="none" anchor="ctr"/>
              <a:lstStyle/>
              <a:p>
                <a:endParaRPr lang="en-US"/>
              </a:p>
            </p:txBody>
          </p:sp>
          <p:sp>
            <p:nvSpPr>
              <p:cNvPr id="14786" name="Freeform 503"/>
              <p:cNvSpPr>
                <a:spLocks noChangeArrowheads="1"/>
              </p:cNvSpPr>
              <p:nvPr/>
            </p:nvSpPr>
            <p:spPr bwMode="auto">
              <a:xfrm>
                <a:off x="8939" y="4310"/>
                <a:ext cx="129" cy="52"/>
              </a:xfrm>
              <a:custGeom>
                <a:avLst/>
                <a:gdLst>
                  <a:gd name="T0" fmla="*/ 105 w 130"/>
                  <a:gd name="T1" fmla="*/ 24 h 53"/>
                  <a:gd name="T2" fmla="*/ 111 w 130"/>
                  <a:gd name="T3" fmla="*/ 22 h 53"/>
                  <a:gd name="T4" fmla="*/ 116 w 130"/>
                  <a:gd name="T5" fmla="*/ 24 h 53"/>
                  <a:gd name="T6" fmla="*/ 121 w 130"/>
                  <a:gd name="T7" fmla="*/ 25 h 53"/>
                  <a:gd name="T8" fmla="*/ 126 w 130"/>
                  <a:gd name="T9" fmla="*/ 8 h 53"/>
                  <a:gd name="T10" fmla="*/ 110 w 130"/>
                  <a:gd name="T11" fmla="*/ 10 h 53"/>
                  <a:gd name="T12" fmla="*/ 121 w 130"/>
                  <a:gd name="T13" fmla="*/ 3 h 53"/>
                  <a:gd name="T14" fmla="*/ 87 w 130"/>
                  <a:gd name="T15" fmla="*/ 0 h 53"/>
                  <a:gd name="T16" fmla="*/ 69 w 130"/>
                  <a:gd name="T17" fmla="*/ 10 h 53"/>
                  <a:gd name="T18" fmla="*/ 59 w 130"/>
                  <a:gd name="T19" fmla="*/ 8 h 53"/>
                  <a:gd name="T20" fmla="*/ 56 w 130"/>
                  <a:gd name="T21" fmla="*/ 2 h 53"/>
                  <a:gd name="T22" fmla="*/ 39 w 130"/>
                  <a:gd name="T23" fmla="*/ 5 h 53"/>
                  <a:gd name="T24" fmla="*/ 36 w 130"/>
                  <a:gd name="T25" fmla="*/ 9 h 53"/>
                  <a:gd name="T26" fmla="*/ 33 w 130"/>
                  <a:gd name="T27" fmla="*/ 8 h 53"/>
                  <a:gd name="T28" fmla="*/ 28 w 130"/>
                  <a:gd name="T29" fmla="*/ 5 h 53"/>
                  <a:gd name="T30" fmla="*/ 18 w 130"/>
                  <a:gd name="T31" fmla="*/ 16 h 53"/>
                  <a:gd name="T32" fmla="*/ 0 w 130"/>
                  <a:gd name="T33" fmla="*/ 16 h 53"/>
                  <a:gd name="T34" fmla="*/ 3 w 130"/>
                  <a:gd name="T35" fmla="*/ 18 h 53"/>
                  <a:gd name="T36" fmla="*/ 9 w 130"/>
                  <a:gd name="T37" fmla="*/ 21 h 53"/>
                  <a:gd name="T38" fmla="*/ 7 w 130"/>
                  <a:gd name="T39" fmla="*/ 26 h 53"/>
                  <a:gd name="T40" fmla="*/ 10 w 130"/>
                  <a:gd name="T41" fmla="*/ 26 h 53"/>
                  <a:gd name="T42" fmla="*/ 20 w 130"/>
                  <a:gd name="T43" fmla="*/ 21 h 53"/>
                  <a:gd name="T44" fmla="*/ 28 w 130"/>
                  <a:gd name="T45" fmla="*/ 26 h 53"/>
                  <a:gd name="T46" fmla="*/ 31 w 130"/>
                  <a:gd name="T47" fmla="*/ 26 h 53"/>
                  <a:gd name="T48" fmla="*/ 38 w 130"/>
                  <a:gd name="T49" fmla="*/ 30 h 53"/>
                  <a:gd name="T50" fmla="*/ 48 w 130"/>
                  <a:gd name="T51" fmla="*/ 38 h 53"/>
                  <a:gd name="T52" fmla="*/ 51 w 130"/>
                  <a:gd name="T53" fmla="*/ 43 h 53"/>
                  <a:gd name="T54" fmla="*/ 56 w 130"/>
                  <a:gd name="T55" fmla="*/ 39 h 53"/>
                  <a:gd name="T56" fmla="*/ 89 w 130"/>
                  <a:gd name="T57" fmla="*/ 49 h 53"/>
                  <a:gd name="T58" fmla="*/ 94 w 130"/>
                  <a:gd name="T59" fmla="*/ 38 h 53"/>
                  <a:gd name="T60" fmla="*/ 110 w 130"/>
                  <a:gd name="T61" fmla="*/ 26 h 53"/>
                  <a:gd name="T62" fmla="*/ 105 w 130"/>
                  <a:gd name="T63" fmla="*/ 24 h 5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0"/>
                  <a:gd name="T97" fmla="*/ 0 h 53"/>
                  <a:gd name="T98" fmla="*/ 130 w 130"/>
                  <a:gd name="T99" fmla="*/ 53 h 5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0" h="53">
                    <a:moveTo>
                      <a:pt x="108" y="24"/>
                    </a:moveTo>
                    <a:lnTo>
                      <a:pt x="114" y="22"/>
                    </a:lnTo>
                    <a:lnTo>
                      <a:pt x="119" y="24"/>
                    </a:lnTo>
                    <a:lnTo>
                      <a:pt x="124" y="25"/>
                    </a:lnTo>
                    <a:lnTo>
                      <a:pt x="129" y="8"/>
                    </a:lnTo>
                    <a:lnTo>
                      <a:pt x="113" y="10"/>
                    </a:lnTo>
                    <a:lnTo>
                      <a:pt x="124" y="3"/>
                    </a:lnTo>
                    <a:lnTo>
                      <a:pt x="90" y="0"/>
                    </a:lnTo>
                    <a:lnTo>
                      <a:pt x="72" y="10"/>
                    </a:lnTo>
                    <a:lnTo>
                      <a:pt x="59" y="8"/>
                    </a:lnTo>
                    <a:lnTo>
                      <a:pt x="56" y="2"/>
                    </a:lnTo>
                    <a:lnTo>
                      <a:pt x="39" y="5"/>
                    </a:lnTo>
                    <a:lnTo>
                      <a:pt x="36" y="9"/>
                    </a:lnTo>
                    <a:lnTo>
                      <a:pt x="33" y="8"/>
                    </a:lnTo>
                    <a:lnTo>
                      <a:pt x="28" y="5"/>
                    </a:lnTo>
                    <a:lnTo>
                      <a:pt x="18" y="16"/>
                    </a:lnTo>
                    <a:lnTo>
                      <a:pt x="0" y="16"/>
                    </a:lnTo>
                    <a:lnTo>
                      <a:pt x="3" y="18"/>
                    </a:lnTo>
                    <a:lnTo>
                      <a:pt x="9" y="21"/>
                    </a:lnTo>
                    <a:lnTo>
                      <a:pt x="7" y="28"/>
                    </a:lnTo>
                    <a:lnTo>
                      <a:pt x="10" y="28"/>
                    </a:lnTo>
                    <a:lnTo>
                      <a:pt x="20" y="21"/>
                    </a:lnTo>
                    <a:lnTo>
                      <a:pt x="28" y="29"/>
                    </a:lnTo>
                    <a:lnTo>
                      <a:pt x="31" y="26"/>
                    </a:lnTo>
                    <a:lnTo>
                      <a:pt x="38" y="33"/>
                    </a:lnTo>
                    <a:lnTo>
                      <a:pt x="48" y="41"/>
                    </a:lnTo>
                    <a:lnTo>
                      <a:pt x="51" y="46"/>
                    </a:lnTo>
                    <a:lnTo>
                      <a:pt x="56" y="42"/>
                    </a:lnTo>
                    <a:lnTo>
                      <a:pt x="92" y="52"/>
                    </a:lnTo>
                    <a:lnTo>
                      <a:pt x="97" y="41"/>
                    </a:lnTo>
                    <a:lnTo>
                      <a:pt x="113" y="28"/>
                    </a:lnTo>
                    <a:lnTo>
                      <a:pt x="108" y="24"/>
                    </a:lnTo>
                  </a:path>
                </a:pathLst>
              </a:custGeom>
              <a:noFill/>
              <a:ln w="9525">
                <a:solidFill>
                  <a:srgbClr val="000000"/>
                </a:solidFill>
                <a:round/>
                <a:headEnd/>
                <a:tailEnd/>
              </a:ln>
            </p:spPr>
            <p:txBody>
              <a:bodyPr/>
              <a:lstStyle/>
              <a:p>
                <a:endParaRPr lang="en-US"/>
              </a:p>
            </p:txBody>
          </p:sp>
          <p:sp>
            <p:nvSpPr>
              <p:cNvPr id="14787" name="Line 504"/>
              <p:cNvSpPr>
                <a:spLocks noChangeShapeType="1"/>
              </p:cNvSpPr>
              <p:nvPr/>
            </p:nvSpPr>
            <p:spPr bwMode="auto">
              <a:xfrm>
                <a:off x="8775" y="4615"/>
                <a:ext cx="0" cy="0"/>
              </a:xfrm>
              <a:prstGeom prst="line">
                <a:avLst/>
              </a:prstGeom>
              <a:noFill/>
              <a:ln w="9525">
                <a:solidFill>
                  <a:srgbClr val="000000"/>
                </a:solidFill>
                <a:round/>
                <a:headEnd/>
                <a:tailEnd/>
              </a:ln>
            </p:spPr>
            <p:txBody>
              <a:bodyPr/>
              <a:lstStyle/>
              <a:p>
                <a:endParaRPr lang="en-GB"/>
              </a:p>
            </p:txBody>
          </p:sp>
          <p:sp>
            <p:nvSpPr>
              <p:cNvPr id="14788" name="Freeform 505"/>
              <p:cNvSpPr>
                <a:spLocks noChangeArrowheads="1"/>
              </p:cNvSpPr>
              <p:nvPr/>
            </p:nvSpPr>
            <p:spPr bwMode="auto">
              <a:xfrm>
                <a:off x="8775" y="4591"/>
                <a:ext cx="51" cy="32"/>
              </a:xfrm>
              <a:custGeom>
                <a:avLst/>
                <a:gdLst>
                  <a:gd name="T0" fmla="*/ 0 w 52"/>
                  <a:gd name="T1" fmla="*/ 22 h 33"/>
                  <a:gd name="T2" fmla="*/ 15 w 52"/>
                  <a:gd name="T3" fmla="*/ 11 h 33"/>
                  <a:gd name="T4" fmla="*/ 29 w 52"/>
                  <a:gd name="T5" fmla="*/ 3 h 33"/>
                  <a:gd name="T6" fmla="*/ 40 w 52"/>
                  <a:gd name="T7" fmla="*/ 0 h 33"/>
                  <a:gd name="T8" fmla="*/ 46 w 52"/>
                  <a:gd name="T9" fmla="*/ 1 h 33"/>
                  <a:gd name="T10" fmla="*/ 48 w 52"/>
                  <a:gd name="T11" fmla="*/ 7 h 33"/>
                  <a:gd name="T12" fmla="*/ 39 w 52"/>
                  <a:gd name="T13" fmla="*/ 7 h 33"/>
                  <a:gd name="T14" fmla="*/ 29 w 52"/>
                  <a:gd name="T15" fmla="*/ 23 h 33"/>
                  <a:gd name="T16" fmla="*/ 26 w 52"/>
                  <a:gd name="T17" fmla="*/ 29 h 33"/>
                  <a:gd name="T18" fmla="*/ 0 w 52"/>
                  <a:gd name="T19" fmla="*/ 22 h 3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3"/>
                  <a:gd name="T32" fmla="*/ 52 w 52"/>
                  <a:gd name="T33" fmla="*/ 33 h 3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3">
                    <a:moveTo>
                      <a:pt x="0" y="25"/>
                    </a:moveTo>
                    <a:lnTo>
                      <a:pt x="15" y="11"/>
                    </a:lnTo>
                    <a:lnTo>
                      <a:pt x="32" y="3"/>
                    </a:lnTo>
                    <a:lnTo>
                      <a:pt x="43" y="0"/>
                    </a:lnTo>
                    <a:lnTo>
                      <a:pt x="49" y="1"/>
                    </a:lnTo>
                    <a:lnTo>
                      <a:pt x="51" y="7"/>
                    </a:lnTo>
                    <a:lnTo>
                      <a:pt x="42" y="7"/>
                    </a:lnTo>
                    <a:lnTo>
                      <a:pt x="32" y="26"/>
                    </a:lnTo>
                    <a:lnTo>
                      <a:pt x="26" y="32"/>
                    </a:lnTo>
                    <a:lnTo>
                      <a:pt x="0" y="25"/>
                    </a:lnTo>
                  </a:path>
                </a:pathLst>
              </a:custGeom>
              <a:solidFill>
                <a:srgbClr val="8484A5"/>
              </a:solidFill>
              <a:ln w="5040">
                <a:solidFill>
                  <a:srgbClr val="000000"/>
                </a:solidFill>
                <a:round/>
                <a:headEnd/>
                <a:tailEnd/>
              </a:ln>
            </p:spPr>
            <p:txBody>
              <a:bodyPr wrap="none" anchor="ctr"/>
              <a:lstStyle/>
              <a:p>
                <a:endParaRPr lang="en-US"/>
              </a:p>
            </p:txBody>
          </p:sp>
          <p:sp>
            <p:nvSpPr>
              <p:cNvPr id="14789" name="Freeform 506"/>
              <p:cNvSpPr>
                <a:spLocks noChangeArrowheads="1"/>
              </p:cNvSpPr>
              <p:nvPr/>
            </p:nvSpPr>
            <p:spPr bwMode="auto">
              <a:xfrm>
                <a:off x="8775" y="4591"/>
                <a:ext cx="51" cy="32"/>
              </a:xfrm>
              <a:custGeom>
                <a:avLst/>
                <a:gdLst>
                  <a:gd name="T0" fmla="*/ 0 w 52"/>
                  <a:gd name="T1" fmla="*/ 22 h 33"/>
                  <a:gd name="T2" fmla="*/ 15 w 52"/>
                  <a:gd name="T3" fmla="*/ 11 h 33"/>
                  <a:gd name="T4" fmla="*/ 29 w 52"/>
                  <a:gd name="T5" fmla="*/ 3 h 33"/>
                  <a:gd name="T6" fmla="*/ 40 w 52"/>
                  <a:gd name="T7" fmla="*/ 0 h 33"/>
                  <a:gd name="T8" fmla="*/ 46 w 52"/>
                  <a:gd name="T9" fmla="*/ 1 h 33"/>
                  <a:gd name="T10" fmla="*/ 48 w 52"/>
                  <a:gd name="T11" fmla="*/ 7 h 33"/>
                  <a:gd name="T12" fmla="*/ 39 w 52"/>
                  <a:gd name="T13" fmla="*/ 7 h 33"/>
                  <a:gd name="T14" fmla="*/ 29 w 52"/>
                  <a:gd name="T15" fmla="*/ 23 h 33"/>
                  <a:gd name="T16" fmla="*/ 26 w 52"/>
                  <a:gd name="T17" fmla="*/ 29 h 33"/>
                  <a:gd name="T18" fmla="*/ 0 w 52"/>
                  <a:gd name="T19" fmla="*/ 22 h 3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2"/>
                  <a:gd name="T31" fmla="*/ 0 h 33"/>
                  <a:gd name="T32" fmla="*/ 52 w 52"/>
                  <a:gd name="T33" fmla="*/ 33 h 3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2" h="33">
                    <a:moveTo>
                      <a:pt x="0" y="25"/>
                    </a:moveTo>
                    <a:lnTo>
                      <a:pt x="15" y="11"/>
                    </a:lnTo>
                    <a:lnTo>
                      <a:pt x="32" y="3"/>
                    </a:lnTo>
                    <a:lnTo>
                      <a:pt x="43" y="0"/>
                    </a:lnTo>
                    <a:lnTo>
                      <a:pt x="49" y="1"/>
                    </a:lnTo>
                    <a:lnTo>
                      <a:pt x="51" y="7"/>
                    </a:lnTo>
                    <a:lnTo>
                      <a:pt x="42" y="7"/>
                    </a:lnTo>
                    <a:lnTo>
                      <a:pt x="32" y="26"/>
                    </a:lnTo>
                    <a:lnTo>
                      <a:pt x="26" y="32"/>
                    </a:lnTo>
                    <a:lnTo>
                      <a:pt x="0" y="25"/>
                    </a:lnTo>
                  </a:path>
                </a:pathLst>
              </a:custGeom>
              <a:noFill/>
              <a:ln w="9525">
                <a:solidFill>
                  <a:srgbClr val="000000"/>
                </a:solidFill>
                <a:round/>
                <a:headEnd/>
                <a:tailEnd/>
              </a:ln>
            </p:spPr>
            <p:txBody>
              <a:bodyPr/>
              <a:lstStyle/>
              <a:p>
                <a:endParaRPr lang="en-US"/>
              </a:p>
            </p:txBody>
          </p:sp>
          <p:sp>
            <p:nvSpPr>
              <p:cNvPr id="14790" name="Line 507"/>
              <p:cNvSpPr>
                <a:spLocks noChangeShapeType="1"/>
              </p:cNvSpPr>
              <p:nvPr/>
            </p:nvSpPr>
            <p:spPr bwMode="auto">
              <a:xfrm>
                <a:off x="8809" y="4617"/>
                <a:ext cx="0" cy="0"/>
              </a:xfrm>
              <a:prstGeom prst="line">
                <a:avLst/>
              </a:prstGeom>
              <a:noFill/>
              <a:ln w="9525">
                <a:solidFill>
                  <a:srgbClr val="000000"/>
                </a:solidFill>
                <a:round/>
                <a:headEnd/>
                <a:tailEnd/>
              </a:ln>
            </p:spPr>
            <p:txBody>
              <a:bodyPr/>
              <a:lstStyle/>
              <a:p>
                <a:endParaRPr lang="en-GB"/>
              </a:p>
            </p:txBody>
          </p:sp>
          <p:sp>
            <p:nvSpPr>
              <p:cNvPr id="14791" name="Freeform 508"/>
              <p:cNvSpPr>
                <a:spLocks noChangeArrowheads="1"/>
              </p:cNvSpPr>
              <p:nvPr/>
            </p:nvSpPr>
            <p:spPr bwMode="auto">
              <a:xfrm>
                <a:off x="8811" y="4599"/>
                <a:ext cx="42" cy="29"/>
              </a:xfrm>
              <a:custGeom>
                <a:avLst/>
                <a:gdLst>
                  <a:gd name="T0" fmla="*/ 0 w 43"/>
                  <a:gd name="T1" fmla="*/ 15 h 30"/>
                  <a:gd name="T2" fmla="*/ 7 w 43"/>
                  <a:gd name="T3" fmla="*/ 3 h 30"/>
                  <a:gd name="T4" fmla="*/ 18 w 43"/>
                  <a:gd name="T5" fmla="*/ 0 h 30"/>
                  <a:gd name="T6" fmla="*/ 39 w 43"/>
                  <a:gd name="T7" fmla="*/ 6 h 30"/>
                  <a:gd name="T8" fmla="*/ 35 w 43"/>
                  <a:gd name="T9" fmla="*/ 15 h 30"/>
                  <a:gd name="T10" fmla="*/ 29 w 43"/>
                  <a:gd name="T11" fmla="*/ 26 h 30"/>
                  <a:gd name="T12" fmla="*/ 0 w 43"/>
                  <a:gd name="T13" fmla="*/ 15 h 30"/>
                  <a:gd name="T14" fmla="*/ 0 60000 65536"/>
                  <a:gd name="T15" fmla="*/ 0 60000 65536"/>
                  <a:gd name="T16" fmla="*/ 0 60000 65536"/>
                  <a:gd name="T17" fmla="*/ 0 60000 65536"/>
                  <a:gd name="T18" fmla="*/ 0 60000 65536"/>
                  <a:gd name="T19" fmla="*/ 0 60000 65536"/>
                  <a:gd name="T20" fmla="*/ 0 60000 65536"/>
                  <a:gd name="T21" fmla="*/ 0 w 43"/>
                  <a:gd name="T22" fmla="*/ 0 h 30"/>
                  <a:gd name="T23" fmla="*/ 43 w 43"/>
                  <a:gd name="T24" fmla="*/ 30 h 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0">
                    <a:moveTo>
                      <a:pt x="0" y="18"/>
                    </a:moveTo>
                    <a:lnTo>
                      <a:pt x="7" y="3"/>
                    </a:lnTo>
                    <a:lnTo>
                      <a:pt x="18" y="0"/>
                    </a:lnTo>
                    <a:lnTo>
                      <a:pt x="42" y="6"/>
                    </a:lnTo>
                    <a:lnTo>
                      <a:pt x="38" y="18"/>
                    </a:lnTo>
                    <a:lnTo>
                      <a:pt x="32" y="29"/>
                    </a:lnTo>
                    <a:lnTo>
                      <a:pt x="0" y="18"/>
                    </a:lnTo>
                  </a:path>
                </a:pathLst>
              </a:custGeom>
              <a:solidFill>
                <a:srgbClr val="8484A5"/>
              </a:solidFill>
              <a:ln w="5040">
                <a:solidFill>
                  <a:srgbClr val="000000"/>
                </a:solidFill>
                <a:round/>
                <a:headEnd/>
                <a:tailEnd/>
              </a:ln>
            </p:spPr>
            <p:txBody>
              <a:bodyPr wrap="none" anchor="ctr"/>
              <a:lstStyle/>
              <a:p>
                <a:endParaRPr lang="en-US"/>
              </a:p>
            </p:txBody>
          </p:sp>
          <p:sp>
            <p:nvSpPr>
              <p:cNvPr id="14792" name="Freeform 509"/>
              <p:cNvSpPr>
                <a:spLocks noChangeArrowheads="1"/>
              </p:cNvSpPr>
              <p:nvPr/>
            </p:nvSpPr>
            <p:spPr bwMode="auto">
              <a:xfrm>
                <a:off x="8811" y="4599"/>
                <a:ext cx="42" cy="29"/>
              </a:xfrm>
              <a:custGeom>
                <a:avLst/>
                <a:gdLst>
                  <a:gd name="T0" fmla="*/ 0 w 43"/>
                  <a:gd name="T1" fmla="*/ 15 h 30"/>
                  <a:gd name="T2" fmla="*/ 7 w 43"/>
                  <a:gd name="T3" fmla="*/ 3 h 30"/>
                  <a:gd name="T4" fmla="*/ 18 w 43"/>
                  <a:gd name="T5" fmla="*/ 0 h 30"/>
                  <a:gd name="T6" fmla="*/ 39 w 43"/>
                  <a:gd name="T7" fmla="*/ 6 h 30"/>
                  <a:gd name="T8" fmla="*/ 35 w 43"/>
                  <a:gd name="T9" fmla="*/ 15 h 30"/>
                  <a:gd name="T10" fmla="*/ 29 w 43"/>
                  <a:gd name="T11" fmla="*/ 26 h 30"/>
                  <a:gd name="T12" fmla="*/ 0 w 43"/>
                  <a:gd name="T13" fmla="*/ 15 h 30"/>
                  <a:gd name="T14" fmla="*/ 0 60000 65536"/>
                  <a:gd name="T15" fmla="*/ 0 60000 65536"/>
                  <a:gd name="T16" fmla="*/ 0 60000 65536"/>
                  <a:gd name="T17" fmla="*/ 0 60000 65536"/>
                  <a:gd name="T18" fmla="*/ 0 60000 65536"/>
                  <a:gd name="T19" fmla="*/ 0 60000 65536"/>
                  <a:gd name="T20" fmla="*/ 0 60000 65536"/>
                  <a:gd name="T21" fmla="*/ 0 w 43"/>
                  <a:gd name="T22" fmla="*/ 0 h 30"/>
                  <a:gd name="T23" fmla="*/ 43 w 43"/>
                  <a:gd name="T24" fmla="*/ 30 h 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30">
                    <a:moveTo>
                      <a:pt x="0" y="18"/>
                    </a:moveTo>
                    <a:lnTo>
                      <a:pt x="7" y="3"/>
                    </a:lnTo>
                    <a:lnTo>
                      <a:pt x="18" y="0"/>
                    </a:lnTo>
                    <a:lnTo>
                      <a:pt x="42" y="6"/>
                    </a:lnTo>
                    <a:lnTo>
                      <a:pt x="38" y="18"/>
                    </a:lnTo>
                    <a:lnTo>
                      <a:pt x="32" y="29"/>
                    </a:lnTo>
                    <a:lnTo>
                      <a:pt x="0" y="18"/>
                    </a:lnTo>
                  </a:path>
                </a:pathLst>
              </a:custGeom>
              <a:noFill/>
              <a:ln w="9525">
                <a:solidFill>
                  <a:srgbClr val="000000"/>
                </a:solidFill>
                <a:round/>
                <a:headEnd/>
                <a:tailEnd/>
              </a:ln>
            </p:spPr>
            <p:txBody>
              <a:bodyPr/>
              <a:lstStyle/>
              <a:p>
                <a:endParaRPr lang="en-US"/>
              </a:p>
            </p:txBody>
          </p:sp>
          <p:sp>
            <p:nvSpPr>
              <p:cNvPr id="14793" name="Line 510"/>
              <p:cNvSpPr>
                <a:spLocks noChangeShapeType="1"/>
              </p:cNvSpPr>
              <p:nvPr/>
            </p:nvSpPr>
            <p:spPr bwMode="auto">
              <a:xfrm flipV="1">
                <a:off x="8834" y="4570"/>
                <a:ext cx="2" cy="2"/>
              </a:xfrm>
              <a:prstGeom prst="line">
                <a:avLst/>
              </a:prstGeom>
              <a:noFill/>
              <a:ln w="9525">
                <a:solidFill>
                  <a:srgbClr val="000000"/>
                </a:solidFill>
                <a:round/>
                <a:headEnd/>
                <a:tailEnd/>
              </a:ln>
            </p:spPr>
            <p:txBody>
              <a:bodyPr/>
              <a:lstStyle/>
              <a:p>
                <a:endParaRPr lang="en-GB"/>
              </a:p>
            </p:txBody>
          </p:sp>
          <p:sp>
            <p:nvSpPr>
              <p:cNvPr id="14794" name="Freeform 511"/>
              <p:cNvSpPr>
                <a:spLocks noChangeArrowheads="1"/>
              </p:cNvSpPr>
              <p:nvPr/>
            </p:nvSpPr>
            <p:spPr bwMode="auto">
              <a:xfrm>
                <a:off x="8818" y="4563"/>
                <a:ext cx="60" cy="43"/>
              </a:xfrm>
              <a:custGeom>
                <a:avLst/>
                <a:gdLst>
                  <a:gd name="T0" fmla="*/ 16 w 61"/>
                  <a:gd name="T1" fmla="*/ 6 h 44"/>
                  <a:gd name="T2" fmla="*/ 26 w 61"/>
                  <a:gd name="T3" fmla="*/ 0 h 44"/>
                  <a:gd name="T4" fmla="*/ 57 w 61"/>
                  <a:gd name="T5" fmla="*/ 7 h 44"/>
                  <a:gd name="T6" fmla="*/ 43 w 61"/>
                  <a:gd name="T7" fmla="*/ 23 h 44"/>
                  <a:gd name="T8" fmla="*/ 32 w 61"/>
                  <a:gd name="T9" fmla="*/ 40 h 44"/>
                  <a:gd name="T10" fmla="*/ 11 w 61"/>
                  <a:gd name="T11" fmla="*/ 29 h 44"/>
                  <a:gd name="T12" fmla="*/ 11 w 61"/>
                  <a:gd name="T13" fmla="*/ 28 h 44"/>
                  <a:gd name="T14" fmla="*/ 0 w 61"/>
                  <a:gd name="T15" fmla="*/ 26 h 44"/>
                  <a:gd name="T16" fmla="*/ 11 w 61"/>
                  <a:gd name="T17" fmla="*/ 20 h 44"/>
                  <a:gd name="T18" fmla="*/ 16 w 61"/>
                  <a:gd name="T19" fmla="*/ 6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44"/>
                  <a:gd name="T32" fmla="*/ 61 w 61"/>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44">
                    <a:moveTo>
                      <a:pt x="16" y="6"/>
                    </a:moveTo>
                    <a:lnTo>
                      <a:pt x="26" y="0"/>
                    </a:lnTo>
                    <a:lnTo>
                      <a:pt x="60" y="7"/>
                    </a:lnTo>
                    <a:lnTo>
                      <a:pt x="46" y="26"/>
                    </a:lnTo>
                    <a:lnTo>
                      <a:pt x="35" y="43"/>
                    </a:lnTo>
                    <a:lnTo>
                      <a:pt x="11" y="32"/>
                    </a:lnTo>
                    <a:lnTo>
                      <a:pt x="11" y="31"/>
                    </a:lnTo>
                    <a:lnTo>
                      <a:pt x="0" y="29"/>
                    </a:lnTo>
                    <a:lnTo>
                      <a:pt x="11" y="20"/>
                    </a:lnTo>
                    <a:lnTo>
                      <a:pt x="16" y="6"/>
                    </a:lnTo>
                  </a:path>
                </a:pathLst>
              </a:custGeom>
              <a:solidFill>
                <a:srgbClr val="0000FF"/>
              </a:solidFill>
              <a:ln w="5040">
                <a:solidFill>
                  <a:srgbClr val="000000"/>
                </a:solidFill>
                <a:round/>
                <a:headEnd/>
                <a:tailEnd/>
              </a:ln>
            </p:spPr>
            <p:txBody>
              <a:bodyPr wrap="none" anchor="ctr"/>
              <a:lstStyle/>
              <a:p>
                <a:endParaRPr lang="en-US"/>
              </a:p>
            </p:txBody>
          </p:sp>
          <p:sp>
            <p:nvSpPr>
              <p:cNvPr id="14795" name="Freeform 512"/>
              <p:cNvSpPr>
                <a:spLocks noChangeArrowheads="1"/>
              </p:cNvSpPr>
              <p:nvPr/>
            </p:nvSpPr>
            <p:spPr bwMode="auto">
              <a:xfrm>
                <a:off x="8818" y="4563"/>
                <a:ext cx="60" cy="43"/>
              </a:xfrm>
              <a:custGeom>
                <a:avLst/>
                <a:gdLst>
                  <a:gd name="T0" fmla="*/ 16 w 61"/>
                  <a:gd name="T1" fmla="*/ 6 h 44"/>
                  <a:gd name="T2" fmla="*/ 26 w 61"/>
                  <a:gd name="T3" fmla="*/ 0 h 44"/>
                  <a:gd name="T4" fmla="*/ 57 w 61"/>
                  <a:gd name="T5" fmla="*/ 7 h 44"/>
                  <a:gd name="T6" fmla="*/ 43 w 61"/>
                  <a:gd name="T7" fmla="*/ 23 h 44"/>
                  <a:gd name="T8" fmla="*/ 32 w 61"/>
                  <a:gd name="T9" fmla="*/ 40 h 44"/>
                  <a:gd name="T10" fmla="*/ 11 w 61"/>
                  <a:gd name="T11" fmla="*/ 29 h 44"/>
                  <a:gd name="T12" fmla="*/ 11 w 61"/>
                  <a:gd name="T13" fmla="*/ 28 h 44"/>
                  <a:gd name="T14" fmla="*/ 0 w 61"/>
                  <a:gd name="T15" fmla="*/ 26 h 44"/>
                  <a:gd name="T16" fmla="*/ 11 w 61"/>
                  <a:gd name="T17" fmla="*/ 20 h 44"/>
                  <a:gd name="T18" fmla="*/ 16 w 61"/>
                  <a:gd name="T19" fmla="*/ 6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44"/>
                  <a:gd name="T32" fmla="*/ 61 w 61"/>
                  <a:gd name="T33" fmla="*/ 44 h 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44">
                    <a:moveTo>
                      <a:pt x="16" y="6"/>
                    </a:moveTo>
                    <a:lnTo>
                      <a:pt x="26" y="0"/>
                    </a:lnTo>
                    <a:lnTo>
                      <a:pt x="60" y="7"/>
                    </a:lnTo>
                    <a:lnTo>
                      <a:pt x="46" y="26"/>
                    </a:lnTo>
                    <a:lnTo>
                      <a:pt x="35" y="43"/>
                    </a:lnTo>
                    <a:lnTo>
                      <a:pt x="11" y="32"/>
                    </a:lnTo>
                    <a:lnTo>
                      <a:pt x="11" y="31"/>
                    </a:lnTo>
                    <a:lnTo>
                      <a:pt x="0" y="29"/>
                    </a:lnTo>
                    <a:lnTo>
                      <a:pt x="11" y="20"/>
                    </a:lnTo>
                    <a:lnTo>
                      <a:pt x="16" y="6"/>
                    </a:lnTo>
                  </a:path>
                </a:pathLst>
              </a:custGeom>
              <a:noFill/>
              <a:ln w="9525">
                <a:solidFill>
                  <a:srgbClr val="000000"/>
                </a:solidFill>
                <a:round/>
                <a:headEnd/>
                <a:tailEnd/>
              </a:ln>
            </p:spPr>
            <p:txBody>
              <a:bodyPr/>
              <a:lstStyle/>
              <a:p>
                <a:endParaRPr lang="en-US"/>
              </a:p>
            </p:txBody>
          </p:sp>
          <p:sp>
            <p:nvSpPr>
              <p:cNvPr id="14796" name="Line 513"/>
              <p:cNvSpPr>
                <a:spLocks noChangeShapeType="1"/>
              </p:cNvSpPr>
              <p:nvPr/>
            </p:nvSpPr>
            <p:spPr bwMode="auto">
              <a:xfrm>
                <a:off x="8926" y="4578"/>
                <a:ext cx="0" cy="0"/>
              </a:xfrm>
              <a:prstGeom prst="line">
                <a:avLst/>
              </a:prstGeom>
              <a:noFill/>
              <a:ln w="9525">
                <a:solidFill>
                  <a:srgbClr val="000000"/>
                </a:solidFill>
                <a:round/>
                <a:headEnd/>
                <a:tailEnd/>
              </a:ln>
            </p:spPr>
            <p:txBody>
              <a:bodyPr/>
              <a:lstStyle/>
              <a:p>
                <a:endParaRPr lang="en-GB"/>
              </a:p>
            </p:txBody>
          </p:sp>
          <p:sp>
            <p:nvSpPr>
              <p:cNvPr id="14797" name="Freeform 514"/>
              <p:cNvSpPr>
                <a:spLocks noChangeArrowheads="1"/>
              </p:cNvSpPr>
              <p:nvPr/>
            </p:nvSpPr>
            <p:spPr bwMode="auto">
              <a:xfrm>
                <a:off x="8862" y="4569"/>
                <a:ext cx="68" cy="34"/>
              </a:xfrm>
              <a:custGeom>
                <a:avLst/>
                <a:gdLst>
                  <a:gd name="T0" fmla="*/ 65 w 69"/>
                  <a:gd name="T1" fmla="*/ 10 h 35"/>
                  <a:gd name="T2" fmla="*/ 53 w 69"/>
                  <a:gd name="T3" fmla="*/ 5 h 35"/>
                  <a:gd name="T4" fmla="*/ 49 w 69"/>
                  <a:gd name="T5" fmla="*/ 12 h 35"/>
                  <a:gd name="T6" fmla="*/ 41 w 69"/>
                  <a:gd name="T7" fmla="*/ 10 h 35"/>
                  <a:gd name="T8" fmla="*/ 41 w 69"/>
                  <a:gd name="T9" fmla="*/ 10 h 35"/>
                  <a:gd name="T10" fmla="*/ 34 w 69"/>
                  <a:gd name="T11" fmla="*/ 5 h 35"/>
                  <a:gd name="T12" fmla="*/ 34 w 69"/>
                  <a:gd name="T13" fmla="*/ 8 h 35"/>
                  <a:gd name="T14" fmla="*/ 9 w 69"/>
                  <a:gd name="T15" fmla="*/ 4 h 35"/>
                  <a:gd name="T16" fmla="*/ 11 w 69"/>
                  <a:gd name="T17" fmla="*/ 0 h 35"/>
                  <a:gd name="T18" fmla="*/ 0 w 69"/>
                  <a:gd name="T19" fmla="*/ 17 h 35"/>
                  <a:gd name="T20" fmla="*/ 34 w 69"/>
                  <a:gd name="T21" fmla="*/ 31 h 35"/>
                  <a:gd name="T22" fmla="*/ 44 w 69"/>
                  <a:gd name="T23" fmla="*/ 30 h 35"/>
                  <a:gd name="T24" fmla="*/ 65 w 69"/>
                  <a:gd name="T25" fmla="*/ 10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9"/>
                  <a:gd name="T40" fmla="*/ 0 h 35"/>
                  <a:gd name="T41" fmla="*/ 69 w 69"/>
                  <a:gd name="T42" fmla="*/ 35 h 3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9" h="35">
                    <a:moveTo>
                      <a:pt x="68" y="10"/>
                    </a:moveTo>
                    <a:lnTo>
                      <a:pt x="56" y="5"/>
                    </a:lnTo>
                    <a:lnTo>
                      <a:pt x="52" y="12"/>
                    </a:lnTo>
                    <a:lnTo>
                      <a:pt x="44" y="10"/>
                    </a:lnTo>
                    <a:lnTo>
                      <a:pt x="35" y="5"/>
                    </a:lnTo>
                    <a:lnTo>
                      <a:pt x="36" y="8"/>
                    </a:lnTo>
                    <a:lnTo>
                      <a:pt x="9" y="4"/>
                    </a:lnTo>
                    <a:lnTo>
                      <a:pt x="11" y="0"/>
                    </a:lnTo>
                    <a:lnTo>
                      <a:pt x="0" y="19"/>
                    </a:lnTo>
                    <a:lnTo>
                      <a:pt x="36" y="34"/>
                    </a:lnTo>
                    <a:lnTo>
                      <a:pt x="47" y="33"/>
                    </a:lnTo>
                    <a:lnTo>
                      <a:pt x="68" y="10"/>
                    </a:lnTo>
                  </a:path>
                </a:pathLst>
              </a:custGeom>
              <a:solidFill>
                <a:srgbClr val="FFA900"/>
              </a:solidFill>
              <a:ln w="5040">
                <a:solidFill>
                  <a:srgbClr val="000000"/>
                </a:solidFill>
                <a:round/>
                <a:headEnd/>
                <a:tailEnd/>
              </a:ln>
            </p:spPr>
            <p:txBody>
              <a:bodyPr wrap="none" anchor="ctr"/>
              <a:lstStyle/>
              <a:p>
                <a:endParaRPr lang="en-US"/>
              </a:p>
            </p:txBody>
          </p:sp>
          <p:sp>
            <p:nvSpPr>
              <p:cNvPr id="14798" name="Freeform 515"/>
              <p:cNvSpPr>
                <a:spLocks noChangeArrowheads="1"/>
              </p:cNvSpPr>
              <p:nvPr/>
            </p:nvSpPr>
            <p:spPr bwMode="auto">
              <a:xfrm>
                <a:off x="8862" y="4569"/>
                <a:ext cx="68" cy="34"/>
              </a:xfrm>
              <a:custGeom>
                <a:avLst/>
                <a:gdLst>
                  <a:gd name="T0" fmla="*/ 65 w 69"/>
                  <a:gd name="T1" fmla="*/ 10 h 35"/>
                  <a:gd name="T2" fmla="*/ 53 w 69"/>
                  <a:gd name="T3" fmla="*/ 5 h 35"/>
                  <a:gd name="T4" fmla="*/ 49 w 69"/>
                  <a:gd name="T5" fmla="*/ 12 h 35"/>
                  <a:gd name="T6" fmla="*/ 41 w 69"/>
                  <a:gd name="T7" fmla="*/ 10 h 35"/>
                  <a:gd name="T8" fmla="*/ 41 w 69"/>
                  <a:gd name="T9" fmla="*/ 10 h 35"/>
                  <a:gd name="T10" fmla="*/ 34 w 69"/>
                  <a:gd name="T11" fmla="*/ 5 h 35"/>
                  <a:gd name="T12" fmla="*/ 34 w 69"/>
                  <a:gd name="T13" fmla="*/ 8 h 35"/>
                  <a:gd name="T14" fmla="*/ 9 w 69"/>
                  <a:gd name="T15" fmla="*/ 4 h 35"/>
                  <a:gd name="T16" fmla="*/ 11 w 69"/>
                  <a:gd name="T17" fmla="*/ 0 h 35"/>
                  <a:gd name="T18" fmla="*/ 0 w 69"/>
                  <a:gd name="T19" fmla="*/ 17 h 35"/>
                  <a:gd name="T20" fmla="*/ 34 w 69"/>
                  <a:gd name="T21" fmla="*/ 31 h 35"/>
                  <a:gd name="T22" fmla="*/ 44 w 69"/>
                  <a:gd name="T23" fmla="*/ 30 h 35"/>
                  <a:gd name="T24" fmla="*/ 65 w 69"/>
                  <a:gd name="T25" fmla="*/ 10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9"/>
                  <a:gd name="T40" fmla="*/ 0 h 35"/>
                  <a:gd name="T41" fmla="*/ 69 w 69"/>
                  <a:gd name="T42" fmla="*/ 35 h 3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9" h="35">
                    <a:moveTo>
                      <a:pt x="68" y="10"/>
                    </a:moveTo>
                    <a:lnTo>
                      <a:pt x="56" y="5"/>
                    </a:lnTo>
                    <a:lnTo>
                      <a:pt x="52" y="12"/>
                    </a:lnTo>
                    <a:lnTo>
                      <a:pt x="44" y="10"/>
                    </a:lnTo>
                    <a:lnTo>
                      <a:pt x="35" y="5"/>
                    </a:lnTo>
                    <a:lnTo>
                      <a:pt x="36" y="8"/>
                    </a:lnTo>
                    <a:lnTo>
                      <a:pt x="9" y="4"/>
                    </a:lnTo>
                    <a:lnTo>
                      <a:pt x="11" y="0"/>
                    </a:lnTo>
                    <a:lnTo>
                      <a:pt x="0" y="19"/>
                    </a:lnTo>
                    <a:lnTo>
                      <a:pt x="36" y="34"/>
                    </a:lnTo>
                    <a:lnTo>
                      <a:pt x="47" y="33"/>
                    </a:lnTo>
                    <a:lnTo>
                      <a:pt x="68" y="10"/>
                    </a:lnTo>
                  </a:path>
                </a:pathLst>
              </a:custGeom>
              <a:noFill/>
              <a:ln w="9525">
                <a:solidFill>
                  <a:srgbClr val="000000"/>
                </a:solidFill>
                <a:round/>
                <a:headEnd/>
                <a:tailEnd/>
              </a:ln>
            </p:spPr>
            <p:txBody>
              <a:bodyPr/>
              <a:lstStyle/>
              <a:p>
                <a:endParaRPr lang="en-US"/>
              </a:p>
            </p:txBody>
          </p:sp>
          <p:sp>
            <p:nvSpPr>
              <p:cNvPr id="14799" name="Line 516"/>
              <p:cNvSpPr>
                <a:spLocks noChangeShapeType="1"/>
              </p:cNvSpPr>
              <p:nvPr/>
            </p:nvSpPr>
            <p:spPr bwMode="auto">
              <a:xfrm>
                <a:off x="8867" y="4542"/>
                <a:ext cx="0" cy="0"/>
              </a:xfrm>
              <a:prstGeom prst="line">
                <a:avLst/>
              </a:prstGeom>
              <a:noFill/>
              <a:ln w="9525">
                <a:solidFill>
                  <a:srgbClr val="000000"/>
                </a:solidFill>
                <a:round/>
                <a:headEnd/>
                <a:tailEnd/>
              </a:ln>
            </p:spPr>
            <p:txBody>
              <a:bodyPr/>
              <a:lstStyle/>
              <a:p>
                <a:endParaRPr lang="en-GB"/>
              </a:p>
            </p:txBody>
          </p:sp>
          <p:sp>
            <p:nvSpPr>
              <p:cNvPr id="14800" name="Freeform 517"/>
              <p:cNvSpPr>
                <a:spLocks noChangeArrowheads="1"/>
              </p:cNvSpPr>
              <p:nvPr/>
            </p:nvSpPr>
            <p:spPr bwMode="auto">
              <a:xfrm>
                <a:off x="8838" y="4536"/>
                <a:ext cx="55" cy="34"/>
              </a:xfrm>
              <a:custGeom>
                <a:avLst/>
                <a:gdLst>
                  <a:gd name="T0" fmla="*/ 25 w 56"/>
                  <a:gd name="T1" fmla="*/ 9 h 35"/>
                  <a:gd name="T2" fmla="*/ 30 w 56"/>
                  <a:gd name="T3" fmla="*/ 0 h 35"/>
                  <a:gd name="T4" fmla="*/ 52 w 56"/>
                  <a:gd name="T5" fmla="*/ 4 h 35"/>
                  <a:gd name="T6" fmla="*/ 34 w 56"/>
                  <a:gd name="T7" fmla="*/ 31 h 35"/>
                  <a:gd name="T8" fmla="*/ 30 w 56"/>
                  <a:gd name="T9" fmla="*/ 29 h 35"/>
                  <a:gd name="T10" fmla="*/ 0 w 56"/>
                  <a:gd name="T11" fmla="*/ 24 h 35"/>
                  <a:gd name="T12" fmla="*/ 8 w 56"/>
                  <a:gd name="T13" fmla="*/ 14 h 35"/>
                  <a:gd name="T14" fmla="*/ 15 w 56"/>
                  <a:gd name="T15" fmla="*/ 11 h 35"/>
                  <a:gd name="T16" fmla="*/ 17 w 56"/>
                  <a:gd name="T17" fmla="*/ 9 h 35"/>
                  <a:gd name="T18" fmla="*/ 20 w 56"/>
                  <a:gd name="T19" fmla="*/ 3 h 35"/>
                  <a:gd name="T20" fmla="*/ 25 w 56"/>
                  <a:gd name="T21" fmla="*/ 9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35"/>
                  <a:gd name="T35" fmla="*/ 56 w 56"/>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35">
                    <a:moveTo>
                      <a:pt x="25" y="9"/>
                    </a:moveTo>
                    <a:lnTo>
                      <a:pt x="33" y="0"/>
                    </a:lnTo>
                    <a:lnTo>
                      <a:pt x="55" y="4"/>
                    </a:lnTo>
                    <a:lnTo>
                      <a:pt x="37" y="34"/>
                    </a:lnTo>
                    <a:lnTo>
                      <a:pt x="33" y="32"/>
                    </a:lnTo>
                    <a:lnTo>
                      <a:pt x="0" y="27"/>
                    </a:lnTo>
                    <a:lnTo>
                      <a:pt x="8" y="14"/>
                    </a:lnTo>
                    <a:lnTo>
                      <a:pt x="15" y="11"/>
                    </a:lnTo>
                    <a:lnTo>
                      <a:pt x="17" y="9"/>
                    </a:lnTo>
                    <a:lnTo>
                      <a:pt x="20" y="3"/>
                    </a:lnTo>
                    <a:lnTo>
                      <a:pt x="25" y="9"/>
                    </a:lnTo>
                  </a:path>
                </a:pathLst>
              </a:custGeom>
              <a:solidFill>
                <a:srgbClr val="FFA900"/>
              </a:solidFill>
              <a:ln w="5040">
                <a:solidFill>
                  <a:srgbClr val="000000"/>
                </a:solidFill>
                <a:round/>
                <a:headEnd/>
                <a:tailEnd/>
              </a:ln>
            </p:spPr>
            <p:txBody>
              <a:bodyPr wrap="none" anchor="ctr"/>
              <a:lstStyle/>
              <a:p>
                <a:endParaRPr lang="en-US"/>
              </a:p>
            </p:txBody>
          </p:sp>
          <p:sp>
            <p:nvSpPr>
              <p:cNvPr id="14801" name="Freeform 518"/>
              <p:cNvSpPr>
                <a:spLocks noChangeArrowheads="1"/>
              </p:cNvSpPr>
              <p:nvPr/>
            </p:nvSpPr>
            <p:spPr bwMode="auto">
              <a:xfrm>
                <a:off x="8838" y="4536"/>
                <a:ext cx="55" cy="34"/>
              </a:xfrm>
              <a:custGeom>
                <a:avLst/>
                <a:gdLst>
                  <a:gd name="T0" fmla="*/ 25 w 56"/>
                  <a:gd name="T1" fmla="*/ 9 h 35"/>
                  <a:gd name="T2" fmla="*/ 30 w 56"/>
                  <a:gd name="T3" fmla="*/ 0 h 35"/>
                  <a:gd name="T4" fmla="*/ 52 w 56"/>
                  <a:gd name="T5" fmla="*/ 4 h 35"/>
                  <a:gd name="T6" fmla="*/ 34 w 56"/>
                  <a:gd name="T7" fmla="*/ 31 h 35"/>
                  <a:gd name="T8" fmla="*/ 30 w 56"/>
                  <a:gd name="T9" fmla="*/ 29 h 35"/>
                  <a:gd name="T10" fmla="*/ 0 w 56"/>
                  <a:gd name="T11" fmla="*/ 24 h 35"/>
                  <a:gd name="T12" fmla="*/ 8 w 56"/>
                  <a:gd name="T13" fmla="*/ 14 h 35"/>
                  <a:gd name="T14" fmla="*/ 15 w 56"/>
                  <a:gd name="T15" fmla="*/ 11 h 35"/>
                  <a:gd name="T16" fmla="*/ 17 w 56"/>
                  <a:gd name="T17" fmla="*/ 9 h 35"/>
                  <a:gd name="T18" fmla="*/ 20 w 56"/>
                  <a:gd name="T19" fmla="*/ 3 h 35"/>
                  <a:gd name="T20" fmla="*/ 25 w 56"/>
                  <a:gd name="T21" fmla="*/ 9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35"/>
                  <a:gd name="T35" fmla="*/ 56 w 56"/>
                  <a:gd name="T36" fmla="*/ 35 h 3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35">
                    <a:moveTo>
                      <a:pt x="25" y="9"/>
                    </a:moveTo>
                    <a:lnTo>
                      <a:pt x="33" y="0"/>
                    </a:lnTo>
                    <a:lnTo>
                      <a:pt x="55" y="4"/>
                    </a:lnTo>
                    <a:lnTo>
                      <a:pt x="37" y="34"/>
                    </a:lnTo>
                    <a:lnTo>
                      <a:pt x="33" y="32"/>
                    </a:lnTo>
                    <a:lnTo>
                      <a:pt x="0" y="27"/>
                    </a:lnTo>
                    <a:lnTo>
                      <a:pt x="8" y="14"/>
                    </a:lnTo>
                    <a:lnTo>
                      <a:pt x="15" y="11"/>
                    </a:lnTo>
                    <a:lnTo>
                      <a:pt x="17" y="9"/>
                    </a:lnTo>
                    <a:lnTo>
                      <a:pt x="20" y="3"/>
                    </a:lnTo>
                    <a:lnTo>
                      <a:pt x="25" y="9"/>
                    </a:lnTo>
                  </a:path>
                </a:pathLst>
              </a:custGeom>
              <a:noFill/>
              <a:ln w="9525">
                <a:solidFill>
                  <a:srgbClr val="000000"/>
                </a:solidFill>
                <a:round/>
                <a:headEnd/>
                <a:tailEnd/>
              </a:ln>
            </p:spPr>
            <p:txBody>
              <a:bodyPr/>
              <a:lstStyle/>
              <a:p>
                <a:endParaRPr lang="en-US"/>
              </a:p>
            </p:txBody>
          </p:sp>
          <p:sp>
            <p:nvSpPr>
              <p:cNvPr id="14802" name="Line 519"/>
              <p:cNvSpPr>
                <a:spLocks noChangeShapeType="1"/>
              </p:cNvSpPr>
              <p:nvPr/>
            </p:nvSpPr>
            <p:spPr bwMode="auto">
              <a:xfrm>
                <a:off x="8926" y="4578"/>
                <a:ext cx="0" cy="0"/>
              </a:xfrm>
              <a:prstGeom prst="line">
                <a:avLst/>
              </a:prstGeom>
              <a:noFill/>
              <a:ln w="9525">
                <a:solidFill>
                  <a:srgbClr val="000000"/>
                </a:solidFill>
                <a:round/>
                <a:headEnd/>
                <a:tailEnd/>
              </a:ln>
            </p:spPr>
            <p:txBody>
              <a:bodyPr/>
              <a:lstStyle/>
              <a:p>
                <a:endParaRPr lang="en-GB"/>
              </a:p>
            </p:txBody>
          </p:sp>
          <p:sp>
            <p:nvSpPr>
              <p:cNvPr id="14803" name="Freeform 520"/>
              <p:cNvSpPr>
                <a:spLocks noChangeArrowheads="1"/>
              </p:cNvSpPr>
              <p:nvPr/>
            </p:nvSpPr>
            <p:spPr bwMode="auto">
              <a:xfrm>
                <a:off x="8873" y="4541"/>
                <a:ext cx="67" cy="42"/>
              </a:xfrm>
              <a:custGeom>
                <a:avLst/>
                <a:gdLst>
                  <a:gd name="T0" fmla="*/ 48 w 68"/>
                  <a:gd name="T1" fmla="*/ 33 h 43"/>
                  <a:gd name="T2" fmla="*/ 41 w 68"/>
                  <a:gd name="T3" fmla="*/ 30 h 43"/>
                  <a:gd name="T4" fmla="*/ 37 w 68"/>
                  <a:gd name="T5" fmla="*/ 39 h 43"/>
                  <a:gd name="T6" fmla="*/ 28 w 68"/>
                  <a:gd name="T7" fmla="*/ 33 h 43"/>
                  <a:gd name="T8" fmla="*/ 30 w 68"/>
                  <a:gd name="T9" fmla="*/ 35 h 43"/>
                  <a:gd name="T10" fmla="*/ 25 w 68"/>
                  <a:gd name="T11" fmla="*/ 34 h 43"/>
                  <a:gd name="T12" fmla="*/ 23 w 68"/>
                  <a:gd name="T13" fmla="*/ 39 h 43"/>
                  <a:gd name="T14" fmla="*/ 0 w 68"/>
                  <a:gd name="T15" fmla="*/ 28 h 43"/>
                  <a:gd name="T16" fmla="*/ 20 w 68"/>
                  <a:gd name="T17" fmla="*/ 0 h 43"/>
                  <a:gd name="T18" fmla="*/ 41 w 68"/>
                  <a:gd name="T19" fmla="*/ 9 h 43"/>
                  <a:gd name="T20" fmla="*/ 37 w 68"/>
                  <a:gd name="T21" fmla="*/ 16 h 43"/>
                  <a:gd name="T22" fmla="*/ 64 w 68"/>
                  <a:gd name="T23" fmla="*/ 21 h 43"/>
                  <a:gd name="T24" fmla="*/ 51 w 68"/>
                  <a:gd name="T25" fmla="*/ 26 h 43"/>
                  <a:gd name="T26" fmla="*/ 48 w 68"/>
                  <a:gd name="T27" fmla="*/ 39 h 43"/>
                  <a:gd name="T28" fmla="*/ 48 w 68"/>
                  <a:gd name="T29" fmla="*/ 33 h 4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8"/>
                  <a:gd name="T46" fmla="*/ 0 h 43"/>
                  <a:gd name="T47" fmla="*/ 68 w 68"/>
                  <a:gd name="T48" fmla="*/ 43 h 4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8" h="43">
                    <a:moveTo>
                      <a:pt x="51" y="36"/>
                    </a:moveTo>
                    <a:lnTo>
                      <a:pt x="44" y="33"/>
                    </a:lnTo>
                    <a:lnTo>
                      <a:pt x="40" y="42"/>
                    </a:lnTo>
                    <a:lnTo>
                      <a:pt x="28" y="36"/>
                    </a:lnTo>
                    <a:lnTo>
                      <a:pt x="30" y="38"/>
                    </a:lnTo>
                    <a:lnTo>
                      <a:pt x="25" y="37"/>
                    </a:lnTo>
                    <a:lnTo>
                      <a:pt x="23" y="42"/>
                    </a:lnTo>
                    <a:lnTo>
                      <a:pt x="0" y="31"/>
                    </a:lnTo>
                    <a:lnTo>
                      <a:pt x="20" y="0"/>
                    </a:lnTo>
                    <a:lnTo>
                      <a:pt x="44" y="9"/>
                    </a:lnTo>
                    <a:lnTo>
                      <a:pt x="40" y="16"/>
                    </a:lnTo>
                    <a:lnTo>
                      <a:pt x="67" y="24"/>
                    </a:lnTo>
                    <a:lnTo>
                      <a:pt x="54" y="29"/>
                    </a:lnTo>
                    <a:lnTo>
                      <a:pt x="51" y="42"/>
                    </a:lnTo>
                    <a:lnTo>
                      <a:pt x="51" y="36"/>
                    </a:lnTo>
                  </a:path>
                </a:pathLst>
              </a:custGeom>
              <a:solidFill>
                <a:srgbClr val="FFA900"/>
              </a:solidFill>
              <a:ln w="5040">
                <a:solidFill>
                  <a:srgbClr val="000000"/>
                </a:solidFill>
                <a:round/>
                <a:headEnd/>
                <a:tailEnd/>
              </a:ln>
            </p:spPr>
            <p:txBody>
              <a:bodyPr wrap="none" anchor="ctr"/>
              <a:lstStyle/>
              <a:p>
                <a:endParaRPr lang="en-US"/>
              </a:p>
            </p:txBody>
          </p:sp>
          <p:sp>
            <p:nvSpPr>
              <p:cNvPr id="14804" name="Freeform 521"/>
              <p:cNvSpPr>
                <a:spLocks noChangeArrowheads="1"/>
              </p:cNvSpPr>
              <p:nvPr/>
            </p:nvSpPr>
            <p:spPr bwMode="auto">
              <a:xfrm>
                <a:off x="8873" y="4541"/>
                <a:ext cx="67" cy="42"/>
              </a:xfrm>
              <a:custGeom>
                <a:avLst/>
                <a:gdLst>
                  <a:gd name="T0" fmla="*/ 48 w 68"/>
                  <a:gd name="T1" fmla="*/ 33 h 43"/>
                  <a:gd name="T2" fmla="*/ 41 w 68"/>
                  <a:gd name="T3" fmla="*/ 30 h 43"/>
                  <a:gd name="T4" fmla="*/ 37 w 68"/>
                  <a:gd name="T5" fmla="*/ 39 h 43"/>
                  <a:gd name="T6" fmla="*/ 28 w 68"/>
                  <a:gd name="T7" fmla="*/ 33 h 43"/>
                  <a:gd name="T8" fmla="*/ 30 w 68"/>
                  <a:gd name="T9" fmla="*/ 35 h 43"/>
                  <a:gd name="T10" fmla="*/ 25 w 68"/>
                  <a:gd name="T11" fmla="*/ 34 h 43"/>
                  <a:gd name="T12" fmla="*/ 23 w 68"/>
                  <a:gd name="T13" fmla="*/ 39 h 43"/>
                  <a:gd name="T14" fmla="*/ 0 w 68"/>
                  <a:gd name="T15" fmla="*/ 28 h 43"/>
                  <a:gd name="T16" fmla="*/ 20 w 68"/>
                  <a:gd name="T17" fmla="*/ 0 h 43"/>
                  <a:gd name="T18" fmla="*/ 41 w 68"/>
                  <a:gd name="T19" fmla="*/ 9 h 43"/>
                  <a:gd name="T20" fmla="*/ 37 w 68"/>
                  <a:gd name="T21" fmla="*/ 16 h 43"/>
                  <a:gd name="T22" fmla="*/ 64 w 68"/>
                  <a:gd name="T23" fmla="*/ 21 h 43"/>
                  <a:gd name="T24" fmla="*/ 51 w 68"/>
                  <a:gd name="T25" fmla="*/ 26 h 43"/>
                  <a:gd name="T26" fmla="*/ 48 w 68"/>
                  <a:gd name="T27" fmla="*/ 39 h 43"/>
                  <a:gd name="T28" fmla="*/ 48 w 68"/>
                  <a:gd name="T29" fmla="*/ 33 h 4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8"/>
                  <a:gd name="T46" fmla="*/ 0 h 43"/>
                  <a:gd name="T47" fmla="*/ 68 w 68"/>
                  <a:gd name="T48" fmla="*/ 43 h 4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8" h="43">
                    <a:moveTo>
                      <a:pt x="51" y="36"/>
                    </a:moveTo>
                    <a:lnTo>
                      <a:pt x="44" y="33"/>
                    </a:lnTo>
                    <a:lnTo>
                      <a:pt x="40" y="42"/>
                    </a:lnTo>
                    <a:lnTo>
                      <a:pt x="28" y="36"/>
                    </a:lnTo>
                    <a:lnTo>
                      <a:pt x="30" y="38"/>
                    </a:lnTo>
                    <a:lnTo>
                      <a:pt x="25" y="37"/>
                    </a:lnTo>
                    <a:lnTo>
                      <a:pt x="23" y="42"/>
                    </a:lnTo>
                    <a:lnTo>
                      <a:pt x="0" y="31"/>
                    </a:lnTo>
                    <a:lnTo>
                      <a:pt x="20" y="0"/>
                    </a:lnTo>
                    <a:lnTo>
                      <a:pt x="44" y="9"/>
                    </a:lnTo>
                    <a:lnTo>
                      <a:pt x="40" y="16"/>
                    </a:lnTo>
                    <a:lnTo>
                      <a:pt x="67" y="24"/>
                    </a:lnTo>
                    <a:lnTo>
                      <a:pt x="54" y="29"/>
                    </a:lnTo>
                    <a:lnTo>
                      <a:pt x="51" y="42"/>
                    </a:lnTo>
                    <a:lnTo>
                      <a:pt x="51" y="36"/>
                    </a:lnTo>
                  </a:path>
                </a:pathLst>
              </a:custGeom>
              <a:noFill/>
              <a:ln w="9525">
                <a:solidFill>
                  <a:srgbClr val="000000"/>
                </a:solidFill>
                <a:round/>
                <a:headEnd/>
                <a:tailEnd/>
              </a:ln>
            </p:spPr>
            <p:txBody>
              <a:bodyPr/>
              <a:lstStyle/>
              <a:p>
                <a:endParaRPr lang="en-US"/>
              </a:p>
            </p:txBody>
          </p:sp>
          <p:sp>
            <p:nvSpPr>
              <p:cNvPr id="14805" name="Line 522"/>
              <p:cNvSpPr>
                <a:spLocks noChangeShapeType="1"/>
              </p:cNvSpPr>
              <p:nvPr/>
            </p:nvSpPr>
            <p:spPr bwMode="auto">
              <a:xfrm>
                <a:off x="8872" y="4534"/>
                <a:ext cx="2" cy="0"/>
              </a:xfrm>
              <a:prstGeom prst="line">
                <a:avLst/>
              </a:prstGeom>
              <a:noFill/>
              <a:ln w="9525">
                <a:solidFill>
                  <a:srgbClr val="000000"/>
                </a:solidFill>
                <a:round/>
                <a:headEnd/>
                <a:tailEnd/>
              </a:ln>
            </p:spPr>
            <p:txBody>
              <a:bodyPr/>
              <a:lstStyle/>
              <a:p>
                <a:endParaRPr lang="en-GB"/>
              </a:p>
            </p:txBody>
          </p:sp>
          <p:sp>
            <p:nvSpPr>
              <p:cNvPr id="14806" name="Freeform 523"/>
              <p:cNvSpPr>
                <a:spLocks noChangeArrowheads="1"/>
              </p:cNvSpPr>
              <p:nvPr/>
            </p:nvSpPr>
            <p:spPr bwMode="auto">
              <a:xfrm>
                <a:off x="8872" y="4501"/>
                <a:ext cx="62" cy="46"/>
              </a:xfrm>
              <a:custGeom>
                <a:avLst/>
                <a:gdLst>
                  <a:gd name="T0" fmla="*/ 0 w 63"/>
                  <a:gd name="T1" fmla="*/ 29 h 47"/>
                  <a:gd name="T2" fmla="*/ 13 w 63"/>
                  <a:gd name="T3" fmla="*/ 8 h 47"/>
                  <a:gd name="T4" fmla="*/ 19 w 63"/>
                  <a:gd name="T5" fmla="*/ 0 h 47"/>
                  <a:gd name="T6" fmla="*/ 51 w 63"/>
                  <a:gd name="T7" fmla="*/ 11 h 47"/>
                  <a:gd name="T8" fmla="*/ 59 w 63"/>
                  <a:gd name="T9" fmla="*/ 18 h 47"/>
                  <a:gd name="T10" fmla="*/ 41 w 63"/>
                  <a:gd name="T11" fmla="*/ 43 h 47"/>
                  <a:gd name="T12" fmla="*/ 25 w 63"/>
                  <a:gd name="T13" fmla="*/ 33 h 47"/>
                  <a:gd name="T14" fmla="*/ 0 w 63"/>
                  <a:gd name="T15" fmla="*/ 29 h 47"/>
                  <a:gd name="T16" fmla="*/ 0 60000 65536"/>
                  <a:gd name="T17" fmla="*/ 0 60000 65536"/>
                  <a:gd name="T18" fmla="*/ 0 60000 65536"/>
                  <a:gd name="T19" fmla="*/ 0 60000 65536"/>
                  <a:gd name="T20" fmla="*/ 0 60000 65536"/>
                  <a:gd name="T21" fmla="*/ 0 60000 65536"/>
                  <a:gd name="T22" fmla="*/ 0 60000 65536"/>
                  <a:gd name="T23" fmla="*/ 0 60000 65536"/>
                  <a:gd name="T24" fmla="*/ 0 w 63"/>
                  <a:gd name="T25" fmla="*/ 0 h 47"/>
                  <a:gd name="T26" fmla="*/ 63 w 6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3" h="47">
                    <a:moveTo>
                      <a:pt x="0" y="32"/>
                    </a:moveTo>
                    <a:lnTo>
                      <a:pt x="13" y="8"/>
                    </a:lnTo>
                    <a:lnTo>
                      <a:pt x="19" y="0"/>
                    </a:lnTo>
                    <a:lnTo>
                      <a:pt x="54" y="11"/>
                    </a:lnTo>
                    <a:lnTo>
                      <a:pt x="62" y="18"/>
                    </a:lnTo>
                    <a:lnTo>
                      <a:pt x="44" y="46"/>
                    </a:lnTo>
                    <a:lnTo>
                      <a:pt x="25" y="36"/>
                    </a:lnTo>
                    <a:lnTo>
                      <a:pt x="0" y="32"/>
                    </a:lnTo>
                  </a:path>
                </a:pathLst>
              </a:custGeom>
              <a:solidFill>
                <a:srgbClr val="FF7F00"/>
              </a:solidFill>
              <a:ln w="5040">
                <a:solidFill>
                  <a:srgbClr val="000000"/>
                </a:solidFill>
                <a:round/>
                <a:headEnd/>
                <a:tailEnd/>
              </a:ln>
            </p:spPr>
            <p:txBody>
              <a:bodyPr wrap="none" anchor="ctr"/>
              <a:lstStyle/>
              <a:p>
                <a:endParaRPr lang="en-US"/>
              </a:p>
            </p:txBody>
          </p:sp>
          <p:sp>
            <p:nvSpPr>
              <p:cNvPr id="14807" name="Freeform 524"/>
              <p:cNvSpPr>
                <a:spLocks noChangeArrowheads="1"/>
              </p:cNvSpPr>
              <p:nvPr/>
            </p:nvSpPr>
            <p:spPr bwMode="auto">
              <a:xfrm>
                <a:off x="8872" y="4501"/>
                <a:ext cx="62" cy="46"/>
              </a:xfrm>
              <a:custGeom>
                <a:avLst/>
                <a:gdLst>
                  <a:gd name="T0" fmla="*/ 0 w 63"/>
                  <a:gd name="T1" fmla="*/ 29 h 47"/>
                  <a:gd name="T2" fmla="*/ 13 w 63"/>
                  <a:gd name="T3" fmla="*/ 8 h 47"/>
                  <a:gd name="T4" fmla="*/ 19 w 63"/>
                  <a:gd name="T5" fmla="*/ 0 h 47"/>
                  <a:gd name="T6" fmla="*/ 51 w 63"/>
                  <a:gd name="T7" fmla="*/ 11 h 47"/>
                  <a:gd name="T8" fmla="*/ 59 w 63"/>
                  <a:gd name="T9" fmla="*/ 18 h 47"/>
                  <a:gd name="T10" fmla="*/ 41 w 63"/>
                  <a:gd name="T11" fmla="*/ 43 h 47"/>
                  <a:gd name="T12" fmla="*/ 25 w 63"/>
                  <a:gd name="T13" fmla="*/ 33 h 47"/>
                  <a:gd name="T14" fmla="*/ 0 w 63"/>
                  <a:gd name="T15" fmla="*/ 29 h 47"/>
                  <a:gd name="T16" fmla="*/ 0 60000 65536"/>
                  <a:gd name="T17" fmla="*/ 0 60000 65536"/>
                  <a:gd name="T18" fmla="*/ 0 60000 65536"/>
                  <a:gd name="T19" fmla="*/ 0 60000 65536"/>
                  <a:gd name="T20" fmla="*/ 0 60000 65536"/>
                  <a:gd name="T21" fmla="*/ 0 60000 65536"/>
                  <a:gd name="T22" fmla="*/ 0 60000 65536"/>
                  <a:gd name="T23" fmla="*/ 0 60000 65536"/>
                  <a:gd name="T24" fmla="*/ 0 w 63"/>
                  <a:gd name="T25" fmla="*/ 0 h 47"/>
                  <a:gd name="T26" fmla="*/ 63 w 63"/>
                  <a:gd name="T27" fmla="*/ 47 h 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3" h="47">
                    <a:moveTo>
                      <a:pt x="0" y="32"/>
                    </a:moveTo>
                    <a:lnTo>
                      <a:pt x="13" y="8"/>
                    </a:lnTo>
                    <a:lnTo>
                      <a:pt x="19" y="0"/>
                    </a:lnTo>
                    <a:lnTo>
                      <a:pt x="54" y="11"/>
                    </a:lnTo>
                    <a:lnTo>
                      <a:pt x="62" y="18"/>
                    </a:lnTo>
                    <a:lnTo>
                      <a:pt x="44" y="46"/>
                    </a:lnTo>
                    <a:lnTo>
                      <a:pt x="25" y="36"/>
                    </a:lnTo>
                    <a:lnTo>
                      <a:pt x="0" y="32"/>
                    </a:lnTo>
                  </a:path>
                </a:pathLst>
              </a:custGeom>
              <a:noFill/>
              <a:ln w="9525">
                <a:solidFill>
                  <a:srgbClr val="000000"/>
                </a:solidFill>
                <a:round/>
                <a:headEnd/>
                <a:tailEnd/>
              </a:ln>
            </p:spPr>
            <p:txBody>
              <a:bodyPr/>
              <a:lstStyle/>
              <a:p>
                <a:endParaRPr lang="en-US"/>
              </a:p>
            </p:txBody>
          </p:sp>
          <p:sp>
            <p:nvSpPr>
              <p:cNvPr id="14808" name="Line 525"/>
              <p:cNvSpPr>
                <a:spLocks noChangeShapeType="1"/>
              </p:cNvSpPr>
              <p:nvPr/>
            </p:nvSpPr>
            <p:spPr bwMode="auto">
              <a:xfrm>
                <a:off x="8961" y="4563"/>
                <a:ext cx="3" cy="0"/>
              </a:xfrm>
              <a:prstGeom prst="line">
                <a:avLst/>
              </a:prstGeom>
              <a:noFill/>
              <a:ln w="9525">
                <a:solidFill>
                  <a:srgbClr val="000000"/>
                </a:solidFill>
                <a:round/>
                <a:headEnd/>
                <a:tailEnd/>
              </a:ln>
            </p:spPr>
            <p:txBody>
              <a:bodyPr/>
              <a:lstStyle/>
              <a:p>
                <a:endParaRPr lang="en-GB"/>
              </a:p>
            </p:txBody>
          </p:sp>
          <p:sp>
            <p:nvSpPr>
              <p:cNvPr id="14809" name="Freeform 526"/>
              <p:cNvSpPr>
                <a:spLocks noChangeArrowheads="1"/>
              </p:cNvSpPr>
              <p:nvPr/>
            </p:nvSpPr>
            <p:spPr bwMode="auto">
              <a:xfrm>
                <a:off x="8916" y="4518"/>
                <a:ext cx="67" cy="52"/>
              </a:xfrm>
              <a:custGeom>
                <a:avLst/>
                <a:gdLst>
                  <a:gd name="T0" fmla="*/ 44 w 68"/>
                  <a:gd name="T1" fmla="*/ 49 h 53"/>
                  <a:gd name="T2" fmla="*/ 50 w 68"/>
                  <a:gd name="T3" fmla="*/ 34 h 53"/>
                  <a:gd name="T4" fmla="*/ 64 w 68"/>
                  <a:gd name="T5" fmla="*/ 13 h 53"/>
                  <a:gd name="T6" fmla="*/ 21 w 68"/>
                  <a:gd name="T7" fmla="*/ 0 h 53"/>
                  <a:gd name="T8" fmla="*/ 0 w 68"/>
                  <a:gd name="T9" fmla="*/ 32 h 53"/>
                  <a:gd name="T10" fmla="*/ 3 w 68"/>
                  <a:gd name="T11" fmla="*/ 38 h 53"/>
                  <a:gd name="T12" fmla="*/ 25 w 68"/>
                  <a:gd name="T13" fmla="*/ 42 h 53"/>
                  <a:gd name="T14" fmla="*/ 44 w 68"/>
                  <a:gd name="T15" fmla="*/ 49 h 53"/>
                  <a:gd name="T16" fmla="*/ 0 60000 65536"/>
                  <a:gd name="T17" fmla="*/ 0 60000 65536"/>
                  <a:gd name="T18" fmla="*/ 0 60000 65536"/>
                  <a:gd name="T19" fmla="*/ 0 60000 65536"/>
                  <a:gd name="T20" fmla="*/ 0 60000 65536"/>
                  <a:gd name="T21" fmla="*/ 0 60000 65536"/>
                  <a:gd name="T22" fmla="*/ 0 60000 65536"/>
                  <a:gd name="T23" fmla="*/ 0 60000 65536"/>
                  <a:gd name="T24" fmla="*/ 0 w 68"/>
                  <a:gd name="T25" fmla="*/ 0 h 53"/>
                  <a:gd name="T26" fmla="*/ 68 w 68"/>
                  <a:gd name="T27" fmla="*/ 53 h 5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8" h="53">
                    <a:moveTo>
                      <a:pt x="47" y="52"/>
                    </a:moveTo>
                    <a:lnTo>
                      <a:pt x="53" y="37"/>
                    </a:lnTo>
                    <a:lnTo>
                      <a:pt x="67" y="13"/>
                    </a:lnTo>
                    <a:lnTo>
                      <a:pt x="21" y="0"/>
                    </a:lnTo>
                    <a:lnTo>
                      <a:pt x="0" y="35"/>
                    </a:lnTo>
                    <a:lnTo>
                      <a:pt x="3" y="41"/>
                    </a:lnTo>
                    <a:lnTo>
                      <a:pt x="25" y="45"/>
                    </a:lnTo>
                    <a:lnTo>
                      <a:pt x="47" y="52"/>
                    </a:lnTo>
                  </a:path>
                </a:pathLst>
              </a:custGeom>
              <a:solidFill>
                <a:srgbClr val="FFA900"/>
              </a:solidFill>
              <a:ln w="5040">
                <a:solidFill>
                  <a:srgbClr val="000000"/>
                </a:solidFill>
                <a:round/>
                <a:headEnd/>
                <a:tailEnd/>
              </a:ln>
            </p:spPr>
            <p:txBody>
              <a:bodyPr wrap="none" anchor="ctr"/>
              <a:lstStyle/>
              <a:p>
                <a:endParaRPr lang="en-US"/>
              </a:p>
            </p:txBody>
          </p:sp>
          <p:sp>
            <p:nvSpPr>
              <p:cNvPr id="14810" name="Freeform 527"/>
              <p:cNvSpPr>
                <a:spLocks noChangeArrowheads="1"/>
              </p:cNvSpPr>
              <p:nvPr/>
            </p:nvSpPr>
            <p:spPr bwMode="auto">
              <a:xfrm>
                <a:off x="8916" y="4518"/>
                <a:ext cx="67" cy="52"/>
              </a:xfrm>
              <a:custGeom>
                <a:avLst/>
                <a:gdLst>
                  <a:gd name="T0" fmla="*/ 44 w 68"/>
                  <a:gd name="T1" fmla="*/ 49 h 53"/>
                  <a:gd name="T2" fmla="*/ 50 w 68"/>
                  <a:gd name="T3" fmla="*/ 34 h 53"/>
                  <a:gd name="T4" fmla="*/ 64 w 68"/>
                  <a:gd name="T5" fmla="*/ 13 h 53"/>
                  <a:gd name="T6" fmla="*/ 21 w 68"/>
                  <a:gd name="T7" fmla="*/ 0 h 53"/>
                  <a:gd name="T8" fmla="*/ 0 w 68"/>
                  <a:gd name="T9" fmla="*/ 32 h 53"/>
                  <a:gd name="T10" fmla="*/ 3 w 68"/>
                  <a:gd name="T11" fmla="*/ 38 h 53"/>
                  <a:gd name="T12" fmla="*/ 25 w 68"/>
                  <a:gd name="T13" fmla="*/ 42 h 53"/>
                  <a:gd name="T14" fmla="*/ 44 w 68"/>
                  <a:gd name="T15" fmla="*/ 49 h 53"/>
                  <a:gd name="T16" fmla="*/ 0 60000 65536"/>
                  <a:gd name="T17" fmla="*/ 0 60000 65536"/>
                  <a:gd name="T18" fmla="*/ 0 60000 65536"/>
                  <a:gd name="T19" fmla="*/ 0 60000 65536"/>
                  <a:gd name="T20" fmla="*/ 0 60000 65536"/>
                  <a:gd name="T21" fmla="*/ 0 60000 65536"/>
                  <a:gd name="T22" fmla="*/ 0 60000 65536"/>
                  <a:gd name="T23" fmla="*/ 0 60000 65536"/>
                  <a:gd name="T24" fmla="*/ 0 w 68"/>
                  <a:gd name="T25" fmla="*/ 0 h 53"/>
                  <a:gd name="T26" fmla="*/ 68 w 68"/>
                  <a:gd name="T27" fmla="*/ 53 h 5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8" h="53">
                    <a:moveTo>
                      <a:pt x="47" y="52"/>
                    </a:moveTo>
                    <a:lnTo>
                      <a:pt x="53" y="37"/>
                    </a:lnTo>
                    <a:lnTo>
                      <a:pt x="67" y="13"/>
                    </a:lnTo>
                    <a:lnTo>
                      <a:pt x="21" y="0"/>
                    </a:lnTo>
                    <a:lnTo>
                      <a:pt x="0" y="35"/>
                    </a:lnTo>
                    <a:lnTo>
                      <a:pt x="3" y="41"/>
                    </a:lnTo>
                    <a:lnTo>
                      <a:pt x="25" y="45"/>
                    </a:lnTo>
                    <a:lnTo>
                      <a:pt x="47" y="52"/>
                    </a:lnTo>
                  </a:path>
                </a:pathLst>
              </a:custGeom>
              <a:noFill/>
              <a:ln w="9525">
                <a:solidFill>
                  <a:srgbClr val="000000"/>
                </a:solidFill>
                <a:round/>
                <a:headEnd/>
                <a:tailEnd/>
              </a:ln>
            </p:spPr>
            <p:txBody>
              <a:bodyPr/>
              <a:lstStyle/>
              <a:p>
                <a:endParaRPr lang="en-US"/>
              </a:p>
            </p:txBody>
          </p:sp>
          <p:sp>
            <p:nvSpPr>
              <p:cNvPr id="14811" name="Line 528"/>
              <p:cNvSpPr>
                <a:spLocks noChangeShapeType="1"/>
              </p:cNvSpPr>
              <p:nvPr/>
            </p:nvSpPr>
            <p:spPr bwMode="auto">
              <a:xfrm flipV="1">
                <a:off x="8893" y="4500"/>
                <a:ext cx="0" cy="1"/>
              </a:xfrm>
              <a:prstGeom prst="line">
                <a:avLst/>
              </a:prstGeom>
              <a:noFill/>
              <a:ln w="9525">
                <a:solidFill>
                  <a:srgbClr val="000000"/>
                </a:solidFill>
                <a:round/>
                <a:headEnd/>
                <a:tailEnd/>
              </a:ln>
            </p:spPr>
            <p:txBody>
              <a:bodyPr/>
              <a:lstStyle/>
              <a:p>
                <a:endParaRPr lang="en-GB"/>
              </a:p>
            </p:txBody>
          </p:sp>
          <p:sp>
            <p:nvSpPr>
              <p:cNvPr id="14812" name="Freeform 529"/>
              <p:cNvSpPr>
                <a:spLocks noChangeArrowheads="1"/>
              </p:cNvSpPr>
              <p:nvPr/>
            </p:nvSpPr>
            <p:spPr bwMode="auto">
              <a:xfrm>
                <a:off x="8891" y="4459"/>
                <a:ext cx="81" cy="57"/>
              </a:xfrm>
              <a:custGeom>
                <a:avLst/>
                <a:gdLst>
                  <a:gd name="T0" fmla="*/ 0 w 82"/>
                  <a:gd name="T1" fmla="*/ 40 h 58"/>
                  <a:gd name="T2" fmla="*/ 16 w 82"/>
                  <a:gd name="T3" fmla="*/ 22 h 58"/>
                  <a:gd name="T4" fmla="*/ 26 w 82"/>
                  <a:gd name="T5" fmla="*/ 24 h 58"/>
                  <a:gd name="T6" fmla="*/ 34 w 82"/>
                  <a:gd name="T7" fmla="*/ 14 h 58"/>
                  <a:gd name="T8" fmla="*/ 44 w 82"/>
                  <a:gd name="T9" fmla="*/ 17 h 58"/>
                  <a:gd name="T10" fmla="*/ 53 w 82"/>
                  <a:gd name="T11" fmla="*/ 0 h 58"/>
                  <a:gd name="T12" fmla="*/ 65 w 82"/>
                  <a:gd name="T13" fmla="*/ 3 h 58"/>
                  <a:gd name="T14" fmla="*/ 78 w 82"/>
                  <a:gd name="T15" fmla="*/ 7 h 58"/>
                  <a:gd name="T16" fmla="*/ 70 w 82"/>
                  <a:gd name="T17" fmla="*/ 13 h 58"/>
                  <a:gd name="T18" fmla="*/ 66 w 82"/>
                  <a:gd name="T19" fmla="*/ 26 h 58"/>
                  <a:gd name="T20" fmla="*/ 48 w 82"/>
                  <a:gd name="T21" fmla="*/ 47 h 58"/>
                  <a:gd name="T22" fmla="*/ 38 w 82"/>
                  <a:gd name="T23" fmla="*/ 54 h 58"/>
                  <a:gd name="T24" fmla="*/ 0 w 82"/>
                  <a:gd name="T25" fmla="*/ 40 h 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
                  <a:gd name="T40" fmla="*/ 0 h 58"/>
                  <a:gd name="T41" fmla="*/ 82 w 82"/>
                  <a:gd name="T42" fmla="*/ 58 h 5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 h="58">
                    <a:moveTo>
                      <a:pt x="0" y="43"/>
                    </a:moveTo>
                    <a:lnTo>
                      <a:pt x="16" y="22"/>
                    </a:lnTo>
                    <a:lnTo>
                      <a:pt x="26" y="24"/>
                    </a:lnTo>
                    <a:lnTo>
                      <a:pt x="34" y="14"/>
                    </a:lnTo>
                    <a:lnTo>
                      <a:pt x="47" y="17"/>
                    </a:lnTo>
                    <a:lnTo>
                      <a:pt x="56" y="0"/>
                    </a:lnTo>
                    <a:lnTo>
                      <a:pt x="68" y="3"/>
                    </a:lnTo>
                    <a:lnTo>
                      <a:pt x="81" y="7"/>
                    </a:lnTo>
                    <a:lnTo>
                      <a:pt x="73" y="13"/>
                    </a:lnTo>
                    <a:lnTo>
                      <a:pt x="69" y="26"/>
                    </a:lnTo>
                    <a:lnTo>
                      <a:pt x="51" y="50"/>
                    </a:lnTo>
                    <a:lnTo>
                      <a:pt x="38" y="57"/>
                    </a:lnTo>
                    <a:lnTo>
                      <a:pt x="0" y="43"/>
                    </a:lnTo>
                  </a:path>
                </a:pathLst>
              </a:custGeom>
              <a:solidFill>
                <a:srgbClr val="0000FF"/>
              </a:solidFill>
              <a:ln w="5040">
                <a:solidFill>
                  <a:srgbClr val="000000"/>
                </a:solidFill>
                <a:round/>
                <a:headEnd/>
                <a:tailEnd/>
              </a:ln>
            </p:spPr>
            <p:txBody>
              <a:bodyPr wrap="none" anchor="ctr"/>
              <a:lstStyle/>
              <a:p>
                <a:endParaRPr lang="en-US"/>
              </a:p>
            </p:txBody>
          </p:sp>
          <p:sp>
            <p:nvSpPr>
              <p:cNvPr id="14813" name="Freeform 530"/>
              <p:cNvSpPr>
                <a:spLocks noChangeArrowheads="1"/>
              </p:cNvSpPr>
              <p:nvPr/>
            </p:nvSpPr>
            <p:spPr bwMode="auto">
              <a:xfrm>
                <a:off x="8891" y="4459"/>
                <a:ext cx="81" cy="57"/>
              </a:xfrm>
              <a:custGeom>
                <a:avLst/>
                <a:gdLst>
                  <a:gd name="T0" fmla="*/ 0 w 82"/>
                  <a:gd name="T1" fmla="*/ 40 h 58"/>
                  <a:gd name="T2" fmla="*/ 16 w 82"/>
                  <a:gd name="T3" fmla="*/ 22 h 58"/>
                  <a:gd name="T4" fmla="*/ 26 w 82"/>
                  <a:gd name="T5" fmla="*/ 24 h 58"/>
                  <a:gd name="T6" fmla="*/ 34 w 82"/>
                  <a:gd name="T7" fmla="*/ 14 h 58"/>
                  <a:gd name="T8" fmla="*/ 44 w 82"/>
                  <a:gd name="T9" fmla="*/ 17 h 58"/>
                  <a:gd name="T10" fmla="*/ 53 w 82"/>
                  <a:gd name="T11" fmla="*/ 0 h 58"/>
                  <a:gd name="T12" fmla="*/ 65 w 82"/>
                  <a:gd name="T13" fmla="*/ 3 h 58"/>
                  <a:gd name="T14" fmla="*/ 78 w 82"/>
                  <a:gd name="T15" fmla="*/ 7 h 58"/>
                  <a:gd name="T16" fmla="*/ 70 w 82"/>
                  <a:gd name="T17" fmla="*/ 13 h 58"/>
                  <a:gd name="T18" fmla="*/ 66 w 82"/>
                  <a:gd name="T19" fmla="*/ 26 h 58"/>
                  <a:gd name="T20" fmla="*/ 48 w 82"/>
                  <a:gd name="T21" fmla="*/ 47 h 58"/>
                  <a:gd name="T22" fmla="*/ 38 w 82"/>
                  <a:gd name="T23" fmla="*/ 54 h 58"/>
                  <a:gd name="T24" fmla="*/ 0 w 82"/>
                  <a:gd name="T25" fmla="*/ 40 h 5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2"/>
                  <a:gd name="T40" fmla="*/ 0 h 58"/>
                  <a:gd name="T41" fmla="*/ 82 w 82"/>
                  <a:gd name="T42" fmla="*/ 58 h 5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2" h="58">
                    <a:moveTo>
                      <a:pt x="0" y="43"/>
                    </a:moveTo>
                    <a:lnTo>
                      <a:pt x="16" y="22"/>
                    </a:lnTo>
                    <a:lnTo>
                      <a:pt x="26" y="24"/>
                    </a:lnTo>
                    <a:lnTo>
                      <a:pt x="34" y="14"/>
                    </a:lnTo>
                    <a:lnTo>
                      <a:pt x="47" y="17"/>
                    </a:lnTo>
                    <a:lnTo>
                      <a:pt x="56" y="0"/>
                    </a:lnTo>
                    <a:lnTo>
                      <a:pt x="68" y="3"/>
                    </a:lnTo>
                    <a:lnTo>
                      <a:pt x="81" y="7"/>
                    </a:lnTo>
                    <a:lnTo>
                      <a:pt x="73" y="13"/>
                    </a:lnTo>
                    <a:lnTo>
                      <a:pt x="69" y="26"/>
                    </a:lnTo>
                    <a:lnTo>
                      <a:pt x="51" y="50"/>
                    </a:lnTo>
                    <a:lnTo>
                      <a:pt x="38" y="57"/>
                    </a:lnTo>
                    <a:lnTo>
                      <a:pt x="0" y="43"/>
                    </a:lnTo>
                  </a:path>
                </a:pathLst>
              </a:custGeom>
              <a:noFill/>
              <a:ln w="9525">
                <a:solidFill>
                  <a:srgbClr val="000000"/>
                </a:solidFill>
                <a:round/>
                <a:headEnd/>
                <a:tailEnd/>
              </a:ln>
            </p:spPr>
            <p:txBody>
              <a:bodyPr/>
              <a:lstStyle/>
              <a:p>
                <a:endParaRPr lang="en-US"/>
              </a:p>
            </p:txBody>
          </p:sp>
          <p:sp>
            <p:nvSpPr>
              <p:cNvPr id="14814" name="Line 531"/>
              <p:cNvSpPr>
                <a:spLocks noChangeShapeType="1"/>
              </p:cNvSpPr>
              <p:nvPr/>
            </p:nvSpPr>
            <p:spPr bwMode="auto">
              <a:xfrm flipV="1">
                <a:off x="8981" y="4489"/>
                <a:ext cx="0" cy="1"/>
              </a:xfrm>
              <a:prstGeom prst="line">
                <a:avLst/>
              </a:prstGeom>
              <a:noFill/>
              <a:ln w="9525">
                <a:solidFill>
                  <a:srgbClr val="000000"/>
                </a:solidFill>
                <a:round/>
                <a:headEnd/>
                <a:tailEnd/>
              </a:ln>
            </p:spPr>
            <p:txBody>
              <a:bodyPr/>
              <a:lstStyle/>
              <a:p>
                <a:endParaRPr lang="en-GB"/>
              </a:p>
            </p:txBody>
          </p:sp>
          <p:sp>
            <p:nvSpPr>
              <p:cNvPr id="14815" name="Freeform 532"/>
              <p:cNvSpPr>
                <a:spLocks noChangeArrowheads="1"/>
              </p:cNvSpPr>
              <p:nvPr/>
            </p:nvSpPr>
            <p:spPr bwMode="auto">
              <a:xfrm>
                <a:off x="8929" y="4482"/>
                <a:ext cx="70" cy="50"/>
              </a:xfrm>
              <a:custGeom>
                <a:avLst/>
                <a:gdLst>
                  <a:gd name="T0" fmla="*/ 52 w 71"/>
                  <a:gd name="T1" fmla="*/ 7 h 51"/>
                  <a:gd name="T2" fmla="*/ 41 w 71"/>
                  <a:gd name="T3" fmla="*/ 3 h 51"/>
                  <a:gd name="T4" fmla="*/ 46 w 71"/>
                  <a:gd name="T5" fmla="*/ 0 h 51"/>
                  <a:gd name="T6" fmla="*/ 28 w 71"/>
                  <a:gd name="T7" fmla="*/ 0 h 51"/>
                  <a:gd name="T8" fmla="*/ 13 w 71"/>
                  <a:gd name="T9" fmla="*/ 23 h 51"/>
                  <a:gd name="T10" fmla="*/ 0 w 71"/>
                  <a:gd name="T11" fmla="*/ 29 h 51"/>
                  <a:gd name="T12" fmla="*/ 8 w 71"/>
                  <a:gd name="T13" fmla="*/ 34 h 51"/>
                  <a:gd name="T14" fmla="*/ 51 w 71"/>
                  <a:gd name="T15" fmla="*/ 47 h 51"/>
                  <a:gd name="T16" fmla="*/ 67 w 71"/>
                  <a:gd name="T17" fmla="*/ 26 h 51"/>
                  <a:gd name="T18" fmla="*/ 38 w 71"/>
                  <a:gd name="T19" fmla="*/ 13 h 51"/>
                  <a:gd name="T20" fmla="*/ 52 w 71"/>
                  <a:gd name="T21" fmla="*/ 7 h 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1"/>
                  <a:gd name="T34" fmla="*/ 0 h 51"/>
                  <a:gd name="T35" fmla="*/ 71 w 71"/>
                  <a:gd name="T36" fmla="*/ 51 h 5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1" h="51">
                    <a:moveTo>
                      <a:pt x="55" y="7"/>
                    </a:moveTo>
                    <a:lnTo>
                      <a:pt x="44" y="3"/>
                    </a:lnTo>
                    <a:lnTo>
                      <a:pt x="49" y="0"/>
                    </a:lnTo>
                    <a:lnTo>
                      <a:pt x="28" y="0"/>
                    </a:lnTo>
                    <a:lnTo>
                      <a:pt x="13" y="23"/>
                    </a:lnTo>
                    <a:lnTo>
                      <a:pt x="0" y="32"/>
                    </a:lnTo>
                    <a:lnTo>
                      <a:pt x="8" y="37"/>
                    </a:lnTo>
                    <a:lnTo>
                      <a:pt x="54" y="50"/>
                    </a:lnTo>
                    <a:lnTo>
                      <a:pt x="70" y="29"/>
                    </a:lnTo>
                    <a:lnTo>
                      <a:pt x="41" y="13"/>
                    </a:lnTo>
                    <a:lnTo>
                      <a:pt x="55" y="7"/>
                    </a:lnTo>
                  </a:path>
                </a:pathLst>
              </a:custGeom>
              <a:solidFill>
                <a:srgbClr val="FF7F00"/>
              </a:solidFill>
              <a:ln w="5040">
                <a:solidFill>
                  <a:srgbClr val="000000"/>
                </a:solidFill>
                <a:round/>
                <a:headEnd/>
                <a:tailEnd/>
              </a:ln>
            </p:spPr>
            <p:txBody>
              <a:bodyPr wrap="none" anchor="ctr"/>
              <a:lstStyle/>
              <a:p>
                <a:endParaRPr lang="en-US"/>
              </a:p>
            </p:txBody>
          </p:sp>
          <p:sp>
            <p:nvSpPr>
              <p:cNvPr id="14816" name="Freeform 533"/>
              <p:cNvSpPr>
                <a:spLocks noChangeArrowheads="1"/>
              </p:cNvSpPr>
              <p:nvPr/>
            </p:nvSpPr>
            <p:spPr bwMode="auto">
              <a:xfrm>
                <a:off x="8929" y="4482"/>
                <a:ext cx="70" cy="50"/>
              </a:xfrm>
              <a:custGeom>
                <a:avLst/>
                <a:gdLst>
                  <a:gd name="T0" fmla="*/ 52 w 71"/>
                  <a:gd name="T1" fmla="*/ 7 h 51"/>
                  <a:gd name="T2" fmla="*/ 41 w 71"/>
                  <a:gd name="T3" fmla="*/ 3 h 51"/>
                  <a:gd name="T4" fmla="*/ 46 w 71"/>
                  <a:gd name="T5" fmla="*/ 0 h 51"/>
                  <a:gd name="T6" fmla="*/ 28 w 71"/>
                  <a:gd name="T7" fmla="*/ 0 h 51"/>
                  <a:gd name="T8" fmla="*/ 13 w 71"/>
                  <a:gd name="T9" fmla="*/ 23 h 51"/>
                  <a:gd name="T10" fmla="*/ 0 w 71"/>
                  <a:gd name="T11" fmla="*/ 29 h 51"/>
                  <a:gd name="T12" fmla="*/ 8 w 71"/>
                  <a:gd name="T13" fmla="*/ 34 h 51"/>
                  <a:gd name="T14" fmla="*/ 51 w 71"/>
                  <a:gd name="T15" fmla="*/ 47 h 51"/>
                  <a:gd name="T16" fmla="*/ 67 w 71"/>
                  <a:gd name="T17" fmla="*/ 26 h 51"/>
                  <a:gd name="T18" fmla="*/ 38 w 71"/>
                  <a:gd name="T19" fmla="*/ 13 h 51"/>
                  <a:gd name="T20" fmla="*/ 52 w 71"/>
                  <a:gd name="T21" fmla="*/ 7 h 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1"/>
                  <a:gd name="T34" fmla="*/ 0 h 51"/>
                  <a:gd name="T35" fmla="*/ 71 w 71"/>
                  <a:gd name="T36" fmla="*/ 51 h 5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1" h="51">
                    <a:moveTo>
                      <a:pt x="55" y="7"/>
                    </a:moveTo>
                    <a:lnTo>
                      <a:pt x="44" y="3"/>
                    </a:lnTo>
                    <a:lnTo>
                      <a:pt x="49" y="0"/>
                    </a:lnTo>
                    <a:lnTo>
                      <a:pt x="28" y="0"/>
                    </a:lnTo>
                    <a:lnTo>
                      <a:pt x="13" y="23"/>
                    </a:lnTo>
                    <a:lnTo>
                      <a:pt x="0" y="32"/>
                    </a:lnTo>
                    <a:lnTo>
                      <a:pt x="8" y="37"/>
                    </a:lnTo>
                    <a:lnTo>
                      <a:pt x="54" y="50"/>
                    </a:lnTo>
                    <a:lnTo>
                      <a:pt x="70" y="29"/>
                    </a:lnTo>
                    <a:lnTo>
                      <a:pt x="41" y="13"/>
                    </a:lnTo>
                    <a:lnTo>
                      <a:pt x="55" y="7"/>
                    </a:lnTo>
                  </a:path>
                </a:pathLst>
              </a:custGeom>
              <a:noFill/>
              <a:ln w="9525">
                <a:solidFill>
                  <a:srgbClr val="000000"/>
                </a:solidFill>
                <a:round/>
                <a:headEnd/>
                <a:tailEnd/>
              </a:ln>
            </p:spPr>
            <p:txBody>
              <a:bodyPr/>
              <a:lstStyle/>
              <a:p>
                <a:endParaRPr lang="en-US"/>
              </a:p>
            </p:txBody>
          </p:sp>
          <p:sp>
            <p:nvSpPr>
              <p:cNvPr id="14817" name="Line 534"/>
              <p:cNvSpPr>
                <a:spLocks noChangeShapeType="1"/>
              </p:cNvSpPr>
              <p:nvPr/>
            </p:nvSpPr>
            <p:spPr bwMode="auto">
              <a:xfrm flipV="1">
                <a:off x="9012" y="4569"/>
                <a:ext cx="0" cy="1"/>
              </a:xfrm>
              <a:prstGeom prst="line">
                <a:avLst/>
              </a:prstGeom>
              <a:noFill/>
              <a:ln w="9525">
                <a:solidFill>
                  <a:srgbClr val="000000"/>
                </a:solidFill>
                <a:round/>
                <a:headEnd/>
                <a:tailEnd/>
              </a:ln>
            </p:spPr>
            <p:txBody>
              <a:bodyPr/>
              <a:lstStyle/>
              <a:p>
                <a:endParaRPr lang="en-GB"/>
              </a:p>
            </p:txBody>
          </p:sp>
          <p:sp>
            <p:nvSpPr>
              <p:cNvPr id="14818" name="Freeform 535"/>
              <p:cNvSpPr>
                <a:spLocks noChangeArrowheads="1"/>
              </p:cNvSpPr>
              <p:nvPr/>
            </p:nvSpPr>
            <p:spPr bwMode="auto">
              <a:xfrm>
                <a:off x="8966" y="4516"/>
                <a:ext cx="67" cy="57"/>
              </a:xfrm>
              <a:custGeom>
                <a:avLst/>
                <a:gdLst>
                  <a:gd name="T0" fmla="*/ 41 w 68"/>
                  <a:gd name="T1" fmla="*/ 54 h 58"/>
                  <a:gd name="T2" fmla="*/ 34 w 68"/>
                  <a:gd name="T3" fmla="*/ 46 h 58"/>
                  <a:gd name="T4" fmla="*/ 29 w 68"/>
                  <a:gd name="T5" fmla="*/ 47 h 58"/>
                  <a:gd name="T6" fmla="*/ 25 w 68"/>
                  <a:gd name="T7" fmla="*/ 46 h 58"/>
                  <a:gd name="T8" fmla="*/ 0 w 68"/>
                  <a:gd name="T9" fmla="*/ 40 h 58"/>
                  <a:gd name="T10" fmla="*/ 12 w 68"/>
                  <a:gd name="T11" fmla="*/ 20 h 58"/>
                  <a:gd name="T12" fmla="*/ 26 w 68"/>
                  <a:gd name="T13" fmla="*/ 0 h 58"/>
                  <a:gd name="T14" fmla="*/ 50 w 68"/>
                  <a:gd name="T15" fmla="*/ 4 h 58"/>
                  <a:gd name="T16" fmla="*/ 49 w 68"/>
                  <a:gd name="T17" fmla="*/ 17 h 58"/>
                  <a:gd name="T18" fmla="*/ 64 w 68"/>
                  <a:gd name="T19" fmla="*/ 25 h 58"/>
                  <a:gd name="T20" fmla="*/ 41 w 68"/>
                  <a:gd name="T21" fmla="*/ 54 h 5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8"/>
                  <a:gd name="T34" fmla="*/ 0 h 58"/>
                  <a:gd name="T35" fmla="*/ 68 w 68"/>
                  <a:gd name="T36" fmla="*/ 58 h 5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8" h="58">
                    <a:moveTo>
                      <a:pt x="44" y="57"/>
                    </a:moveTo>
                    <a:lnTo>
                      <a:pt x="37" y="49"/>
                    </a:lnTo>
                    <a:lnTo>
                      <a:pt x="29" y="50"/>
                    </a:lnTo>
                    <a:lnTo>
                      <a:pt x="25" y="49"/>
                    </a:lnTo>
                    <a:lnTo>
                      <a:pt x="0" y="43"/>
                    </a:lnTo>
                    <a:lnTo>
                      <a:pt x="12" y="20"/>
                    </a:lnTo>
                    <a:lnTo>
                      <a:pt x="26" y="0"/>
                    </a:lnTo>
                    <a:lnTo>
                      <a:pt x="53" y="4"/>
                    </a:lnTo>
                    <a:lnTo>
                      <a:pt x="52" y="17"/>
                    </a:lnTo>
                    <a:lnTo>
                      <a:pt x="67" y="25"/>
                    </a:lnTo>
                    <a:lnTo>
                      <a:pt x="44" y="57"/>
                    </a:lnTo>
                  </a:path>
                </a:pathLst>
              </a:custGeom>
              <a:solidFill>
                <a:srgbClr val="0000FF"/>
              </a:solidFill>
              <a:ln w="5040">
                <a:solidFill>
                  <a:srgbClr val="000000"/>
                </a:solidFill>
                <a:round/>
                <a:headEnd/>
                <a:tailEnd/>
              </a:ln>
            </p:spPr>
            <p:txBody>
              <a:bodyPr wrap="none" anchor="ctr"/>
              <a:lstStyle/>
              <a:p>
                <a:endParaRPr lang="en-US"/>
              </a:p>
            </p:txBody>
          </p:sp>
          <p:sp>
            <p:nvSpPr>
              <p:cNvPr id="14819" name="Freeform 536"/>
              <p:cNvSpPr>
                <a:spLocks noChangeArrowheads="1"/>
              </p:cNvSpPr>
              <p:nvPr/>
            </p:nvSpPr>
            <p:spPr bwMode="auto">
              <a:xfrm>
                <a:off x="8966" y="4516"/>
                <a:ext cx="67" cy="57"/>
              </a:xfrm>
              <a:custGeom>
                <a:avLst/>
                <a:gdLst>
                  <a:gd name="T0" fmla="*/ 41 w 68"/>
                  <a:gd name="T1" fmla="*/ 54 h 58"/>
                  <a:gd name="T2" fmla="*/ 34 w 68"/>
                  <a:gd name="T3" fmla="*/ 46 h 58"/>
                  <a:gd name="T4" fmla="*/ 29 w 68"/>
                  <a:gd name="T5" fmla="*/ 47 h 58"/>
                  <a:gd name="T6" fmla="*/ 25 w 68"/>
                  <a:gd name="T7" fmla="*/ 46 h 58"/>
                  <a:gd name="T8" fmla="*/ 0 w 68"/>
                  <a:gd name="T9" fmla="*/ 40 h 58"/>
                  <a:gd name="T10" fmla="*/ 12 w 68"/>
                  <a:gd name="T11" fmla="*/ 20 h 58"/>
                  <a:gd name="T12" fmla="*/ 26 w 68"/>
                  <a:gd name="T13" fmla="*/ 0 h 58"/>
                  <a:gd name="T14" fmla="*/ 50 w 68"/>
                  <a:gd name="T15" fmla="*/ 4 h 58"/>
                  <a:gd name="T16" fmla="*/ 49 w 68"/>
                  <a:gd name="T17" fmla="*/ 17 h 58"/>
                  <a:gd name="T18" fmla="*/ 64 w 68"/>
                  <a:gd name="T19" fmla="*/ 25 h 58"/>
                  <a:gd name="T20" fmla="*/ 41 w 68"/>
                  <a:gd name="T21" fmla="*/ 54 h 5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8"/>
                  <a:gd name="T34" fmla="*/ 0 h 58"/>
                  <a:gd name="T35" fmla="*/ 68 w 68"/>
                  <a:gd name="T36" fmla="*/ 58 h 5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8" h="58">
                    <a:moveTo>
                      <a:pt x="44" y="57"/>
                    </a:moveTo>
                    <a:lnTo>
                      <a:pt x="37" y="49"/>
                    </a:lnTo>
                    <a:lnTo>
                      <a:pt x="29" y="50"/>
                    </a:lnTo>
                    <a:lnTo>
                      <a:pt x="25" y="49"/>
                    </a:lnTo>
                    <a:lnTo>
                      <a:pt x="0" y="43"/>
                    </a:lnTo>
                    <a:lnTo>
                      <a:pt x="12" y="20"/>
                    </a:lnTo>
                    <a:lnTo>
                      <a:pt x="26" y="0"/>
                    </a:lnTo>
                    <a:lnTo>
                      <a:pt x="53" y="4"/>
                    </a:lnTo>
                    <a:lnTo>
                      <a:pt x="52" y="17"/>
                    </a:lnTo>
                    <a:lnTo>
                      <a:pt x="67" y="25"/>
                    </a:lnTo>
                    <a:lnTo>
                      <a:pt x="44" y="57"/>
                    </a:lnTo>
                  </a:path>
                </a:pathLst>
              </a:custGeom>
              <a:noFill/>
              <a:ln w="9525">
                <a:solidFill>
                  <a:srgbClr val="000000"/>
                </a:solidFill>
                <a:round/>
                <a:headEnd/>
                <a:tailEnd/>
              </a:ln>
            </p:spPr>
            <p:txBody>
              <a:bodyPr/>
              <a:lstStyle/>
              <a:p>
                <a:endParaRPr lang="en-US"/>
              </a:p>
            </p:txBody>
          </p:sp>
          <p:sp>
            <p:nvSpPr>
              <p:cNvPr id="14820" name="Line 537"/>
              <p:cNvSpPr>
                <a:spLocks noChangeShapeType="1"/>
              </p:cNvSpPr>
              <p:nvPr/>
            </p:nvSpPr>
            <p:spPr bwMode="auto">
              <a:xfrm>
                <a:off x="9080" y="4552"/>
                <a:ext cx="2" cy="0"/>
              </a:xfrm>
              <a:prstGeom prst="line">
                <a:avLst/>
              </a:prstGeom>
              <a:noFill/>
              <a:ln w="9525">
                <a:solidFill>
                  <a:srgbClr val="000000"/>
                </a:solidFill>
                <a:round/>
                <a:headEnd/>
                <a:tailEnd/>
              </a:ln>
            </p:spPr>
            <p:txBody>
              <a:bodyPr/>
              <a:lstStyle/>
              <a:p>
                <a:endParaRPr lang="en-GB"/>
              </a:p>
            </p:txBody>
          </p:sp>
          <p:sp>
            <p:nvSpPr>
              <p:cNvPr id="14821" name="Freeform 538"/>
              <p:cNvSpPr>
                <a:spLocks noChangeArrowheads="1"/>
              </p:cNvSpPr>
              <p:nvPr/>
            </p:nvSpPr>
            <p:spPr bwMode="auto">
              <a:xfrm>
                <a:off x="9017" y="4489"/>
                <a:ext cx="96" cy="62"/>
              </a:xfrm>
              <a:custGeom>
                <a:avLst/>
                <a:gdLst>
                  <a:gd name="T0" fmla="*/ 62 w 97"/>
                  <a:gd name="T1" fmla="*/ 59 h 63"/>
                  <a:gd name="T2" fmla="*/ 18 w 97"/>
                  <a:gd name="T3" fmla="*/ 45 h 63"/>
                  <a:gd name="T4" fmla="*/ 0 w 97"/>
                  <a:gd name="T5" fmla="*/ 39 h 63"/>
                  <a:gd name="T6" fmla="*/ 3 w 97"/>
                  <a:gd name="T7" fmla="*/ 29 h 63"/>
                  <a:gd name="T8" fmla="*/ 21 w 97"/>
                  <a:gd name="T9" fmla="*/ 0 h 63"/>
                  <a:gd name="T10" fmla="*/ 47 w 97"/>
                  <a:gd name="T11" fmla="*/ 5 h 63"/>
                  <a:gd name="T12" fmla="*/ 93 w 97"/>
                  <a:gd name="T13" fmla="*/ 29 h 63"/>
                  <a:gd name="T14" fmla="*/ 62 w 97"/>
                  <a:gd name="T15" fmla="*/ 59 h 63"/>
                  <a:gd name="T16" fmla="*/ 0 60000 65536"/>
                  <a:gd name="T17" fmla="*/ 0 60000 65536"/>
                  <a:gd name="T18" fmla="*/ 0 60000 65536"/>
                  <a:gd name="T19" fmla="*/ 0 60000 65536"/>
                  <a:gd name="T20" fmla="*/ 0 60000 65536"/>
                  <a:gd name="T21" fmla="*/ 0 60000 65536"/>
                  <a:gd name="T22" fmla="*/ 0 60000 65536"/>
                  <a:gd name="T23" fmla="*/ 0 60000 65536"/>
                  <a:gd name="T24" fmla="*/ 0 w 97"/>
                  <a:gd name="T25" fmla="*/ 0 h 63"/>
                  <a:gd name="T26" fmla="*/ 97 w 97"/>
                  <a:gd name="T27" fmla="*/ 63 h 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7" h="63">
                    <a:moveTo>
                      <a:pt x="65" y="62"/>
                    </a:moveTo>
                    <a:lnTo>
                      <a:pt x="18" y="48"/>
                    </a:lnTo>
                    <a:lnTo>
                      <a:pt x="0" y="42"/>
                    </a:lnTo>
                    <a:lnTo>
                      <a:pt x="3" y="29"/>
                    </a:lnTo>
                    <a:lnTo>
                      <a:pt x="21" y="0"/>
                    </a:lnTo>
                    <a:lnTo>
                      <a:pt x="47" y="5"/>
                    </a:lnTo>
                    <a:lnTo>
                      <a:pt x="96" y="29"/>
                    </a:lnTo>
                    <a:lnTo>
                      <a:pt x="65" y="62"/>
                    </a:lnTo>
                  </a:path>
                </a:pathLst>
              </a:custGeom>
              <a:solidFill>
                <a:srgbClr val="FFA900"/>
              </a:solidFill>
              <a:ln w="5040">
                <a:solidFill>
                  <a:srgbClr val="000000"/>
                </a:solidFill>
                <a:round/>
                <a:headEnd/>
                <a:tailEnd/>
              </a:ln>
            </p:spPr>
            <p:txBody>
              <a:bodyPr wrap="none" anchor="ctr"/>
              <a:lstStyle/>
              <a:p>
                <a:endParaRPr lang="en-US"/>
              </a:p>
            </p:txBody>
          </p:sp>
          <p:sp>
            <p:nvSpPr>
              <p:cNvPr id="14822" name="Freeform 539"/>
              <p:cNvSpPr>
                <a:spLocks noChangeArrowheads="1"/>
              </p:cNvSpPr>
              <p:nvPr/>
            </p:nvSpPr>
            <p:spPr bwMode="auto">
              <a:xfrm>
                <a:off x="9017" y="4489"/>
                <a:ext cx="96" cy="62"/>
              </a:xfrm>
              <a:custGeom>
                <a:avLst/>
                <a:gdLst>
                  <a:gd name="T0" fmla="*/ 62 w 97"/>
                  <a:gd name="T1" fmla="*/ 59 h 63"/>
                  <a:gd name="T2" fmla="*/ 18 w 97"/>
                  <a:gd name="T3" fmla="*/ 45 h 63"/>
                  <a:gd name="T4" fmla="*/ 0 w 97"/>
                  <a:gd name="T5" fmla="*/ 39 h 63"/>
                  <a:gd name="T6" fmla="*/ 3 w 97"/>
                  <a:gd name="T7" fmla="*/ 29 h 63"/>
                  <a:gd name="T8" fmla="*/ 21 w 97"/>
                  <a:gd name="T9" fmla="*/ 0 h 63"/>
                  <a:gd name="T10" fmla="*/ 47 w 97"/>
                  <a:gd name="T11" fmla="*/ 5 h 63"/>
                  <a:gd name="T12" fmla="*/ 93 w 97"/>
                  <a:gd name="T13" fmla="*/ 29 h 63"/>
                  <a:gd name="T14" fmla="*/ 62 w 97"/>
                  <a:gd name="T15" fmla="*/ 59 h 63"/>
                  <a:gd name="T16" fmla="*/ 0 60000 65536"/>
                  <a:gd name="T17" fmla="*/ 0 60000 65536"/>
                  <a:gd name="T18" fmla="*/ 0 60000 65536"/>
                  <a:gd name="T19" fmla="*/ 0 60000 65536"/>
                  <a:gd name="T20" fmla="*/ 0 60000 65536"/>
                  <a:gd name="T21" fmla="*/ 0 60000 65536"/>
                  <a:gd name="T22" fmla="*/ 0 60000 65536"/>
                  <a:gd name="T23" fmla="*/ 0 60000 65536"/>
                  <a:gd name="T24" fmla="*/ 0 w 97"/>
                  <a:gd name="T25" fmla="*/ 0 h 63"/>
                  <a:gd name="T26" fmla="*/ 97 w 97"/>
                  <a:gd name="T27" fmla="*/ 63 h 6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7" h="63">
                    <a:moveTo>
                      <a:pt x="65" y="62"/>
                    </a:moveTo>
                    <a:lnTo>
                      <a:pt x="18" y="48"/>
                    </a:lnTo>
                    <a:lnTo>
                      <a:pt x="0" y="42"/>
                    </a:lnTo>
                    <a:lnTo>
                      <a:pt x="3" y="29"/>
                    </a:lnTo>
                    <a:lnTo>
                      <a:pt x="21" y="0"/>
                    </a:lnTo>
                    <a:lnTo>
                      <a:pt x="47" y="5"/>
                    </a:lnTo>
                    <a:lnTo>
                      <a:pt x="96" y="29"/>
                    </a:lnTo>
                    <a:lnTo>
                      <a:pt x="65" y="62"/>
                    </a:lnTo>
                  </a:path>
                </a:pathLst>
              </a:custGeom>
              <a:noFill/>
              <a:ln w="9525">
                <a:solidFill>
                  <a:srgbClr val="000000"/>
                </a:solidFill>
                <a:round/>
                <a:headEnd/>
                <a:tailEnd/>
              </a:ln>
            </p:spPr>
            <p:txBody>
              <a:bodyPr/>
              <a:lstStyle/>
              <a:p>
                <a:endParaRPr lang="en-US"/>
              </a:p>
            </p:txBody>
          </p:sp>
          <p:sp>
            <p:nvSpPr>
              <p:cNvPr id="14823" name="Line 540"/>
              <p:cNvSpPr>
                <a:spLocks noChangeShapeType="1"/>
              </p:cNvSpPr>
              <p:nvPr/>
            </p:nvSpPr>
            <p:spPr bwMode="auto">
              <a:xfrm flipV="1">
                <a:off x="8981" y="4489"/>
                <a:ext cx="0" cy="1"/>
              </a:xfrm>
              <a:prstGeom prst="line">
                <a:avLst/>
              </a:prstGeom>
              <a:noFill/>
              <a:ln w="9525">
                <a:solidFill>
                  <a:srgbClr val="000000"/>
                </a:solidFill>
                <a:round/>
                <a:headEnd/>
                <a:tailEnd/>
              </a:ln>
            </p:spPr>
            <p:txBody>
              <a:bodyPr/>
              <a:lstStyle/>
              <a:p>
                <a:endParaRPr lang="en-GB"/>
              </a:p>
            </p:txBody>
          </p:sp>
          <p:sp>
            <p:nvSpPr>
              <p:cNvPr id="14824" name="Freeform 541"/>
              <p:cNvSpPr>
                <a:spLocks noChangeArrowheads="1"/>
              </p:cNvSpPr>
              <p:nvPr/>
            </p:nvSpPr>
            <p:spPr bwMode="auto">
              <a:xfrm>
                <a:off x="8960" y="4471"/>
                <a:ext cx="85" cy="47"/>
              </a:xfrm>
              <a:custGeom>
                <a:avLst/>
                <a:gdLst>
                  <a:gd name="T0" fmla="*/ 24 w 86"/>
                  <a:gd name="T1" fmla="*/ 24 h 48"/>
                  <a:gd name="T2" fmla="*/ 16 w 86"/>
                  <a:gd name="T3" fmla="*/ 16 h 48"/>
                  <a:gd name="T4" fmla="*/ 20 w 86"/>
                  <a:gd name="T5" fmla="*/ 12 h 48"/>
                  <a:gd name="T6" fmla="*/ 0 w 86"/>
                  <a:gd name="T7" fmla="*/ 15 h 48"/>
                  <a:gd name="T8" fmla="*/ 7 w 86"/>
                  <a:gd name="T9" fmla="*/ 3 h 48"/>
                  <a:gd name="T10" fmla="*/ 14 w 86"/>
                  <a:gd name="T11" fmla="*/ 0 h 48"/>
                  <a:gd name="T12" fmla="*/ 36 w 86"/>
                  <a:gd name="T13" fmla="*/ 7 h 48"/>
                  <a:gd name="T14" fmla="*/ 40 w 86"/>
                  <a:gd name="T15" fmla="*/ 1 h 48"/>
                  <a:gd name="T16" fmla="*/ 51 w 86"/>
                  <a:gd name="T17" fmla="*/ 12 h 48"/>
                  <a:gd name="T18" fmla="*/ 82 w 86"/>
                  <a:gd name="T19" fmla="*/ 18 h 48"/>
                  <a:gd name="T20" fmla="*/ 61 w 86"/>
                  <a:gd name="T21" fmla="*/ 44 h 48"/>
                  <a:gd name="T22" fmla="*/ 38 w 86"/>
                  <a:gd name="T23" fmla="*/ 38 h 48"/>
                  <a:gd name="T24" fmla="*/ 13 w 86"/>
                  <a:gd name="T25" fmla="*/ 24 h 48"/>
                  <a:gd name="T26" fmla="*/ 24 w 86"/>
                  <a:gd name="T27" fmla="*/ 24 h 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6"/>
                  <a:gd name="T43" fmla="*/ 0 h 48"/>
                  <a:gd name="T44" fmla="*/ 86 w 86"/>
                  <a:gd name="T45" fmla="*/ 48 h 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6" h="48">
                    <a:moveTo>
                      <a:pt x="24" y="24"/>
                    </a:moveTo>
                    <a:lnTo>
                      <a:pt x="16" y="16"/>
                    </a:lnTo>
                    <a:lnTo>
                      <a:pt x="20" y="12"/>
                    </a:lnTo>
                    <a:lnTo>
                      <a:pt x="0" y="15"/>
                    </a:lnTo>
                    <a:lnTo>
                      <a:pt x="7" y="3"/>
                    </a:lnTo>
                    <a:lnTo>
                      <a:pt x="14" y="0"/>
                    </a:lnTo>
                    <a:lnTo>
                      <a:pt x="36" y="7"/>
                    </a:lnTo>
                    <a:lnTo>
                      <a:pt x="40" y="1"/>
                    </a:lnTo>
                    <a:lnTo>
                      <a:pt x="54" y="12"/>
                    </a:lnTo>
                    <a:lnTo>
                      <a:pt x="85" y="18"/>
                    </a:lnTo>
                    <a:lnTo>
                      <a:pt x="64" y="47"/>
                    </a:lnTo>
                    <a:lnTo>
                      <a:pt x="38" y="41"/>
                    </a:lnTo>
                    <a:lnTo>
                      <a:pt x="13" y="26"/>
                    </a:lnTo>
                    <a:lnTo>
                      <a:pt x="24" y="24"/>
                    </a:lnTo>
                  </a:path>
                </a:pathLst>
              </a:custGeom>
              <a:solidFill>
                <a:srgbClr val="FFA900"/>
              </a:solidFill>
              <a:ln w="5040">
                <a:solidFill>
                  <a:srgbClr val="000000"/>
                </a:solidFill>
                <a:round/>
                <a:headEnd/>
                <a:tailEnd/>
              </a:ln>
            </p:spPr>
            <p:txBody>
              <a:bodyPr wrap="none" anchor="ctr"/>
              <a:lstStyle/>
              <a:p>
                <a:endParaRPr lang="en-US"/>
              </a:p>
            </p:txBody>
          </p:sp>
          <p:sp>
            <p:nvSpPr>
              <p:cNvPr id="14825" name="Freeform 542"/>
              <p:cNvSpPr>
                <a:spLocks noChangeArrowheads="1"/>
              </p:cNvSpPr>
              <p:nvPr/>
            </p:nvSpPr>
            <p:spPr bwMode="auto">
              <a:xfrm>
                <a:off x="8960" y="4471"/>
                <a:ext cx="85" cy="47"/>
              </a:xfrm>
              <a:custGeom>
                <a:avLst/>
                <a:gdLst>
                  <a:gd name="T0" fmla="*/ 24 w 86"/>
                  <a:gd name="T1" fmla="*/ 24 h 48"/>
                  <a:gd name="T2" fmla="*/ 16 w 86"/>
                  <a:gd name="T3" fmla="*/ 16 h 48"/>
                  <a:gd name="T4" fmla="*/ 20 w 86"/>
                  <a:gd name="T5" fmla="*/ 12 h 48"/>
                  <a:gd name="T6" fmla="*/ 0 w 86"/>
                  <a:gd name="T7" fmla="*/ 15 h 48"/>
                  <a:gd name="T8" fmla="*/ 7 w 86"/>
                  <a:gd name="T9" fmla="*/ 3 h 48"/>
                  <a:gd name="T10" fmla="*/ 14 w 86"/>
                  <a:gd name="T11" fmla="*/ 0 h 48"/>
                  <a:gd name="T12" fmla="*/ 36 w 86"/>
                  <a:gd name="T13" fmla="*/ 7 h 48"/>
                  <a:gd name="T14" fmla="*/ 40 w 86"/>
                  <a:gd name="T15" fmla="*/ 1 h 48"/>
                  <a:gd name="T16" fmla="*/ 51 w 86"/>
                  <a:gd name="T17" fmla="*/ 12 h 48"/>
                  <a:gd name="T18" fmla="*/ 82 w 86"/>
                  <a:gd name="T19" fmla="*/ 18 h 48"/>
                  <a:gd name="T20" fmla="*/ 61 w 86"/>
                  <a:gd name="T21" fmla="*/ 44 h 48"/>
                  <a:gd name="T22" fmla="*/ 38 w 86"/>
                  <a:gd name="T23" fmla="*/ 38 h 48"/>
                  <a:gd name="T24" fmla="*/ 13 w 86"/>
                  <a:gd name="T25" fmla="*/ 24 h 48"/>
                  <a:gd name="T26" fmla="*/ 24 w 86"/>
                  <a:gd name="T27" fmla="*/ 24 h 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6"/>
                  <a:gd name="T43" fmla="*/ 0 h 48"/>
                  <a:gd name="T44" fmla="*/ 86 w 86"/>
                  <a:gd name="T45" fmla="*/ 48 h 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6" h="48">
                    <a:moveTo>
                      <a:pt x="24" y="24"/>
                    </a:moveTo>
                    <a:lnTo>
                      <a:pt x="16" y="16"/>
                    </a:lnTo>
                    <a:lnTo>
                      <a:pt x="20" y="12"/>
                    </a:lnTo>
                    <a:lnTo>
                      <a:pt x="0" y="15"/>
                    </a:lnTo>
                    <a:lnTo>
                      <a:pt x="7" y="3"/>
                    </a:lnTo>
                    <a:lnTo>
                      <a:pt x="14" y="0"/>
                    </a:lnTo>
                    <a:lnTo>
                      <a:pt x="36" y="7"/>
                    </a:lnTo>
                    <a:lnTo>
                      <a:pt x="40" y="1"/>
                    </a:lnTo>
                    <a:lnTo>
                      <a:pt x="54" y="12"/>
                    </a:lnTo>
                    <a:lnTo>
                      <a:pt x="85" y="18"/>
                    </a:lnTo>
                    <a:lnTo>
                      <a:pt x="64" y="47"/>
                    </a:lnTo>
                    <a:lnTo>
                      <a:pt x="38" y="41"/>
                    </a:lnTo>
                    <a:lnTo>
                      <a:pt x="13" y="26"/>
                    </a:lnTo>
                    <a:lnTo>
                      <a:pt x="24" y="24"/>
                    </a:lnTo>
                  </a:path>
                </a:pathLst>
              </a:custGeom>
              <a:noFill/>
              <a:ln w="9525">
                <a:solidFill>
                  <a:srgbClr val="000000"/>
                </a:solidFill>
                <a:round/>
                <a:headEnd/>
                <a:tailEnd/>
              </a:ln>
            </p:spPr>
            <p:txBody>
              <a:bodyPr/>
              <a:lstStyle/>
              <a:p>
                <a:endParaRPr lang="en-US"/>
              </a:p>
            </p:txBody>
          </p:sp>
          <p:sp>
            <p:nvSpPr>
              <p:cNvPr id="14826" name="Line 543"/>
              <p:cNvSpPr>
                <a:spLocks noChangeShapeType="1"/>
              </p:cNvSpPr>
              <p:nvPr/>
            </p:nvSpPr>
            <p:spPr bwMode="auto">
              <a:xfrm>
                <a:off x="9165" y="4555"/>
                <a:ext cx="3" cy="1"/>
              </a:xfrm>
              <a:prstGeom prst="line">
                <a:avLst/>
              </a:prstGeom>
              <a:noFill/>
              <a:ln w="9525">
                <a:solidFill>
                  <a:srgbClr val="000000"/>
                </a:solidFill>
                <a:round/>
                <a:headEnd/>
                <a:tailEnd/>
              </a:ln>
            </p:spPr>
            <p:txBody>
              <a:bodyPr/>
              <a:lstStyle/>
              <a:p>
                <a:endParaRPr lang="en-GB"/>
              </a:p>
            </p:txBody>
          </p:sp>
          <p:sp>
            <p:nvSpPr>
              <p:cNvPr id="14827" name="Freeform 544"/>
              <p:cNvSpPr>
                <a:spLocks noChangeArrowheads="1"/>
              </p:cNvSpPr>
              <p:nvPr/>
            </p:nvSpPr>
            <p:spPr bwMode="auto">
              <a:xfrm>
                <a:off x="8963" y="4447"/>
                <a:ext cx="222" cy="114"/>
              </a:xfrm>
              <a:custGeom>
                <a:avLst/>
                <a:gdLst>
                  <a:gd name="T0" fmla="*/ 200 w 223"/>
                  <a:gd name="T1" fmla="*/ 106 h 115"/>
                  <a:gd name="T2" fmla="*/ 200 w 223"/>
                  <a:gd name="T3" fmla="*/ 102 h 115"/>
                  <a:gd name="T4" fmla="*/ 219 w 223"/>
                  <a:gd name="T5" fmla="*/ 65 h 115"/>
                  <a:gd name="T6" fmla="*/ 198 w 223"/>
                  <a:gd name="T7" fmla="*/ 52 h 115"/>
                  <a:gd name="T8" fmla="*/ 170 w 223"/>
                  <a:gd name="T9" fmla="*/ 47 h 115"/>
                  <a:gd name="T10" fmla="*/ 163 w 223"/>
                  <a:gd name="T11" fmla="*/ 31 h 115"/>
                  <a:gd name="T12" fmla="*/ 145 w 223"/>
                  <a:gd name="T13" fmla="*/ 15 h 115"/>
                  <a:gd name="T14" fmla="*/ 124 w 223"/>
                  <a:gd name="T15" fmla="*/ 15 h 115"/>
                  <a:gd name="T16" fmla="*/ 112 w 223"/>
                  <a:gd name="T17" fmla="*/ 21 h 115"/>
                  <a:gd name="T18" fmla="*/ 107 w 223"/>
                  <a:gd name="T19" fmla="*/ 15 h 115"/>
                  <a:gd name="T20" fmla="*/ 107 w 223"/>
                  <a:gd name="T21" fmla="*/ 15 h 115"/>
                  <a:gd name="T22" fmla="*/ 100 w 223"/>
                  <a:gd name="T23" fmla="*/ 18 h 115"/>
                  <a:gd name="T24" fmla="*/ 84 w 223"/>
                  <a:gd name="T25" fmla="*/ 7 h 115"/>
                  <a:gd name="T26" fmla="*/ 60 w 223"/>
                  <a:gd name="T27" fmla="*/ 5 h 115"/>
                  <a:gd name="T28" fmla="*/ 41 w 223"/>
                  <a:gd name="T29" fmla="*/ 1 h 115"/>
                  <a:gd name="T30" fmla="*/ 38 w 223"/>
                  <a:gd name="T31" fmla="*/ 0 h 115"/>
                  <a:gd name="T32" fmla="*/ 10 w 223"/>
                  <a:gd name="T33" fmla="*/ 6 h 115"/>
                  <a:gd name="T34" fmla="*/ 0 w 223"/>
                  <a:gd name="T35" fmla="*/ 12 h 115"/>
                  <a:gd name="T36" fmla="*/ 8 w 223"/>
                  <a:gd name="T37" fmla="*/ 17 h 115"/>
                  <a:gd name="T38" fmla="*/ 0 w 223"/>
                  <a:gd name="T39" fmla="*/ 32 h 115"/>
                  <a:gd name="T40" fmla="*/ 7 w 223"/>
                  <a:gd name="T41" fmla="*/ 28 h 115"/>
                  <a:gd name="T42" fmla="*/ 33 w 223"/>
                  <a:gd name="T43" fmla="*/ 31 h 115"/>
                  <a:gd name="T44" fmla="*/ 35 w 223"/>
                  <a:gd name="T45" fmla="*/ 29 h 115"/>
                  <a:gd name="T46" fmla="*/ 49 w 223"/>
                  <a:gd name="T47" fmla="*/ 40 h 115"/>
                  <a:gd name="T48" fmla="*/ 74 w 223"/>
                  <a:gd name="T49" fmla="*/ 45 h 115"/>
                  <a:gd name="T50" fmla="*/ 101 w 223"/>
                  <a:gd name="T51" fmla="*/ 47 h 115"/>
                  <a:gd name="T52" fmla="*/ 147 w 223"/>
                  <a:gd name="T53" fmla="*/ 63 h 115"/>
                  <a:gd name="T54" fmla="*/ 118 w 223"/>
                  <a:gd name="T55" fmla="*/ 106 h 115"/>
                  <a:gd name="T56" fmla="*/ 127 w 223"/>
                  <a:gd name="T57" fmla="*/ 111 h 115"/>
                  <a:gd name="T58" fmla="*/ 174 w 223"/>
                  <a:gd name="T59" fmla="*/ 105 h 115"/>
                  <a:gd name="T60" fmla="*/ 200 w 223"/>
                  <a:gd name="T61" fmla="*/ 106 h 11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23"/>
                  <a:gd name="T94" fmla="*/ 0 h 115"/>
                  <a:gd name="T95" fmla="*/ 223 w 223"/>
                  <a:gd name="T96" fmla="*/ 115 h 11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23" h="115">
                    <a:moveTo>
                      <a:pt x="203" y="109"/>
                    </a:moveTo>
                    <a:lnTo>
                      <a:pt x="203" y="105"/>
                    </a:lnTo>
                    <a:lnTo>
                      <a:pt x="222" y="68"/>
                    </a:lnTo>
                    <a:lnTo>
                      <a:pt x="201" y="52"/>
                    </a:lnTo>
                    <a:lnTo>
                      <a:pt x="173" y="47"/>
                    </a:lnTo>
                    <a:lnTo>
                      <a:pt x="166" y="31"/>
                    </a:lnTo>
                    <a:lnTo>
                      <a:pt x="148" y="15"/>
                    </a:lnTo>
                    <a:lnTo>
                      <a:pt x="127" y="15"/>
                    </a:lnTo>
                    <a:lnTo>
                      <a:pt x="115" y="21"/>
                    </a:lnTo>
                    <a:lnTo>
                      <a:pt x="107" y="15"/>
                    </a:lnTo>
                    <a:lnTo>
                      <a:pt x="100" y="18"/>
                    </a:lnTo>
                    <a:lnTo>
                      <a:pt x="84" y="7"/>
                    </a:lnTo>
                    <a:lnTo>
                      <a:pt x="60" y="5"/>
                    </a:lnTo>
                    <a:lnTo>
                      <a:pt x="41" y="1"/>
                    </a:lnTo>
                    <a:lnTo>
                      <a:pt x="38" y="0"/>
                    </a:lnTo>
                    <a:lnTo>
                      <a:pt x="10" y="6"/>
                    </a:lnTo>
                    <a:lnTo>
                      <a:pt x="0" y="12"/>
                    </a:lnTo>
                    <a:lnTo>
                      <a:pt x="8" y="17"/>
                    </a:lnTo>
                    <a:lnTo>
                      <a:pt x="0" y="32"/>
                    </a:lnTo>
                    <a:lnTo>
                      <a:pt x="7" y="28"/>
                    </a:lnTo>
                    <a:lnTo>
                      <a:pt x="33" y="31"/>
                    </a:lnTo>
                    <a:lnTo>
                      <a:pt x="35" y="29"/>
                    </a:lnTo>
                    <a:lnTo>
                      <a:pt x="49" y="40"/>
                    </a:lnTo>
                    <a:lnTo>
                      <a:pt x="74" y="45"/>
                    </a:lnTo>
                    <a:lnTo>
                      <a:pt x="101" y="47"/>
                    </a:lnTo>
                    <a:lnTo>
                      <a:pt x="150" y="66"/>
                    </a:lnTo>
                    <a:lnTo>
                      <a:pt x="121" y="109"/>
                    </a:lnTo>
                    <a:lnTo>
                      <a:pt x="130" y="114"/>
                    </a:lnTo>
                    <a:lnTo>
                      <a:pt x="177" y="108"/>
                    </a:lnTo>
                    <a:lnTo>
                      <a:pt x="203" y="109"/>
                    </a:lnTo>
                  </a:path>
                </a:pathLst>
              </a:custGeom>
              <a:solidFill>
                <a:srgbClr val="FF7F00"/>
              </a:solidFill>
              <a:ln w="5040">
                <a:solidFill>
                  <a:srgbClr val="000000"/>
                </a:solidFill>
                <a:round/>
                <a:headEnd/>
                <a:tailEnd/>
              </a:ln>
            </p:spPr>
            <p:txBody>
              <a:bodyPr wrap="none" anchor="ctr"/>
              <a:lstStyle/>
              <a:p>
                <a:endParaRPr lang="en-US"/>
              </a:p>
            </p:txBody>
          </p:sp>
          <p:sp>
            <p:nvSpPr>
              <p:cNvPr id="14828" name="Freeform 545"/>
              <p:cNvSpPr>
                <a:spLocks noChangeArrowheads="1"/>
              </p:cNvSpPr>
              <p:nvPr/>
            </p:nvSpPr>
            <p:spPr bwMode="auto">
              <a:xfrm>
                <a:off x="8963" y="4447"/>
                <a:ext cx="222" cy="114"/>
              </a:xfrm>
              <a:custGeom>
                <a:avLst/>
                <a:gdLst>
                  <a:gd name="T0" fmla="*/ 200 w 223"/>
                  <a:gd name="T1" fmla="*/ 106 h 115"/>
                  <a:gd name="T2" fmla="*/ 200 w 223"/>
                  <a:gd name="T3" fmla="*/ 102 h 115"/>
                  <a:gd name="T4" fmla="*/ 219 w 223"/>
                  <a:gd name="T5" fmla="*/ 65 h 115"/>
                  <a:gd name="T6" fmla="*/ 198 w 223"/>
                  <a:gd name="T7" fmla="*/ 52 h 115"/>
                  <a:gd name="T8" fmla="*/ 170 w 223"/>
                  <a:gd name="T9" fmla="*/ 47 h 115"/>
                  <a:gd name="T10" fmla="*/ 163 w 223"/>
                  <a:gd name="T11" fmla="*/ 31 h 115"/>
                  <a:gd name="T12" fmla="*/ 145 w 223"/>
                  <a:gd name="T13" fmla="*/ 15 h 115"/>
                  <a:gd name="T14" fmla="*/ 124 w 223"/>
                  <a:gd name="T15" fmla="*/ 15 h 115"/>
                  <a:gd name="T16" fmla="*/ 112 w 223"/>
                  <a:gd name="T17" fmla="*/ 21 h 115"/>
                  <a:gd name="T18" fmla="*/ 107 w 223"/>
                  <a:gd name="T19" fmla="*/ 15 h 115"/>
                  <a:gd name="T20" fmla="*/ 107 w 223"/>
                  <a:gd name="T21" fmla="*/ 15 h 115"/>
                  <a:gd name="T22" fmla="*/ 100 w 223"/>
                  <a:gd name="T23" fmla="*/ 18 h 115"/>
                  <a:gd name="T24" fmla="*/ 84 w 223"/>
                  <a:gd name="T25" fmla="*/ 7 h 115"/>
                  <a:gd name="T26" fmla="*/ 60 w 223"/>
                  <a:gd name="T27" fmla="*/ 5 h 115"/>
                  <a:gd name="T28" fmla="*/ 41 w 223"/>
                  <a:gd name="T29" fmla="*/ 1 h 115"/>
                  <a:gd name="T30" fmla="*/ 38 w 223"/>
                  <a:gd name="T31" fmla="*/ 0 h 115"/>
                  <a:gd name="T32" fmla="*/ 10 w 223"/>
                  <a:gd name="T33" fmla="*/ 6 h 115"/>
                  <a:gd name="T34" fmla="*/ 0 w 223"/>
                  <a:gd name="T35" fmla="*/ 12 h 115"/>
                  <a:gd name="T36" fmla="*/ 8 w 223"/>
                  <a:gd name="T37" fmla="*/ 17 h 115"/>
                  <a:gd name="T38" fmla="*/ 0 w 223"/>
                  <a:gd name="T39" fmla="*/ 32 h 115"/>
                  <a:gd name="T40" fmla="*/ 7 w 223"/>
                  <a:gd name="T41" fmla="*/ 28 h 115"/>
                  <a:gd name="T42" fmla="*/ 33 w 223"/>
                  <a:gd name="T43" fmla="*/ 31 h 115"/>
                  <a:gd name="T44" fmla="*/ 35 w 223"/>
                  <a:gd name="T45" fmla="*/ 29 h 115"/>
                  <a:gd name="T46" fmla="*/ 49 w 223"/>
                  <a:gd name="T47" fmla="*/ 40 h 115"/>
                  <a:gd name="T48" fmla="*/ 74 w 223"/>
                  <a:gd name="T49" fmla="*/ 45 h 115"/>
                  <a:gd name="T50" fmla="*/ 101 w 223"/>
                  <a:gd name="T51" fmla="*/ 47 h 115"/>
                  <a:gd name="T52" fmla="*/ 147 w 223"/>
                  <a:gd name="T53" fmla="*/ 63 h 115"/>
                  <a:gd name="T54" fmla="*/ 118 w 223"/>
                  <a:gd name="T55" fmla="*/ 106 h 115"/>
                  <a:gd name="T56" fmla="*/ 127 w 223"/>
                  <a:gd name="T57" fmla="*/ 111 h 115"/>
                  <a:gd name="T58" fmla="*/ 174 w 223"/>
                  <a:gd name="T59" fmla="*/ 105 h 115"/>
                  <a:gd name="T60" fmla="*/ 200 w 223"/>
                  <a:gd name="T61" fmla="*/ 106 h 11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23"/>
                  <a:gd name="T94" fmla="*/ 0 h 115"/>
                  <a:gd name="T95" fmla="*/ 223 w 223"/>
                  <a:gd name="T96" fmla="*/ 115 h 11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23" h="115">
                    <a:moveTo>
                      <a:pt x="203" y="109"/>
                    </a:moveTo>
                    <a:lnTo>
                      <a:pt x="203" y="105"/>
                    </a:lnTo>
                    <a:lnTo>
                      <a:pt x="222" y="68"/>
                    </a:lnTo>
                    <a:lnTo>
                      <a:pt x="201" y="52"/>
                    </a:lnTo>
                    <a:lnTo>
                      <a:pt x="173" y="47"/>
                    </a:lnTo>
                    <a:lnTo>
                      <a:pt x="166" y="31"/>
                    </a:lnTo>
                    <a:lnTo>
                      <a:pt x="148" y="15"/>
                    </a:lnTo>
                    <a:lnTo>
                      <a:pt x="127" y="15"/>
                    </a:lnTo>
                    <a:lnTo>
                      <a:pt x="115" y="21"/>
                    </a:lnTo>
                    <a:lnTo>
                      <a:pt x="107" y="15"/>
                    </a:lnTo>
                    <a:lnTo>
                      <a:pt x="100" y="18"/>
                    </a:lnTo>
                    <a:lnTo>
                      <a:pt x="84" y="7"/>
                    </a:lnTo>
                    <a:lnTo>
                      <a:pt x="60" y="5"/>
                    </a:lnTo>
                    <a:lnTo>
                      <a:pt x="41" y="1"/>
                    </a:lnTo>
                    <a:lnTo>
                      <a:pt x="38" y="0"/>
                    </a:lnTo>
                    <a:lnTo>
                      <a:pt x="10" y="6"/>
                    </a:lnTo>
                    <a:lnTo>
                      <a:pt x="0" y="12"/>
                    </a:lnTo>
                    <a:lnTo>
                      <a:pt x="8" y="17"/>
                    </a:lnTo>
                    <a:lnTo>
                      <a:pt x="0" y="32"/>
                    </a:lnTo>
                    <a:lnTo>
                      <a:pt x="7" y="28"/>
                    </a:lnTo>
                    <a:lnTo>
                      <a:pt x="33" y="31"/>
                    </a:lnTo>
                    <a:lnTo>
                      <a:pt x="35" y="29"/>
                    </a:lnTo>
                    <a:lnTo>
                      <a:pt x="49" y="40"/>
                    </a:lnTo>
                    <a:lnTo>
                      <a:pt x="74" y="45"/>
                    </a:lnTo>
                    <a:lnTo>
                      <a:pt x="101" y="47"/>
                    </a:lnTo>
                    <a:lnTo>
                      <a:pt x="150" y="66"/>
                    </a:lnTo>
                    <a:lnTo>
                      <a:pt x="121" y="109"/>
                    </a:lnTo>
                    <a:lnTo>
                      <a:pt x="130" y="114"/>
                    </a:lnTo>
                    <a:lnTo>
                      <a:pt x="177" y="108"/>
                    </a:lnTo>
                    <a:lnTo>
                      <a:pt x="203" y="109"/>
                    </a:lnTo>
                  </a:path>
                </a:pathLst>
              </a:custGeom>
              <a:noFill/>
              <a:ln w="9525">
                <a:solidFill>
                  <a:srgbClr val="000000"/>
                </a:solidFill>
                <a:round/>
                <a:headEnd/>
                <a:tailEnd/>
              </a:ln>
            </p:spPr>
            <p:txBody>
              <a:bodyPr/>
              <a:lstStyle/>
              <a:p>
                <a:endParaRPr lang="en-US"/>
              </a:p>
            </p:txBody>
          </p:sp>
          <p:sp>
            <p:nvSpPr>
              <p:cNvPr id="14829" name="Line 546"/>
              <p:cNvSpPr>
                <a:spLocks noChangeShapeType="1"/>
              </p:cNvSpPr>
              <p:nvPr/>
            </p:nvSpPr>
            <p:spPr bwMode="auto">
              <a:xfrm flipV="1">
                <a:off x="9091" y="4459"/>
                <a:ext cx="0" cy="1"/>
              </a:xfrm>
              <a:prstGeom prst="line">
                <a:avLst/>
              </a:prstGeom>
              <a:noFill/>
              <a:ln w="9525">
                <a:solidFill>
                  <a:srgbClr val="000000"/>
                </a:solidFill>
                <a:round/>
                <a:headEnd/>
                <a:tailEnd/>
              </a:ln>
            </p:spPr>
            <p:txBody>
              <a:bodyPr/>
              <a:lstStyle/>
              <a:p>
                <a:endParaRPr lang="en-GB"/>
              </a:p>
            </p:txBody>
          </p:sp>
          <p:sp>
            <p:nvSpPr>
              <p:cNvPr id="14830" name="Freeform 547"/>
              <p:cNvSpPr>
                <a:spLocks noChangeArrowheads="1"/>
              </p:cNvSpPr>
              <p:nvPr/>
            </p:nvSpPr>
            <p:spPr bwMode="auto">
              <a:xfrm>
                <a:off x="9025" y="4446"/>
                <a:ext cx="80" cy="23"/>
              </a:xfrm>
              <a:custGeom>
                <a:avLst/>
                <a:gdLst>
                  <a:gd name="T0" fmla="*/ 65 w 81"/>
                  <a:gd name="T1" fmla="*/ 13 h 24"/>
                  <a:gd name="T2" fmla="*/ 77 w 81"/>
                  <a:gd name="T3" fmla="*/ 4 h 24"/>
                  <a:gd name="T4" fmla="*/ 44 w 81"/>
                  <a:gd name="T5" fmla="*/ 0 h 24"/>
                  <a:gd name="T6" fmla="*/ 18 w 81"/>
                  <a:gd name="T7" fmla="*/ 4 h 24"/>
                  <a:gd name="T8" fmla="*/ 0 w 81"/>
                  <a:gd name="T9" fmla="*/ 6 h 24"/>
                  <a:gd name="T10" fmla="*/ 16 w 81"/>
                  <a:gd name="T11" fmla="*/ 6 h 24"/>
                  <a:gd name="T12" fmla="*/ 40 w 81"/>
                  <a:gd name="T13" fmla="*/ 16 h 24"/>
                  <a:gd name="T14" fmla="*/ 40 w 81"/>
                  <a:gd name="T15" fmla="*/ 16 h 24"/>
                  <a:gd name="T16" fmla="*/ 39 w 81"/>
                  <a:gd name="T17" fmla="*/ 15 h 24"/>
                  <a:gd name="T18" fmla="*/ 46 w 81"/>
                  <a:gd name="T19" fmla="*/ 20 h 24"/>
                  <a:gd name="T20" fmla="*/ 65 w 81"/>
                  <a:gd name="T21" fmla="*/ 13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1"/>
                  <a:gd name="T34" fmla="*/ 0 h 24"/>
                  <a:gd name="T35" fmla="*/ 81 w 81"/>
                  <a:gd name="T36" fmla="*/ 24 h 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1" h="24">
                    <a:moveTo>
                      <a:pt x="68" y="16"/>
                    </a:moveTo>
                    <a:lnTo>
                      <a:pt x="80" y="4"/>
                    </a:lnTo>
                    <a:lnTo>
                      <a:pt x="47" y="0"/>
                    </a:lnTo>
                    <a:lnTo>
                      <a:pt x="18" y="4"/>
                    </a:lnTo>
                    <a:lnTo>
                      <a:pt x="0" y="6"/>
                    </a:lnTo>
                    <a:lnTo>
                      <a:pt x="16" y="6"/>
                    </a:lnTo>
                    <a:lnTo>
                      <a:pt x="40" y="19"/>
                    </a:lnTo>
                    <a:lnTo>
                      <a:pt x="41" y="19"/>
                    </a:lnTo>
                    <a:lnTo>
                      <a:pt x="39" y="18"/>
                    </a:lnTo>
                    <a:lnTo>
                      <a:pt x="49" y="23"/>
                    </a:lnTo>
                    <a:lnTo>
                      <a:pt x="68" y="16"/>
                    </a:lnTo>
                  </a:path>
                </a:pathLst>
              </a:custGeom>
              <a:solidFill>
                <a:srgbClr val="FFA900"/>
              </a:solidFill>
              <a:ln w="5040">
                <a:solidFill>
                  <a:srgbClr val="000000"/>
                </a:solidFill>
                <a:round/>
                <a:headEnd/>
                <a:tailEnd/>
              </a:ln>
            </p:spPr>
            <p:txBody>
              <a:bodyPr wrap="none" anchor="ctr"/>
              <a:lstStyle/>
              <a:p>
                <a:endParaRPr lang="en-US"/>
              </a:p>
            </p:txBody>
          </p:sp>
          <p:sp>
            <p:nvSpPr>
              <p:cNvPr id="14831" name="Freeform 548"/>
              <p:cNvSpPr>
                <a:spLocks noChangeArrowheads="1"/>
              </p:cNvSpPr>
              <p:nvPr/>
            </p:nvSpPr>
            <p:spPr bwMode="auto">
              <a:xfrm>
                <a:off x="9025" y="4446"/>
                <a:ext cx="80" cy="23"/>
              </a:xfrm>
              <a:custGeom>
                <a:avLst/>
                <a:gdLst>
                  <a:gd name="T0" fmla="*/ 65 w 81"/>
                  <a:gd name="T1" fmla="*/ 13 h 24"/>
                  <a:gd name="T2" fmla="*/ 77 w 81"/>
                  <a:gd name="T3" fmla="*/ 4 h 24"/>
                  <a:gd name="T4" fmla="*/ 44 w 81"/>
                  <a:gd name="T5" fmla="*/ 0 h 24"/>
                  <a:gd name="T6" fmla="*/ 18 w 81"/>
                  <a:gd name="T7" fmla="*/ 4 h 24"/>
                  <a:gd name="T8" fmla="*/ 0 w 81"/>
                  <a:gd name="T9" fmla="*/ 6 h 24"/>
                  <a:gd name="T10" fmla="*/ 16 w 81"/>
                  <a:gd name="T11" fmla="*/ 6 h 24"/>
                  <a:gd name="T12" fmla="*/ 40 w 81"/>
                  <a:gd name="T13" fmla="*/ 16 h 24"/>
                  <a:gd name="T14" fmla="*/ 40 w 81"/>
                  <a:gd name="T15" fmla="*/ 16 h 24"/>
                  <a:gd name="T16" fmla="*/ 39 w 81"/>
                  <a:gd name="T17" fmla="*/ 15 h 24"/>
                  <a:gd name="T18" fmla="*/ 46 w 81"/>
                  <a:gd name="T19" fmla="*/ 20 h 24"/>
                  <a:gd name="T20" fmla="*/ 65 w 81"/>
                  <a:gd name="T21" fmla="*/ 13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1"/>
                  <a:gd name="T34" fmla="*/ 0 h 24"/>
                  <a:gd name="T35" fmla="*/ 81 w 81"/>
                  <a:gd name="T36" fmla="*/ 24 h 2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1" h="24">
                    <a:moveTo>
                      <a:pt x="68" y="16"/>
                    </a:moveTo>
                    <a:lnTo>
                      <a:pt x="80" y="4"/>
                    </a:lnTo>
                    <a:lnTo>
                      <a:pt x="47" y="0"/>
                    </a:lnTo>
                    <a:lnTo>
                      <a:pt x="18" y="4"/>
                    </a:lnTo>
                    <a:lnTo>
                      <a:pt x="0" y="6"/>
                    </a:lnTo>
                    <a:lnTo>
                      <a:pt x="16" y="6"/>
                    </a:lnTo>
                    <a:lnTo>
                      <a:pt x="40" y="19"/>
                    </a:lnTo>
                    <a:lnTo>
                      <a:pt x="41" y="19"/>
                    </a:lnTo>
                    <a:lnTo>
                      <a:pt x="39" y="18"/>
                    </a:lnTo>
                    <a:lnTo>
                      <a:pt x="49" y="23"/>
                    </a:lnTo>
                    <a:lnTo>
                      <a:pt x="68" y="16"/>
                    </a:lnTo>
                  </a:path>
                </a:pathLst>
              </a:custGeom>
              <a:noFill/>
              <a:ln w="9525">
                <a:solidFill>
                  <a:srgbClr val="000000"/>
                </a:solidFill>
                <a:round/>
                <a:headEnd/>
                <a:tailEnd/>
              </a:ln>
            </p:spPr>
            <p:txBody>
              <a:bodyPr/>
              <a:lstStyle/>
              <a:p>
                <a:endParaRPr lang="en-US"/>
              </a:p>
            </p:txBody>
          </p:sp>
          <p:sp>
            <p:nvSpPr>
              <p:cNvPr id="14832" name="Line 549"/>
              <p:cNvSpPr>
                <a:spLocks noChangeShapeType="1"/>
              </p:cNvSpPr>
              <p:nvPr/>
            </p:nvSpPr>
            <p:spPr bwMode="auto">
              <a:xfrm>
                <a:off x="8944" y="4462"/>
                <a:ext cx="0" cy="0"/>
              </a:xfrm>
              <a:prstGeom prst="line">
                <a:avLst/>
              </a:prstGeom>
              <a:noFill/>
              <a:ln w="9525">
                <a:solidFill>
                  <a:srgbClr val="000000"/>
                </a:solidFill>
                <a:round/>
                <a:headEnd/>
                <a:tailEnd/>
              </a:ln>
            </p:spPr>
            <p:txBody>
              <a:bodyPr/>
              <a:lstStyle/>
              <a:p>
                <a:endParaRPr lang="en-GB"/>
              </a:p>
            </p:txBody>
          </p:sp>
          <p:sp>
            <p:nvSpPr>
              <p:cNvPr id="14833" name="Freeform 550"/>
              <p:cNvSpPr>
                <a:spLocks noChangeArrowheads="1"/>
              </p:cNvSpPr>
              <p:nvPr/>
            </p:nvSpPr>
            <p:spPr bwMode="auto">
              <a:xfrm>
                <a:off x="8924" y="4395"/>
                <a:ext cx="99" cy="68"/>
              </a:xfrm>
              <a:custGeom>
                <a:avLst/>
                <a:gdLst>
                  <a:gd name="T0" fmla="*/ 20 w 100"/>
                  <a:gd name="T1" fmla="*/ 59 h 69"/>
                  <a:gd name="T2" fmla="*/ 13 w 100"/>
                  <a:gd name="T3" fmla="*/ 50 h 69"/>
                  <a:gd name="T4" fmla="*/ 20 w 100"/>
                  <a:gd name="T5" fmla="*/ 43 h 69"/>
                  <a:gd name="T6" fmla="*/ 0 w 100"/>
                  <a:gd name="T7" fmla="*/ 31 h 69"/>
                  <a:gd name="T8" fmla="*/ 8 w 100"/>
                  <a:gd name="T9" fmla="*/ 11 h 69"/>
                  <a:gd name="T10" fmla="*/ 17 w 100"/>
                  <a:gd name="T11" fmla="*/ 0 h 69"/>
                  <a:gd name="T12" fmla="*/ 28 w 100"/>
                  <a:gd name="T13" fmla="*/ 2 h 69"/>
                  <a:gd name="T14" fmla="*/ 39 w 100"/>
                  <a:gd name="T15" fmla="*/ 3 h 69"/>
                  <a:gd name="T16" fmla="*/ 43 w 100"/>
                  <a:gd name="T17" fmla="*/ 8 h 69"/>
                  <a:gd name="T18" fmla="*/ 50 w 100"/>
                  <a:gd name="T19" fmla="*/ 11 h 69"/>
                  <a:gd name="T20" fmla="*/ 93 w 100"/>
                  <a:gd name="T21" fmla="*/ 27 h 69"/>
                  <a:gd name="T22" fmla="*/ 96 w 100"/>
                  <a:gd name="T23" fmla="*/ 31 h 69"/>
                  <a:gd name="T24" fmla="*/ 67 w 100"/>
                  <a:gd name="T25" fmla="*/ 34 h 69"/>
                  <a:gd name="T26" fmla="*/ 58 w 100"/>
                  <a:gd name="T27" fmla="*/ 41 h 69"/>
                  <a:gd name="T28" fmla="*/ 72 w 100"/>
                  <a:gd name="T29" fmla="*/ 48 h 69"/>
                  <a:gd name="T30" fmla="*/ 50 w 100"/>
                  <a:gd name="T31" fmla="*/ 53 h 69"/>
                  <a:gd name="T32" fmla="*/ 38 w 100"/>
                  <a:gd name="T33" fmla="*/ 61 h 69"/>
                  <a:gd name="T34" fmla="*/ 21 w 100"/>
                  <a:gd name="T35" fmla="*/ 65 h 69"/>
                  <a:gd name="T36" fmla="*/ 20 w 100"/>
                  <a:gd name="T37" fmla="*/ 59 h 6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0"/>
                  <a:gd name="T58" fmla="*/ 0 h 69"/>
                  <a:gd name="T59" fmla="*/ 100 w 100"/>
                  <a:gd name="T60" fmla="*/ 69 h 6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0" h="69">
                    <a:moveTo>
                      <a:pt x="20" y="62"/>
                    </a:moveTo>
                    <a:lnTo>
                      <a:pt x="13" y="53"/>
                    </a:lnTo>
                    <a:lnTo>
                      <a:pt x="20" y="46"/>
                    </a:lnTo>
                    <a:lnTo>
                      <a:pt x="0" y="31"/>
                    </a:lnTo>
                    <a:lnTo>
                      <a:pt x="8" y="11"/>
                    </a:lnTo>
                    <a:lnTo>
                      <a:pt x="17" y="0"/>
                    </a:lnTo>
                    <a:lnTo>
                      <a:pt x="28" y="2"/>
                    </a:lnTo>
                    <a:lnTo>
                      <a:pt x="39" y="3"/>
                    </a:lnTo>
                    <a:lnTo>
                      <a:pt x="43" y="8"/>
                    </a:lnTo>
                    <a:lnTo>
                      <a:pt x="52" y="11"/>
                    </a:lnTo>
                    <a:lnTo>
                      <a:pt x="96" y="27"/>
                    </a:lnTo>
                    <a:lnTo>
                      <a:pt x="99" y="31"/>
                    </a:lnTo>
                    <a:lnTo>
                      <a:pt x="70" y="37"/>
                    </a:lnTo>
                    <a:lnTo>
                      <a:pt x="61" y="44"/>
                    </a:lnTo>
                    <a:lnTo>
                      <a:pt x="75" y="51"/>
                    </a:lnTo>
                    <a:lnTo>
                      <a:pt x="51" y="56"/>
                    </a:lnTo>
                    <a:lnTo>
                      <a:pt x="38" y="64"/>
                    </a:lnTo>
                    <a:lnTo>
                      <a:pt x="21" y="68"/>
                    </a:lnTo>
                    <a:lnTo>
                      <a:pt x="20" y="62"/>
                    </a:lnTo>
                  </a:path>
                </a:pathLst>
              </a:custGeom>
              <a:solidFill>
                <a:srgbClr val="0000FF"/>
              </a:solidFill>
              <a:ln w="5040">
                <a:solidFill>
                  <a:srgbClr val="000000"/>
                </a:solidFill>
                <a:round/>
                <a:headEnd/>
                <a:tailEnd/>
              </a:ln>
            </p:spPr>
            <p:txBody>
              <a:bodyPr wrap="none" anchor="ctr"/>
              <a:lstStyle/>
              <a:p>
                <a:endParaRPr lang="en-US"/>
              </a:p>
            </p:txBody>
          </p:sp>
          <p:sp>
            <p:nvSpPr>
              <p:cNvPr id="14834" name="Freeform 551"/>
              <p:cNvSpPr>
                <a:spLocks noChangeArrowheads="1"/>
              </p:cNvSpPr>
              <p:nvPr/>
            </p:nvSpPr>
            <p:spPr bwMode="auto">
              <a:xfrm>
                <a:off x="8924" y="4395"/>
                <a:ext cx="99" cy="68"/>
              </a:xfrm>
              <a:custGeom>
                <a:avLst/>
                <a:gdLst>
                  <a:gd name="T0" fmla="*/ 20 w 100"/>
                  <a:gd name="T1" fmla="*/ 59 h 69"/>
                  <a:gd name="T2" fmla="*/ 13 w 100"/>
                  <a:gd name="T3" fmla="*/ 50 h 69"/>
                  <a:gd name="T4" fmla="*/ 20 w 100"/>
                  <a:gd name="T5" fmla="*/ 43 h 69"/>
                  <a:gd name="T6" fmla="*/ 0 w 100"/>
                  <a:gd name="T7" fmla="*/ 31 h 69"/>
                  <a:gd name="T8" fmla="*/ 8 w 100"/>
                  <a:gd name="T9" fmla="*/ 11 h 69"/>
                  <a:gd name="T10" fmla="*/ 17 w 100"/>
                  <a:gd name="T11" fmla="*/ 0 h 69"/>
                  <a:gd name="T12" fmla="*/ 28 w 100"/>
                  <a:gd name="T13" fmla="*/ 2 h 69"/>
                  <a:gd name="T14" fmla="*/ 39 w 100"/>
                  <a:gd name="T15" fmla="*/ 3 h 69"/>
                  <a:gd name="T16" fmla="*/ 43 w 100"/>
                  <a:gd name="T17" fmla="*/ 8 h 69"/>
                  <a:gd name="T18" fmla="*/ 50 w 100"/>
                  <a:gd name="T19" fmla="*/ 11 h 69"/>
                  <a:gd name="T20" fmla="*/ 93 w 100"/>
                  <a:gd name="T21" fmla="*/ 27 h 69"/>
                  <a:gd name="T22" fmla="*/ 96 w 100"/>
                  <a:gd name="T23" fmla="*/ 31 h 69"/>
                  <a:gd name="T24" fmla="*/ 67 w 100"/>
                  <a:gd name="T25" fmla="*/ 34 h 69"/>
                  <a:gd name="T26" fmla="*/ 58 w 100"/>
                  <a:gd name="T27" fmla="*/ 41 h 69"/>
                  <a:gd name="T28" fmla="*/ 72 w 100"/>
                  <a:gd name="T29" fmla="*/ 48 h 69"/>
                  <a:gd name="T30" fmla="*/ 50 w 100"/>
                  <a:gd name="T31" fmla="*/ 53 h 69"/>
                  <a:gd name="T32" fmla="*/ 38 w 100"/>
                  <a:gd name="T33" fmla="*/ 61 h 69"/>
                  <a:gd name="T34" fmla="*/ 21 w 100"/>
                  <a:gd name="T35" fmla="*/ 65 h 69"/>
                  <a:gd name="T36" fmla="*/ 20 w 100"/>
                  <a:gd name="T37" fmla="*/ 59 h 6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0"/>
                  <a:gd name="T58" fmla="*/ 0 h 69"/>
                  <a:gd name="T59" fmla="*/ 100 w 100"/>
                  <a:gd name="T60" fmla="*/ 69 h 6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0" h="69">
                    <a:moveTo>
                      <a:pt x="20" y="62"/>
                    </a:moveTo>
                    <a:lnTo>
                      <a:pt x="13" y="53"/>
                    </a:lnTo>
                    <a:lnTo>
                      <a:pt x="20" y="46"/>
                    </a:lnTo>
                    <a:lnTo>
                      <a:pt x="0" y="31"/>
                    </a:lnTo>
                    <a:lnTo>
                      <a:pt x="8" y="11"/>
                    </a:lnTo>
                    <a:lnTo>
                      <a:pt x="17" y="0"/>
                    </a:lnTo>
                    <a:lnTo>
                      <a:pt x="28" y="2"/>
                    </a:lnTo>
                    <a:lnTo>
                      <a:pt x="39" y="3"/>
                    </a:lnTo>
                    <a:lnTo>
                      <a:pt x="43" y="8"/>
                    </a:lnTo>
                    <a:lnTo>
                      <a:pt x="52" y="11"/>
                    </a:lnTo>
                    <a:lnTo>
                      <a:pt x="96" y="27"/>
                    </a:lnTo>
                    <a:lnTo>
                      <a:pt x="99" y="31"/>
                    </a:lnTo>
                    <a:lnTo>
                      <a:pt x="70" y="37"/>
                    </a:lnTo>
                    <a:lnTo>
                      <a:pt x="61" y="44"/>
                    </a:lnTo>
                    <a:lnTo>
                      <a:pt x="75" y="51"/>
                    </a:lnTo>
                    <a:lnTo>
                      <a:pt x="51" y="56"/>
                    </a:lnTo>
                    <a:lnTo>
                      <a:pt x="38" y="64"/>
                    </a:lnTo>
                    <a:lnTo>
                      <a:pt x="21" y="68"/>
                    </a:lnTo>
                    <a:lnTo>
                      <a:pt x="20" y="62"/>
                    </a:lnTo>
                  </a:path>
                </a:pathLst>
              </a:custGeom>
              <a:noFill/>
              <a:ln w="9525">
                <a:solidFill>
                  <a:srgbClr val="000000"/>
                </a:solidFill>
                <a:round/>
                <a:headEnd/>
                <a:tailEnd/>
              </a:ln>
            </p:spPr>
            <p:txBody>
              <a:bodyPr/>
              <a:lstStyle/>
              <a:p>
                <a:endParaRPr lang="en-US"/>
              </a:p>
            </p:txBody>
          </p:sp>
          <p:sp>
            <p:nvSpPr>
              <p:cNvPr id="14835" name="Line 552"/>
              <p:cNvSpPr>
                <a:spLocks noChangeShapeType="1"/>
              </p:cNvSpPr>
              <p:nvPr/>
            </p:nvSpPr>
            <p:spPr bwMode="auto">
              <a:xfrm>
                <a:off x="8944" y="4462"/>
                <a:ext cx="0" cy="0"/>
              </a:xfrm>
              <a:prstGeom prst="line">
                <a:avLst/>
              </a:prstGeom>
              <a:noFill/>
              <a:ln w="9525">
                <a:solidFill>
                  <a:srgbClr val="000000"/>
                </a:solidFill>
                <a:round/>
                <a:headEnd/>
                <a:tailEnd/>
              </a:ln>
            </p:spPr>
            <p:txBody>
              <a:bodyPr/>
              <a:lstStyle/>
              <a:p>
                <a:endParaRPr lang="en-GB"/>
              </a:p>
            </p:txBody>
          </p:sp>
          <p:sp>
            <p:nvSpPr>
              <p:cNvPr id="14836" name="Freeform 553"/>
              <p:cNvSpPr>
                <a:spLocks noChangeArrowheads="1"/>
              </p:cNvSpPr>
              <p:nvPr/>
            </p:nvSpPr>
            <p:spPr bwMode="auto">
              <a:xfrm>
                <a:off x="8885" y="4418"/>
                <a:ext cx="61" cy="46"/>
              </a:xfrm>
              <a:custGeom>
                <a:avLst/>
                <a:gdLst>
                  <a:gd name="T0" fmla="*/ 58 w 62"/>
                  <a:gd name="T1" fmla="*/ 43 h 47"/>
                  <a:gd name="T2" fmla="*/ 49 w 62"/>
                  <a:gd name="T3" fmla="*/ 33 h 47"/>
                  <a:gd name="T4" fmla="*/ 53 w 62"/>
                  <a:gd name="T5" fmla="*/ 26 h 47"/>
                  <a:gd name="T6" fmla="*/ 41 w 62"/>
                  <a:gd name="T7" fmla="*/ 10 h 47"/>
                  <a:gd name="T8" fmla="*/ 31 w 62"/>
                  <a:gd name="T9" fmla="*/ 12 h 47"/>
                  <a:gd name="T10" fmla="*/ 31 w 62"/>
                  <a:gd name="T11" fmla="*/ 7 h 47"/>
                  <a:gd name="T12" fmla="*/ 4 w 62"/>
                  <a:gd name="T13" fmla="*/ 0 h 47"/>
                  <a:gd name="T14" fmla="*/ 4 w 62"/>
                  <a:gd name="T15" fmla="*/ 7 h 47"/>
                  <a:gd name="T16" fmla="*/ 17 w 62"/>
                  <a:gd name="T17" fmla="*/ 9 h 47"/>
                  <a:gd name="T18" fmla="*/ 0 w 62"/>
                  <a:gd name="T19" fmla="*/ 39 h 47"/>
                  <a:gd name="T20" fmla="*/ 19 w 62"/>
                  <a:gd name="T21" fmla="*/ 31 h 47"/>
                  <a:gd name="T22" fmla="*/ 28 w 62"/>
                  <a:gd name="T23" fmla="*/ 37 h 47"/>
                  <a:gd name="T24" fmla="*/ 58 w 62"/>
                  <a:gd name="T25" fmla="*/ 43 h 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2"/>
                  <a:gd name="T40" fmla="*/ 0 h 47"/>
                  <a:gd name="T41" fmla="*/ 62 w 62"/>
                  <a:gd name="T42" fmla="*/ 47 h 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2" h="47">
                    <a:moveTo>
                      <a:pt x="61" y="46"/>
                    </a:moveTo>
                    <a:lnTo>
                      <a:pt x="52" y="36"/>
                    </a:lnTo>
                    <a:lnTo>
                      <a:pt x="56" y="29"/>
                    </a:lnTo>
                    <a:lnTo>
                      <a:pt x="44" y="10"/>
                    </a:lnTo>
                    <a:lnTo>
                      <a:pt x="34" y="12"/>
                    </a:lnTo>
                    <a:lnTo>
                      <a:pt x="34" y="7"/>
                    </a:lnTo>
                    <a:lnTo>
                      <a:pt x="4" y="0"/>
                    </a:lnTo>
                    <a:lnTo>
                      <a:pt x="4" y="7"/>
                    </a:lnTo>
                    <a:lnTo>
                      <a:pt x="17" y="9"/>
                    </a:lnTo>
                    <a:lnTo>
                      <a:pt x="0" y="42"/>
                    </a:lnTo>
                    <a:lnTo>
                      <a:pt x="19" y="34"/>
                    </a:lnTo>
                    <a:lnTo>
                      <a:pt x="28" y="40"/>
                    </a:lnTo>
                    <a:lnTo>
                      <a:pt x="61" y="46"/>
                    </a:lnTo>
                  </a:path>
                </a:pathLst>
              </a:custGeom>
              <a:solidFill>
                <a:srgbClr val="8484A5"/>
              </a:solidFill>
              <a:ln w="5040">
                <a:solidFill>
                  <a:srgbClr val="000000"/>
                </a:solidFill>
                <a:round/>
                <a:headEnd/>
                <a:tailEnd/>
              </a:ln>
            </p:spPr>
            <p:txBody>
              <a:bodyPr wrap="none" anchor="ctr"/>
              <a:lstStyle/>
              <a:p>
                <a:endParaRPr lang="en-US"/>
              </a:p>
            </p:txBody>
          </p:sp>
          <p:sp>
            <p:nvSpPr>
              <p:cNvPr id="14837" name="Freeform 554"/>
              <p:cNvSpPr>
                <a:spLocks noChangeArrowheads="1"/>
              </p:cNvSpPr>
              <p:nvPr/>
            </p:nvSpPr>
            <p:spPr bwMode="auto">
              <a:xfrm>
                <a:off x="8885" y="4418"/>
                <a:ext cx="61" cy="46"/>
              </a:xfrm>
              <a:custGeom>
                <a:avLst/>
                <a:gdLst>
                  <a:gd name="T0" fmla="*/ 58 w 62"/>
                  <a:gd name="T1" fmla="*/ 43 h 47"/>
                  <a:gd name="T2" fmla="*/ 49 w 62"/>
                  <a:gd name="T3" fmla="*/ 33 h 47"/>
                  <a:gd name="T4" fmla="*/ 53 w 62"/>
                  <a:gd name="T5" fmla="*/ 26 h 47"/>
                  <a:gd name="T6" fmla="*/ 41 w 62"/>
                  <a:gd name="T7" fmla="*/ 10 h 47"/>
                  <a:gd name="T8" fmla="*/ 31 w 62"/>
                  <a:gd name="T9" fmla="*/ 12 h 47"/>
                  <a:gd name="T10" fmla="*/ 31 w 62"/>
                  <a:gd name="T11" fmla="*/ 7 h 47"/>
                  <a:gd name="T12" fmla="*/ 4 w 62"/>
                  <a:gd name="T13" fmla="*/ 0 h 47"/>
                  <a:gd name="T14" fmla="*/ 4 w 62"/>
                  <a:gd name="T15" fmla="*/ 7 h 47"/>
                  <a:gd name="T16" fmla="*/ 17 w 62"/>
                  <a:gd name="T17" fmla="*/ 9 h 47"/>
                  <a:gd name="T18" fmla="*/ 0 w 62"/>
                  <a:gd name="T19" fmla="*/ 39 h 47"/>
                  <a:gd name="T20" fmla="*/ 19 w 62"/>
                  <a:gd name="T21" fmla="*/ 31 h 47"/>
                  <a:gd name="T22" fmla="*/ 28 w 62"/>
                  <a:gd name="T23" fmla="*/ 37 h 47"/>
                  <a:gd name="T24" fmla="*/ 58 w 62"/>
                  <a:gd name="T25" fmla="*/ 43 h 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2"/>
                  <a:gd name="T40" fmla="*/ 0 h 47"/>
                  <a:gd name="T41" fmla="*/ 62 w 62"/>
                  <a:gd name="T42" fmla="*/ 47 h 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2" h="47">
                    <a:moveTo>
                      <a:pt x="61" y="46"/>
                    </a:moveTo>
                    <a:lnTo>
                      <a:pt x="52" y="36"/>
                    </a:lnTo>
                    <a:lnTo>
                      <a:pt x="56" y="29"/>
                    </a:lnTo>
                    <a:lnTo>
                      <a:pt x="44" y="10"/>
                    </a:lnTo>
                    <a:lnTo>
                      <a:pt x="34" y="12"/>
                    </a:lnTo>
                    <a:lnTo>
                      <a:pt x="34" y="7"/>
                    </a:lnTo>
                    <a:lnTo>
                      <a:pt x="4" y="0"/>
                    </a:lnTo>
                    <a:lnTo>
                      <a:pt x="4" y="7"/>
                    </a:lnTo>
                    <a:lnTo>
                      <a:pt x="17" y="9"/>
                    </a:lnTo>
                    <a:lnTo>
                      <a:pt x="0" y="42"/>
                    </a:lnTo>
                    <a:lnTo>
                      <a:pt x="19" y="34"/>
                    </a:lnTo>
                    <a:lnTo>
                      <a:pt x="28" y="40"/>
                    </a:lnTo>
                    <a:lnTo>
                      <a:pt x="61" y="46"/>
                    </a:lnTo>
                  </a:path>
                </a:pathLst>
              </a:custGeom>
              <a:noFill/>
              <a:ln w="9525">
                <a:solidFill>
                  <a:srgbClr val="000000"/>
                </a:solidFill>
                <a:round/>
                <a:headEnd/>
                <a:tailEnd/>
              </a:ln>
            </p:spPr>
            <p:txBody>
              <a:bodyPr/>
              <a:lstStyle/>
              <a:p>
                <a:endParaRPr lang="en-US"/>
              </a:p>
            </p:txBody>
          </p:sp>
          <p:sp>
            <p:nvSpPr>
              <p:cNvPr id="14838" name="Line 555"/>
              <p:cNvSpPr>
                <a:spLocks noChangeShapeType="1"/>
              </p:cNvSpPr>
              <p:nvPr/>
            </p:nvSpPr>
            <p:spPr bwMode="auto">
              <a:xfrm>
                <a:off x="8872" y="4405"/>
                <a:ext cx="0" cy="0"/>
              </a:xfrm>
              <a:prstGeom prst="line">
                <a:avLst/>
              </a:prstGeom>
              <a:noFill/>
              <a:ln w="9525">
                <a:solidFill>
                  <a:srgbClr val="000000"/>
                </a:solidFill>
                <a:round/>
                <a:headEnd/>
                <a:tailEnd/>
              </a:ln>
            </p:spPr>
            <p:txBody>
              <a:bodyPr/>
              <a:lstStyle/>
              <a:p>
                <a:endParaRPr lang="en-GB"/>
              </a:p>
            </p:txBody>
          </p:sp>
          <p:sp>
            <p:nvSpPr>
              <p:cNvPr id="14839" name="Freeform 556"/>
              <p:cNvSpPr>
                <a:spLocks noChangeArrowheads="1"/>
              </p:cNvSpPr>
              <p:nvPr/>
            </p:nvSpPr>
            <p:spPr bwMode="auto">
              <a:xfrm>
                <a:off x="8870" y="4394"/>
                <a:ext cx="63" cy="34"/>
              </a:xfrm>
              <a:custGeom>
                <a:avLst/>
                <a:gdLst>
                  <a:gd name="T0" fmla="*/ 0 w 64"/>
                  <a:gd name="T1" fmla="*/ 10 h 35"/>
                  <a:gd name="T2" fmla="*/ 4 w 64"/>
                  <a:gd name="T3" fmla="*/ 6 h 35"/>
                  <a:gd name="T4" fmla="*/ 5 w 64"/>
                  <a:gd name="T5" fmla="*/ 0 h 35"/>
                  <a:gd name="T6" fmla="*/ 19 w 64"/>
                  <a:gd name="T7" fmla="*/ 8 h 35"/>
                  <a:gd name="T8" fmla="*/ 41 w 64"/>
                  <a:gd name="T9" fmla="*/ 11 h 35"/>
                  <a:gd name="T10" fmla="*/ 60 w 64"/>
                  <a:gd name="T11" fmla="*/ 5 h 35"/>
                  <a:gd name="T12" fmla="*/ 53 w 64"/>
                  <a:gd name="T13" fmla="*/ 29 h 35"/>
                  <a:gd name="T14" fmla="*/ 43 w 64"/>
                  <a:gd name="T15" fmla="*/ 31 h 35"/>
                  <a:gd name="T16" fmla="*/ 41 w 64"/>
                  <a:gd name="T17" fmla="*/ 24 h 35"/>
                  <a:gd name="T18" fmla="*/ 18 w 64"/>
                  <a:gd name="T19" fmla="*/ 19 h 35"/>
                  <a:gd name="T20" fmla="*/ 23 w 64"/>
                  <a:gd name="T21" fmla="*/ 15 h 35"/>
                  <a:gd name="T22" fmla="*/ 0 w 64"/>
                  <a:gd name="T23" fmla="*/ 10 h 3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4"/>
                  <a:gd name="T37" fmla="*/ 0 h 35"/>
                  <a:gd name="T38" fmla="*/ 64 w 64"/>
                  <a:gd name="T39" fmla="*/ 35 h 3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4" h="35">
                    <a:moveTo>
                      <a:pt x="0" y="10"/>
                    </a:moveTo>
                    <a:lnTo>
                      <a:pt x="4" y="6"/>
                    </a:lnTo>
                    <a:lnTo>
                      <a:pt x="5" y="0"/>
                    </a:lnTo>
                    <a:lnTo>
                      <a:pt x="19" y="8"/>
                    </a:lnTo>
                    <a:lnTo>
                      <a:pt x="44" y="11"/>
                    </a:lnTo>
                    <a:lnTo>
                      <a:pt x="63" y="5"/>
                    </a:lnTo>
                    <a:lnTo>
                      <a:pt x="56" y="32"/>
                    </a:lnTo>
                    <a:lnTo>
                      <a:pt x="46" y="34"/>
                    </a:lnTo>
                    <a:lnTo>
                      <a:pt x="44" y="27"/>
                    </a:lnTo>
                    <a:lnTo>
                      <a:pt x="18" y="22"/>
                    </a:lnTo>
                    <a:lnTo>
                      <a:pt x="23" y="15"/>
                    </a:lnTo>
                    <a:lnTo>
                      <a:pt x="0" y="10"/>
                    </a:lnTo>
                  </a:path>
                </a:pathLst>
              </a:custGeom>
              <a:solidFill>
                <a:srgbClr val="8484A5"/>
              </a:solidFill>
              <a:ln w="5040">
                <a:solidFill>
                  <a:srgbClr val="000000"/>
                </a:solidFill>
                <a:round/>
                <a:headEnd/>
                <a:tailEnd/>
              </a:ln>
            </p:spPr>
            <p:txBody>
              <a:bodyPr wrap="none" anchor="ctr"/>
              <a:lstStyle/>
              <a:p>
                <a:endParaRPr lang="en-US"/>
              </a:p>
            </p:txBody>
          </p:sp>
          <p:sp>
            <p:nvSpPr>
              <p:cNvPr id="14840" name="Freeform 557"/>
              <p:cNvSpPr>
                <a:spLocks noChangeArrowheads="1"/>
              </p:cNvSpPr>
              <p:nvPr/>
            </p:nvSpPr>
            <p:spPr bwMode="auto">
              <a:xfrm>
                <a:off x="8870" y="4394"/>
                <a:ext cx="63" cy="34"/>
              </a:xfrm>
              <a:custGeom>
                <a:avLst/>
                <a:gdLst>
                  <a:gd name="T0" fmla="*/ 0 w 64"/>
                  <a:gd name="T1" fmla="*/ 10 h 35"/>
                  <a:gd name="T2" fmla="*/ 4 w 64"/>
                  <a:gd name="T3" fmla="*/ 6 h 35"/>
                  <a:gd name="T4" fmla="*/ 5 w 64"/>
                  <a:gd name="T5" fmla="*/ 0 h 35"/>
                  <a:gd name="T6" fmla="*/ 19 w 64"/>
                  <a:gd name="T7" fmla="*/ 8 h 35"/>
                  <a:gd name="T8" fmla="*/ 41 w 64"/>
                  <a:gd name="T9" fmla="*/ 11 h 35"/>
                  <a:gd name="T10" fmla="*/ 60 w 64"/>
                  <a:gd name="T11" fmla="*/ 5 h 35"/>
                  <a:gd name="T12" fmla="*/ 53 w 64"/>
                  <a:gd name="T13" fmla="*/ 29 h 35"/>
                  <a:gd name="T14" fmla="*/ 43 w 64"/>
                  <a:gd name="T15" fmla="*/ 31 h 35"/>
                  <a:gd name="T16" fmla="*/ 41 w 64"/>
                  <a:gd name="T17" fmla="*/ 24 h 35"/>
                  <a:gd name="T18" fmla="*/ 18 w 64"/>
                  <a:gd name="T19" fmla="*/ 19 h 35"/>
                  <a:gd name="T20" fmla="*/ 23 w 64"/>
                  <a:gd name="T21" fmla="*/ 15 h 35"/>
                  <a:gd name="T22" fmla="*/ 0 w 64"/>
                  <a:gd name="T23" fmla="*/ 10 h 3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4"/>
                  <a:gd name="T37" fmla="*/ 0 h 35"/>
                  <a:gd name="T38" fmla="*/ 64 w 64"/>
                  <a:gd name="T39" fmla="*/ 35 h 3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4" h="35">
                    <a:moveTo>
                      <a:pt x="0" y="10"/>
                    </a:moveTo>
                    <a:lnTo>
                      <a:pt x="4" y="6"/>
                    </a:lnTo>
                    <a:lnTo>
                      <a:pt x="5" y="0"/>
                    </a:lnTo>
                    <a:lnTo>
                      <a:pt x="19" y="8"/>
                    </a:lnTo>
                    <a:lnTo>
                      <a:pt x="44" y="11"/>
                    </a:lnTo>
                    <a:lnTo>
                      <a:pt x="63" y="5"/>
                    </a:lnTo>
                    <a:lnTo>
                      <a:pt x="56" y="32"/>
                    </a:lnTo>
                    <a:lnTo>
                      <a:pt x="46" y="34"/>
                    </a:lnTo>
                    <a:lnTo>
                      <a:pt x="44" y="27"/>
                    </a:lnTo>
                    <a:lnTo>
                      <a:pt x="18" y="22"/>
                    </a:lnTo>
                    <a:lnTo>
                      <a:pt x="23" y="15"/>
                    </a:lnTo>
                    <a:lnTo>
                      <a:pt x="0" y="10"/>
                    </a:lnTo>
                  </a:path>
                </a:pathLst>
              </a:custGeom>
              <a:noFill/>
              <a:ln w="9525">
                <a:solidFill>
                  <a:srgbClr val="000000"/>
                </a:solidFill>
                <a:round/>
                <a:headEnd/>
                <a:tailEnd/>
              </a:ln>
            </p:spPr>
            <p:txBody>
              <a:bodyPr/>
              <a:lstStyle/>
              <a:p>
                <a:endParaRPr lang="en-US"/>
              </a:p>
            </p:txBody>
          </p:sp>
          <p:sp>
            <p:nvSpPr>
              <p:cNvPr id="14841" name="Line 558"/>
              <p:cNvSpPr>
                <a:spLocks noChangeShapeType="1"/>
              </p:cNvSpPr>
              <p:nvPr/>
            </p:nvSpPr>
            <p:spPr bwMode="auto">
              <a:xfrm>
                <a:off x="8740" y="4638"/>
                <a:ext cx="2" cy="0"/>
              </a:xfrm>
              <a:prstGeom prst="line">
                <a:avLst/>
              </a:prstGeom>
              <a:noFill/>
              <a:ln w="9525">
                <a:solidFill>
                  <a:srgbClr val="000000"/>
                </a:solidFill>
                <a:round/>
                <a:headEnd/>
                <a:tailEnd/>
              </a:ln>
            </p:spPr>
            <p:txBody>
              <a:bodyPr/>
              <a:lstStyle/>
              <a:p>
                <a:endParaRPr lang="en-GB"/>
              </a:p>
            </p:txBody>
          </p:sp>
          <p:sp>
            <p:nvSpPr>
              <p:cNvPr id="14842" name="Freeform 559"/>
              <p:cNvSpPr>
                <a:spLocks noChangeArrowheads="1"/>
              </p:cNvSpPr>
              <p:nvPr/>
            </p:nvSpPr>
            <p:spPr bwMode="auto">
              <a:xfrm>
                <a:off x="8740" y="4605"/>
                <a:ext cx="33" cy="30"/>
              </a:xfrm>
              <a:custGeom>
                <a:avLst/>
                <a:gdLst>
                  <a:gd name="T0" fmla="*/ 0 w 34"/>
                  <a:gd name="T1" fmla="*/ 27 h 31"/>
                  <a:gd name="T2" fmla="*/ 13 w 34"/>
                  <a:gd name="T3" fmla="*/ 11 h 31"/>
                  <a:gd name="T4" fmla="*/ 17 w 34"/>
                  <a:gd name="T5" fmla="*/ 0 h 31"/>
                  <a:gd name="T6" fmla="*/ 30 w 34"/>
                  <a:gd name="T7" fmla="*/ 3 h 31"/>
                  <a:gd name="T8" fmla="*/ 23 w 34"/>
                  <a:gd name="T9" fmla="*/ 22 h 31"/>
                  <a:gd name="T10" fmla="*/ 17 w 34"/>
                  <a:gd name="T11" fmla="*/ 25 h 31"/>
                  <a:gd name="T12" fmla="*/ 0 w 34"/>
                  <a:gd name="T13" fmla="*/ 27 h 31"/>
                  <a:gd name="T14" fmla="*/ 0 60000 65536"/>
                  <a:gd name="T15" fmla="*/ 0 60000 65536"/>
                  <a:gd name="T16" fmla="*/ 0 60000 65536"/>
                  <a:gd name="T17" fmla="*/ 0 60000 65536"/>
                  <a:gd name="T18" fmla="*/ 0 60000 65536"/>
                  <a:gd name="T19" fmla="*/ 0 60000 65536"/>
                  <a:gd name="T20" fmla="*/ 0 60000 65536"/>
                  <a:gd name="T21" fmla="*/ 0 w 34"/>
                  <a:gd name="T22" fmla="*/ 0 h 31"/>
                  <a:gd name="T23" fmla="*/ 34 w 34"/>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 h="31">
                    <a:moveTo>
                      <a:pt x="0" y="30"/>
                    </a:moveTo>
                    <a:lnTo>
                      <a:pt x="13" y="11"/>
                    </a:lnTo>
                    <a:lnTo>
                      <a:pt x="17" y="0"/>
                    </a:lnTo>
                    <a:lnTo>
                      <a:pt x="33" y="3"/>
                    </a:lnTo>
                    <a:lnTo>
                      <a:pt x="26" y="25"/>
                    </a:lnTo>
                    <a:lnTo>
                      <a:pt x="20" y="28"/>
                    </a:lnTo>
                    <a:lnTo>
                      <a:pt x="0" y="30"/>
                    </a:lnTo>
                  </a:path>
                </a:pathLst>
              </a:custGeom>
              <a:solidFill>
                <a:srgbClr val="8484A5"/>
              </a:solidFill>
              <a:ln w="5040">
                <a:solidFill>
                  <a:srgbClr val="000000"/>
                </a:solidFill>
                <a:round/>
                <a:headEnd/>
                <a:tailEnd/>
              </a:ln>
            </p:spPr>
            <p:txBody>
              <a:bodyPr wrap="none" anchor="ctr"/>
              <a:lstStyle/>
              <a:p>
                <a:endParaRPr lang="en-US"/>
              </a:p>
            </p:txBody>
          </p:sp>
          <p:sp>
            <p:nvSpPr>
              <p:cNvPr id="14843" name="Freeform 560"/>
              <p:cNvSpPr>
                <a:spLocks noChangeArrowheads="1"/>
              </p:cNvSpPr>
              <p:nvPr/>
            </p:nvSpPr>
            <p:spPr bwMode="auto">
              <a:xfrm>
                <a:off x="8740" y="4605"/>
                <a:ext cx="33" cy="30"/>
              </a:xfrm>
              <a:custGeom>
                <a:avLst/>
                <a:gdLst>
                  <a:gd name="T0" fmla="*/ 0 w 34"/>
                  <a:gd name="T1" fmla="*/ 27 h 31"/>
                  <a:gd name="T2" fmla="*/ 13 w 34"/>
                  <a:gd name="T3" fmla="*/ 11 h 31"/>
                  <a:gd name="T4" fmla="*/ 17 w 34"/>
                  <a:gd name="T5" fmla="*/ 0 h 31"/>
                  <a:gd name="T6" fmla="*/ 30 w 34"/>
                  <a:gd name="T7" fmla="*/ 3 h 31"/>
                  <a:gd name="T8" fmla="*/ 23 w 34"/>
                  <a:gd name="T9" fmla="*/ 22 h 31"/>
                  <a:gd name="T10" fmla="*/ 17 w 34"/>
                  <a:gd name="T11" fmla="*/ 25 h 31"/>
                  <a:gd name="T12" fmla="*/ 0 w 34"/>
                  <a:gd name="T13" fmla="*/ 27 h 31"/>
                  <a:gd name="T14" fmla="*/ 0 60000 65536"/>
                  <a:gd name="T15" fmla="*/ 0 60000 65536"/>
                  <a:gd name="T16" fmla="*/ 0 60000 65536"/>
                  <a:gd name="T17" fmla="*/ 0 60000 65536"/>
                  <a:gd name="T18" fmla="*/ 0 60000 65536"/>
                  <a:gd name="T19" fmla="*/ 0 60000 65536"/>
                  <a:gd name="T20" fmla="*/ 0 60000 65536"/>
                  <a:gd name="T21" fmla="*/ 0 w 34"/>
                  <a:gd name="T22" fmla="*/ 0 h 31"/>
                  <a:gd name="T23" fmla="*/ 34 w 34"/>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 h="31">
                    <a:moveTo>
                      <a:pt x="0" y="30"/>
                    </a:moveTo>
                    <a:lnTo>
                      <a:pt x="13" y="11"/>
                    </a:lnTo>
                    <a:lnTo>
                      <a:pt x="17" y="0"/>
                    </a:lnTo>
                    <a:lnTo>
                      <a:pt x="33" y="3"/>
                    </a:lnTo>
                    <a:lnTo>
                      <a:pt x="26" y="25"/>
                    </a:lnTo>
                    <a:lnTo>
                      <a:pt x="20" y="28"/>
                    </a:lnTo>
                    <a:lnTo>
                      <a:pt x="0" y="30"/>
                    </a:lnTo>
                  </a:path>
                </a:pathLst>
              </a:custGeom>
              <a:noFill/>
              <a:ln w="9525">
                <a:solidFill>
                  <a:srgbClr val="000000"/>
                </a:solidFill>
                <a:round/>
                <a:headEnd/>
                <a:tailEnd/>
              </a:ln>
            </p:spPr>
            <p:txBody>
              <a:bodyPr/>
              <a:lstStyle/>
              <a:p>
                <a:endParaRPr lang="en-US"/>
              </a:p>
            </p:txBody>
          </p:sp>
          <p:sp>
            <p:nvSpPr>
              <p:cNvPr id="14844" name="Line 561"/>
              <p:cNvSpPr>
                <a:spLocks noChangeShapeType="1"/>
              </p:cNvSpPr>
              <p:nvPr/>
            </p:nvSpPr>
            <p:spPr bwMode="auto">
              <a:xfrm>
                <a:off x="8782" y="4653"/>
                <a:ext cx="2" cy="0"/>
              </a:xfrm>
              <a:prstGeom prst="line">
                <a:avLst/>
              </a:prstGeom>
              <a:noFill/>
              <a:ln w="9525">
                <a:solidFill>
                  <a:srgbClr val="000000"/>
                </a:solidFill>
                <a:round/>
                <a:headEnd/>
                <a:tailEnd/>
              </a:ln>
            </p:spPr>
            <p:txBody>
              <a:bodyPr/>
              <a:lstStyle/>
              <a:p>
                <a:endParaRPr lang="en-GB"/>
              </a:p>
            </p:txBody>
          </p:sp>
          <p:sp>
            <p:nvSpPr>
              <p:cNvPr id="14845" name="Freeform 562"/>
              <p:cNvSpPr>
                <a:spLocks noChangeArrowheads="1"/>
              </p:cNvSpPr>
              <p:nvPr/>
            </p:nvSpPr>
            <p:spPr bwMode="auto">
              <a:xfrm>
                <a:off x="8751" y="4628"/>
                <a:ext cx="37" cy="25"/>
              </a:xfrm>
              <a:custGeom>
                <a:avLst/>
                <a:gdLst>
                  <a:gd name="T0" fmla="*/ 27 w 38"/>
                  <a:gd name="T1" fmla="*/ 21 h 26"/>
                  <a:gd name="T2" fmla="*/ 34 w 38"/>
                  <a:gd name="T3" fmla="*/ 22 h 26"/>
                  <a:gd name="T4" fmla="*/ 30 w 38"/>
                  <a:gd name="T5" fmla="*/ 10 h 26"/>
                  <a:gd name="T6" fmla="*/ 31 w 38"/>
                  <a:gd name="T7" fmla="*/ 6 h 26"/>
                  <a:gd name="T8" fmla="*/ 15 w 38"/>
                  <a:gd name="T9" fmla="*/ 0 h 26"/>
                  <a:gd name="T10" fmla="*/ 6 w 38"/>
                  <a:gd name="T11" fmla="*/ 10 h 26"/>
                  <a:gd name="T12" fmla="*/ 0 w 38"/>
                  <a:gd name="T13" fmla="*/ 13 h 26"/>
                  <a:gd name="T14" fmla="*/ 5 w 38"/>
                  <a:gd name="T15" fmla="*/ 22 h 26"/>
                  <a:gd name="T16" fmla="*/ 26 w 38"/>
                  <a:gd name="T17" fmla="*/ 16 h 26"/>
                  <a:gd name="T18" fmla="*/ 27 w 38"/>
                  <a:gd name="T19" fmla="*/ 21 h 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
                  <a:gd name="T31" fmla="*/ 0 h 26"/>
                  <a:gd name="T32" fmla="*/ 38 w 38"/>
                  <a:gd name="T33" fmla="*/ 26 h 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 h="26">
                    <a:moveTo>
                      <a:pt x="30" y="24"/>
                    </a:moveTo>
                    <a:lnTo>
                      <a:pt x="37" y="25"/>
                    </a:lnTo>
                    <a:lnTo>
                      <a:pt x="33" y="10"/>
                    </a:lnTo>
                    <a:lnTo>
                      <a:pt x="34" y="6"/>
                    </a:lnTo>
                    <a:lnTo>
                      <a:pt x="15" y="0"/>
                    </a:lnTo>
                    <a:lnTo>
                      <a:pt x="6" y="10"/>
                    </a:lnTo>
                    <a:lnTo>
                      <a:pt x="0" y="16"/>
                    </a:lnTo>
                    <a:lnTo>
                      <a:pt x="5" y="25"/>
                    </a:lnTo>
                    <a:lnTo>
                      <a:pt x="29" y="19"/>
                    </a:lnTo>
                    <a:lnTo>
                      <a:pt x="30" y="24"/>
                    </a:lnTo>
                  </a:path>
                </a:pathLst>
              </a:custGeom>
              <a:solidFill>
                <a:srgbClr val="8484A5"/>
              </a:solidFill>
              <a:ln w="5040">
                <a:solidFill>
                  <a:srgbClr val="000000"/>
                </a:solidFill>
                <a:round/>
                <a:headEnd/>
                <a:tailEnd/>
              </a:ln>
            </p:spPr>
            <p:txBody>
              <a:bodyPr wrap="none" anchor="ctr"/>
              <a:lstStyle/>
              <a:p>
                <a:endParaRPr lang="en-US"/>
              </a:p>
            </p:txBody>
          </p:sp>
          <p:sp>
            <p:nvSpPr>
              <p:cNvPr id="14846" name="Freeform 563"/>
              <p:cNvSpPr>
                <a:spLocks noChangeArrowheads="1"/>
              </p:cNvSpPr>
              <p:nvPr/>
            </p:nvSpPr>
            <p:spPr bwMode="auto">
              <a:xfrm>
                <a:off x="8751" y="4628"/>
                <a:ext cx="37" cy="25"/>
              </a:xfrm>
              <a:custGeom>
                <a:avLst/>
                <a:gdLst>
                  <a:gd name="T0" fmla="*/ 27 w 38"/>
                  <a:gd name="T1" fmla="*/ 21 h 26"/>
                  <a:gd name="T2" fmla="*/ 34 w 38"/>
                  <a:gd name="T3" fmla="*/ 22 h 26"/>
                  <a:gd name="T4" fmla="*/ 30 w 38"/>
                  <a:gd name="T5" fmla="*/ 10 h 26"/>
                  <a:gd name="T6" fmla="*/ 31 w 38"/>
                  <a:gd name="T7" fmla="*/ 6 h 26"/>
                  <a:gd name="T8" fmla="*/ 15 w 38"/>
                  <a:gd name="T9" fmla="*/ 0 h 26"/>
                  <a:gd name="T10" fmla="*/ 6 w 38"/>
                  <a:gd name="T11" fmla="*/ 10 h 26"/>
                  <a:gd name="T12" fmla="*/ 0 w 38"/>
                  <a:gd name="T13" fmla="*/ 13 h 26"/>
                  <a:gd name="T14" fmla="*/ 5 w 38"/>
                  <a:gd name="T15" fmla="*/ 22 h 26"/>
                  <a:gd name="T16" fmla="*/ 26 w 38"/>
                  <a:gd name="T17" fmla="*/ 16 h 26"/>
                  <a:gd name="T18" fmla="*/ 27 w 38"/>
                  <a:gd name="T19" fmla="*/ 21 h 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
                  <a:gd name="T31" fmla="*/ 0 h 26"/>
                  <a:gd name="T32" fmla="*/ 38 w 38"/>
                  <a:gd name="T33" fmla="*/ 26 h 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 h="26">
                    <a:moveTo>
                      <a:pt x="30" y="24"/>
                    </a:moveTo>
                    <a:lnTo>
                      <a:pt x="37" y="25"/>
                    </a:lnTo>
                    <a:lnTo>
                      <a:pt x="33" y="10"/>
                    </a:lnTo>
                    <a:lnTo>
                      <a:pt x="34" y="6"/>
                    </a:lnTo>
                    <a:lnTo>
                      <a:pt x="15" y="0"/>
                    </a:lnTo>
                    <a:lnTo>
                      <a:pt x="6" y="10"/>
                    </a:lnTo>
                    <a:lnTo>
                      <a:pt x="0" y="16"/>
                    </a:lnTo>
                    <a:lnTo>
                      <a:pt x="5" y="25"/>
                    </a:lnTo>
                    <a:lnTo>
                      <a:pt x="29" y="19"/>
                    </a:lnTo>
                    <a:lnTo>
                      <a:pt x="30" y="24"/>
                    </a:lnTo>
                  </a:path>
                </a:pathLst>
              </a:custGeom>
              <a:noFill/>
              <a:ln w="9525">
                <a:solidFill>
                  <a:srgbClr val="000000"/>
                </a:solidFill>
                <a:round/>
                <a:headEnd/>
                <a:tailEnd/>
              </a:ln>
            </p:spPr>
            <p:txBody>
              <a:bodyPr/>
              <a:lstStyle/>
              <a:p>
                <a:endParaRPr lang="en-US"/>
              </a:p>
            </p:txBody>
          </p:sp>
          <p:sp>
            <p:nvSpPr>
              <p:cNvPr id="14847" name="Line 564"/>
              <p:cNvSpPr>
                <a:spLocks noChangeShapeType="1"/>
              </p:cNvSpPr>
              <p:nvPr/>
            </p:nvSpPr>
            <p:spPr bwMode="auto">
              <a:xfrm flipV="1">
                <a:off x="8803" y="4620"/>
                <a:ext cx="1" cy="2"/>
              </a:xfrm>
              <a:prstGeom prst="line">
                <a:avLst/>
              </a:prstGeom>
              <a:noFill/>
              <a:ln w="9525">
                <a:solidFill>
                  <a:srgbClr val="000000"/>
                </a:solidFill>
                <a:round/>
                <a:headEnd/>
                <a:tailEnd/>
              </a:ln>
            </p:spPr>
            <p:txBody>
              <a:bodyPr/>
              <a:lstStyle/>
              <a:p>
                <a:endParaRPr lang="en-GB"/>
              </a:p>
            </p:txBody>
          </p:sp>
          <p:sp>
            <p:nvSpPr>
              <p:cNvPr id="14848" name="Freeform 565"/>
              <p:cNvSpPr>
                <a:spLocks noChangeArrowheads="1"/>
              </p:cNvSpPr>
              <p:nvPr/>
            </p:nvSpPr>
            <p:spPr bwMode="auto">
              <a:xfrm>
                <a:off x="8763" y="4612"/>
                <a:ext cx="38" cy="22"/>
              </a:xfrm>
              <a:custGeom>
                <a:avLst/>
                <a:gdLst>
                  <a:gd name="T0" fmla="*/ 35 w 39"/>
                  <a:gd name="T1" fmla="*/ 9 h 23"/>
                  <a:gd name="T2" fmla="*/ 10 w 39"/>
                  <a:gd name="T3" fmla="*/ 2 h 23"/>
                  <a:gd name="T4" fmla="*/ 12 w 39"/>
                  <a:gd name="T5" fmla="*/ 0 h 23"/>
                  <a:gd name="T6" fmla="*/ 0 w 39"/>
                  <a:gd name="T7" fmla="*/ 10 h 23"/>
                  <a:gd name="T8" fmla="*/ 22 w 39"/>
                  <a:gd name="T9" fmla="*/ 18 h 23"/>
                  <a:gd name="T10" fmla="*/ 30 w 39"/>
                  <a:gd name="T11" fmla="*/ 19 h 23"/>
                  <a:gd name="T12" fmla="*/ 35 w 39"/>
                  <a:gd name="T13" fmla="*/ 9 h 23"/>
                  <a:gd name="T14" fmla="*/ 0 60000 65536"/>
                  <a:gd name="T15" fmla="*/ 0 60000 65536"/>
                  <a:gd name="T16" fmla="*/ 0 60000 65536"/>
                  <a:gd name="T17" fmla="*/ 0 60000 65536"/>
                  <a:gd name="T18" fmla="*/ 0 60000 65536"/>
                  <a:gd name="T19" fmla="*/ 0 60000 65536"/>
                  <a:gd name="T20" fmla="*/ 0 60000 65536"/>
                  <a:gd name="T21" fmla="*/ 0 w 39"/>
                  <a:gd name="T22" fmla="*/ 0 h 23"/>
                  <a:gd name="T23" fmla="*/ 39 w 39"/>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23">
                    <a:moveTo>
                      <a:pt x="38" y="9"/>
                    </a:moveTo>
                    <a:lnTo>
                      <a:pt x="10" y="2"/>
                    </a:lnTo>
                    <a:lnTo>
                      <a:pt x="12" y="0"/>
                    </a:lnTo>
                    <a:lnTo>
                      <a:pt x="0" y="10"/>
                    </a:lnTo>
                    <a:lnTo>
                      <a:pt x="25" y="21"/>
                    </a:lnTo>
                    <a:lnTo>
                      <a:pt x="33" y="22"/>
                    </a:lnTo>
                    <a:lnTo>
                      <a:pt x="38" y="9"/>
                    </a:lnTo>
                  </a:path>
                </a:pathLst>
              </a:custGeom>
              <a:solidFill>
                <a:srgbClr val="8484A5"/>
              </a:solidFill>
              <a:ln w="5040">
                <a:solidFill>
                  <a:srgbClr val="000000"/>
                </a:solidFill>
                <a:round/>
                <a:headEnd/>
                <a:tailEnd/>
              </a:ln>
            </p:spPr>
            <p:txBody>
              <a:bodyPr wrap="none" anchor="ctr"/>
              <a:lstStyle/>
              <a:p>
                <a:endParaRPr lang="en-US"/>
              </a:p>
            </p:txBody>
          </p:sp>
          <p:sp>
            <p:nvSpPr>
              <p:cNvPr id="14849" name="Freeform 566"/>
              <p:cNvSpPr>
                <a:spLocks noChangeArrowheads="1"/>
              </p:cNvSpPr>
              <p:nvPr/>
            </p:nvSpPr>
            <p:spPr bwMode="auto">
              <a:xfrm>
                <a:off x="8763" y="4612"/>
                <a:ext cx="38" cy="22"/>
              </a:xfrm>
              <a:custGeom>
                <a:avLst/>
                <a:gdLst>
                  <a:gd name="T0" fmla="*/ 35 w 39"/>
                  <a:gd name="T1" fmla="*/ 9 h 23"/>
                  <a:gd name="T2" fmla="*/ 10 w 39"/>
                  <a:gd name="T3" fmla="*/ 2 h 23"/>
                  <a:gd name="T4" fmla="*/ 12 w 39"/>
                  <a:gd name="T5" fmla="*/ 0 h 23"/>
                  <a:gd name="T6" fmla="*/ 0 w 39"/>
                  <a:gd name="T7" fmla="*/ 10 h 23"/>
                  <a:gd name="T8" fmla="*/ 22 w 39"/>
                  <a:gd name="T9" fmla="*/ 18 h 23"/>
                  <a:gd name="T10" fmla="*/ 30 w 39"/>
                  <a:gd name="T11" fmla="*/ 19 h 23"/>
                  <a:gd name="T12" fmla="*/ 35 w 39"/>
                  <a:gd name="T13" fmla="*/ 9 h 23"/>
                  <a:gd name="T14" fmla="*/ 0 60000 65536"/>
                  <a:gd name="T15" fmla="*/ 0 60000 65536"/>
                  <a:gd name="T16" fmla="*/ 0 60000 65536"/>
                  <a:gd name="T17" fmla="*/ 0 60000 65536"/>
                  <a:gd name="T18" fmla="*/ 0 60000 65536"/>
                  <a:gd name="T19" fmla="*/ 0 60000 65536"/>
                  <a:gd name="T20" fmla="*/ 0 60000 65536"/>
                  <a:gd name="T21" fmla="*/ 0 w 39"/>
                  <a:gd name="T22" fmla="*/ 0 h 23"/>
                  <a:gd name="T23" fmla="*/ 39 w 39"/>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23">
                    <a:moveTo>
                      <a:pt x="38" y="9"/>
                    </a:moveTo>
                    <a:lnTo>
                      <a:pt x="10" y="2"/>
                    </a:lnTo>
                    <a:lnTo>
                      <a:pt x="12" y="0"/>
                    </a:lnTo>
                    <a:lnTo>
                      <a:pt x="0" y="10"/>
                    </a:lnTo>
                    <a:lnTo>
                      <a:pt x="25" y="21"/>
                    </a:lnTo>
                    <a:lnTo>
                      <a:pt x="33" y="22"/>
                    </a:lnTo>
                    <a:lnTo>
                      <a:pt x="38" y="9"/>
                    </a:lnTo>
                  </a:path>
                </a:pathLst>
              </a:custGeom>
              <a:noFill/>
              <a:ln w="9525">
                <a:solidFill>
                  <a:srgbClr val="000000"/>
                </a:solidFill>
                <a:round/>
                <a:headEnd/>
                <a:tailEnd/>
              </a:ln>
            </p:spPr>
            <p:txBody>
              <a:bodyPr/>
              <a:lstStyle/>
              <a:p>
                <a:endParaRPr lang="en-US"/>
              </a:p>
            </p:txBody>
          </p:sp>
          <p:sp>
            <p:nvSpPr>
              <p:cNvPr id="14850" name="Line 567"/>
              <p:cNvSpPr>
                <a:spLocks noChangeShapeType="1"/>
              </p:cNvSpPr>
              <p:nvPr/>
            </p:nvSpPr>
            <p:spPr bwMode="auto">
              <a:xfrm flipV="1">
                <a:off x="8832" y="4638"/>
                <a:ext cx="0" cy="2"/>
              </a:xfrm>
              <a:prstGeom prst="line">
                <a:avLst/>
              </a:prstGeom>
              <a:noFill/>
              <a:ln w="9525">
                <a:solidFill>
                  <a:srgbClr val="000000"/>
                </a:solidFill>
                <a:round/>
                <a:headEnd/>
                <a:tailEnd/>
              </a:ln>
            </p:spPr>
            <p:txBody>
              <a:bodyPr/>
              <a:lstStyle/>
              <a:p>
                <a:endParaRPr lang="en-GB"/>
              </a:p>
            </p:txBody>
          </p:sp>
          <p:sp>
            <p:nvSpPr>
              <p:cNvPr id="14851" name="Freeform 568"/>
              <p:cNvSpPr>
                <a:spLocks noChangeArrowheads="1"/>
              </p:cNvSpPr>
              <p:nvPr/>
            </p:nvSpPr>
            <p:spPr bwMode="auto">
              <a:xfrm>
                <a:off x="8784" y="4634"/>
                <a:ext cx="50" cy="19"/>
              </a:xfrm>
              <a:custGeom>
                <a:avLst/>
                <a:gdLst>
                  <a:gd name="T0" fmla="*/ 47 w 51"/>
                  <a:gd name="T1" fmla="*/ 3 h 20"/>
                  <a:gd name="T2" fmla="*/ 25 w 51"/>
                  <a:gd name="T3" fmla="*/ 0 h 20"/>
                  <a:gd name="T4" fmla="*/ 10 w 51"/>
                  <a:gd name="T5" fmla="*/ 2 h 20"/>
                  <a:gd name="T6" fmla="*/ 3 w 51"/>
                  <a:gd name="T7" fmla="*/ 4 h 20"/>
                  <a:gd name="T8" fmla="*/ 0 w 51"/>
                  <a:gd name="T9" fmla="*/ 4 h 20"/>
                  <a:gd name="T10" fmla="*/ 4 w 51"/>
                  <a:gd name="T11" fmla="*/ 15 h 20"/>
                  <a:gd name="T12" fmla="*/ 14 w 51"/>
                  <a:gd name="T13" fmla="*/ 16 h 20"/>
                  <a:gd name="T14" fmla="*/ 30 w 51"/>
                  <a:gd name="T15" fmla="*/ 9 h 20"/>
                  <a:gd name="T16" fmla="*/ 40 w 51"/>
                  <a:gd name="T17" fmla="*/ 12 h 20"/>
                  <a:gd name="T18" fmla="*/ 47 w 51"/>
                  <a:gd name="T19" fmla="*/ 3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20"/>
                  <a:gd name="T32" fmla="*/ 51 w 51"/>
                  <a:gd name="T33" fmla="*/ 20 h 2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20">
                    <a:moveTo>
                      <a:pt x="50" y="3"/>
                    </a:moveTo>
                    <a:lnTo>
                      <a:pt x="26" y="0"/>
                    </a:lnTo>
                    <a:lnTo>
                      <a:pt x="10" y="2"/>
                    </a:lnTo>
                    <a:lnTo>
                      <a:pt x="3" y="4"/>
                    </a:lnTo>
                    <a:lnTo>
                      <a:pt x="0" y="4"/>
                    </a:lnTo>
                    <a:lnTo>
                      <a:pt x="4" y="18"/>
                    </a:lnTo>
                    <a:lnTo>
                      <a:pt x="14" y="19"/>
                    </a:lnTo>
                    <a:lnTo>
                      <a:pt x="33" y="9"/>
                    </a:lnTo>
                    <a:lnTo>
                      <a:pt x="43" y="15"/>
                    </a:lnTo>
                    <a:lnTo>
                      <a:pt x="50" y="3"/>
                    </a:lnTo>
                  </a:path>
                </a:pathLst>
              </a:custGeom>
              <a:solidFill>
                <a:srgbClr val="8484A5"/>
              </a:solidFill>
              <a:ln w="5040">
                <a:solidFill>
                  <a:srgbClr val="000000"/>
                </a:solidFill>
                <a:round/>
                <a:headEnd/>
                <a:tailEnd/>
              </a:ln>
            </p:spPr>
            <p:txBody>
              <a:bodyPr wrap="none" anchor="ctr"/>
              <a:lstStyle/>
              <a:p>
                <a:endParaRPr lang="en-US"/>
              </a:p>
            </p:txBody>
          </p:sp>
          <p:sp>
            <p:nvSpPr>
              <p:cNvPr id="14852" name="Freeform 569"/>
              <p:cNvSpPr>
                <a:spLocks noChangeArrowheads="1"/>
              </p:cNvSpPr>
              <p:nvPr/>
            </p:nvSpPr>
            <p:spPr bwMode="auto">
              <a:xfrm>
                <a:off x="8784" y="4634"/>
                <a:ext cx="50" cy="19"/>
              </a:xfrm>
              <a:custGeom>
                <a:avLst/>
                <a:gdLst>
                  <a:gd name="T0" fmla="*/ 47 w 51"/>
                  <a:gd name="T1" fmla="*/ 3 h 20"/>
                  <a:gd name="T2" fmla="*/ 25 w 51"/>
                  <a:gd name="T3" fmla="*/ 0 h 20"/>
                  <a:gd name="T4" fmla="*/ 10 w 51"/>
                  <a:gd name="T5" fmla="*/ 2 h 20"/>
                  <a:gd name="T6" fmla="*/ 3 w 51"/>
                  <a:gd name="T7" fmla="*/ 4 h 20"/>
                  <a:gd name="T8" fmla="*/ 0 w 51"/>
                  <a:gd name="T9" fmla="*/ 4 h 20"/>
                  <a:gd name="T10" fmla="*/ 4 w 51"/>
                  <a:gd name="T11" fmla="*/ 15 h 20"/>
                  <a:gd name="T12" fmla="*/ 14 w 51"/>
                  <a:gd name="T13" fmla="*/ 16 h 20"/>
                  <a:gd name="T14" fmla="*/ 30 w 51"/>
                  <a:gd name="T15" fmla="*/ 9 h 20"/>
                  <a:gd name="T16" fmla="*/ 40 w 51"/>
                  <a:gd name="T17" fmla="*/ 12 h 20"/>
                  <a:gd name="T18" fmla="*/ 47 w 51"/>
                  <a:gd name="T19" fmla="*/ 3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1"/>
                  <a:gd name="T31" fmla="*/ 0 h 20"/>
                  <a:gd name="T32" fmla="*/ 51 w 51"/>
                  <a:gd name="T33" fmla="*/ 20 h 2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1" h="20">
                    <a:moveTo>
                      <a:pt x="50" y="3"/>
                    </a:moveTo>
                    <a:lnTo>
                      <a:pt x="26" y="0"/>
                    </a:lnTo>
                    <a:lnTo>
                      <a:pt x="10" y="2"/>
                    </a:lnTo>
                    <a:lnTo>
                      <a:pt x="3" y="4"/>
                    </a:lnTo>
                    <a:lnTo>
                      <a:pt x="0" y="4"/>
                    </a:lnTo>
                    <a:lnTo>
                      <a:pt x="4" y="18"/>
                    </a:lnTo>
                    <a:lnTo>
                      <a:pt x="14" y="19"/>
                    </a:lnTo>
                    <a:lnTo>
                      <a:pt x="33" y="9"/>
                    </a:lnTo>
                    <a:lnTo>
                      <a:pt x="43" y="15"/>
                    </a:lnTo>
                    <a:lnTo>
                      <a:pt x="50" y="3"/>
                    </a:lnTo>
                  </a:path>
                </a:pathLst>
              </a:custGeom>
              <a:noFill/>
              <a:ln w="9525">
                <a:solidFill>
                  <a:srgbClr val="000000"/>
                </a:solidFill>
                <a:round/>
                <a:headEnd/>
                <a:tailEnd/>
              </a:ln>
            </p:spPr>
            <p:txBody>
              <a:bodyPr/>
              <a:lstStyle/>
              <a:p>
                <a:endParaRPr lang="en-US"/>
              </a:p>
            </p:txBody>
          </p:sp>
          <p:sp>
            <p:nvSpPr>
              <p:cNvPr id="14853" name="Line 570"/>
              <p:cNvSpPr>
                <a:spLocks noChangeShapeType="1"/>
              </p:cNvSpPr>
              <p:nvPr/>
            </p:nvSpPr>
            <p:spPr bwMode="auto">
              <a:xfrm flipV="1">
                <a:off x="8832" y="4638"/>
                <a:ext cx="0" cy="2"/>
              </a:xfrm>
              <a:prstGeom prst="line">
                <a:avLst/>
              </a:prstGeom>
              <a:noFill/>
              <a:ln w="9525">
                <a:solidFill>
                  <a:srgbClr val="000000"/>
                </a:solidFill>
                <a:round/>
                <a:headEnd/>
                <a:tailEnd/>
              </a:ln>
            </p:spPr>
            <p:txBody>
              <a:bodyPr/>
              <a:lstStyle/>
              <a:p>
                <a:endParaRPr lang="en-GB"/>
              </a:p>
            </p:txBody>
          </p:sp>
          <p:sp>
            <p:nvSpPr>
              <p:cNvPr id="14854" name="Freeform 571"/>
              <p:cNvSpPr>
                <a:spLocks noChangeArrowheads="1"/>
              </p:cNvSpPr>
              <p:nvPr/>
            </p:nvSpPr>
            <p:spPr bwMode="auto">
              <a:xfrm>
                <a:off x="8793" y="4614"/>
                <a:ext cx="50" cy="27"/>
              </a:xfrm>
              <a:custGeom>
                <a:avLst/>
                <a:gdLst>
                  <a:gd name="T0" fmla="*/ 35 w 51"/>
                  <a:gd name="T1" fmla="*/ 24 h 28"/>
                  <a:gd name="T2" fmla="*/ 43 w 51"/>
                  <a:gd name="T3" fmla="*/ 15 h 28"/>
                  <a:gd name="T4" fmla="*/ 47 w 51"/>
                  <a:gd name="T5" fmla="*/ 10 h 28"/>
                  <a:gd name="T6" fmla="*/ 15 w 51"/>
                  <a:gd name="T7" fmla="*/ 0 h 28"/>
                  <a:gd name="T8" fmla="*/ 8 w 51"/>
                  <a:gd name="T9" fmla="*/ 8 h 28"/>
                  <a:gd name="T10" fmla="*/ 0 w 51"/>
                  <a:gd name="T11" fmla="*/ 18 h 28"/>
                  <a:gd name="T12" fmla="*/ 15 w 51"/>
                  <a:gd name="T13" fmla="*/ 16 h 28"/>
                  <a:gd name="T14" fmla="*/ 35 w 51"/>
                  <a:gd name="T15" fmla="*/ 24 h 28"/>
                  <a:gd name="T16" fmla="*/ 0 60000 65536"/>
                  <a:gd name="T17" fmla="*/ 0 60000 65536"/>
                  <a:gd name="T18" fmla="*/ 0 60000 65536"/>
                  <a:gd name="T19" fmla="*/ 0 60000 65536"/>
                  <a:gd name="T20" fmla="*/ 0 60000 65536"/>
                  <a:gd name="T21" fmla="*/ 0 60000 65536"/>
                  <a:gd name="T22" fmla="*/ 0 60000 65536"/>
                  <a:gd name="T23" fmla="*/ 0 60000 65536"/>
                  <a:gd name="T24" fmla="*/ 0 w 51"/>
                  <a:gd name="T25" fmla="*/ 0 h 28"/>
                  <a:gd name="T26" fmla="*/ 51 w 51"/>
                  <a:gd name="T27" fmla="*/ 28 h 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1" h="28">
                    <a:moveTo>
                      <a:pt x="38" y="27"/>
                    </a:moveTo>
                    <a:lnTo>
                      <a:pt x="46" y="18"/>
                    </a:lnTo>
                    <a:lnTo>
                      <a:pt x="50" y="10"/>
                    </a:lnTo>
                    <a:lnTo>
                      <a:pt x="15" y="0"/>
                    </a:lnTo>
                    <a:lnTo>
                      <a:pt x="8" y="8"/>
                    </a:lnTo>
                    <a:lnTo>
                      <a:pt x="0" y="21"/>
                    </a:lnTo>
                    <a:lnTo>
                      <a:pt x="15" y="19"/>
                    </a:lnTo>
                    <a:lnTo>
                      <a:pt x="38" y="27"/>
                    </a:lnTo>
                  </a:path>
                </a:pathLst>
              </a:custGeom>
              <a:solidFill>
                <a:srgbClr val="8484A5"/>
              </a:solidFill>
              <a:ln w="5040">
                <a:solidFill>
                  <a:srgbClr val="000000"/>
                </a:solidFill>
                <a:round/>
                <a:headEnd/>
                <a:tailEnd/>
              </a:ln>
            </p:spPr>
            <p:txBody>
              <a:bodyPr wrap="none" anchor="ctr"/>
              <a:lstStyle/>
              <a:p>
                <a:endParaRPr lang="en-US"/>
              </a:p>
            </p:txBody>
          </p:sp>
          <p:sp>
            <p:nvSpPr>
              <p:cNvPr id="14855" name="Freeform 572"/>
              <p:cNvSpPr>
                <a:spLocks noChangeArrowheads="1"/>
              </p:cNvSpPr>
              <p:nvPr/>
            </p:nvSpPr>
            <p:spPr bwMode="auto">
              <a:xfrm>
                <a:off x="8793" y="4614"/>
                <a:ext cx="50" cy="27"/>
              </a:xfrm>
              <a:custGeom>
                <a:avLst/>
                <a:gdLst>
                  <a:gd name="T0" fmla="*/ 35 w 51"/>
                  <a:gd name="T1" fmla="*/ 24 h 28"/>
                  <a:gd name="T2" fmla="*/ 43 w 51"/>
                  <a:gd name="T3" fmla="*/ 15 h 28"/>
                  <a:gd name="T4" fmla="*/ 47 w 51"/>
                  <a:gd name="T5" fmla="*/ 10 h 28"/>
                  <a:gd name="T6" fmla="*/ 15 w 51"/>
                  <a:gd name="T7" fmla="*/ 0 h 28"/>
                  <a:gd name="T8" fmla="*/ 8 w 51"/>
                  <a:gd name="T9" fmla="*/ 8 h 28"/>
                  <a:gd name="T10" fmla="*/ 0 w 51"/>
                  <a:gd name="T11" fmla="*/ 18 h 28"/>
                  <a:gd name="T12" fmla="*/ 15 w 51"/>
                  <a:gd name="T13" fmla="*/ 16 h 28"/>
                  <a:gd name="T14" fmla="*/ 35 w 51"/>
                  <a:gd name="T15" fmla="*/ 24 h 28"/>
                  <a:gd name="T16" fmla="*/ 0 60000 65536"/>
                  <a:gd name="T17" fmla="*/ 0 60000 65536"/>
                  <a:gd name="T18" fmla="*/ 0 60000 65536"/>
                  <a:gd name="T19" fmla="*/ 0 60000 65536"/>
                  <a:gd name="T20" fmla="*/ 0 60000 65536"/>
                  <a:gd name="T21" fmla="*/ 0 60000 65536"/>
                  <a:gd name="T22" fmla="*/ 0 60000 65536"/>
                  <a:gd name="T23" fmla="*/ 0 60000 65536"/>
                  <a:gd name="T24" fmla="*/ 0 w 51"/>
                  <a:gd name="T25" fmla="*/ 0 h 28"/>
                  <a:gd name="T26" fmla="*/ 51 w 51"/>
                  <a:gd name="T27" fmla="*/ 28 h 2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1" h="28">
                    <a:moveTo>
                      <a:pt x="38" y="27"/>
                    </a:moveTo>
                    <a:lnTo>
                      <a:pt x="46" y="18"/>
                    </a:lnTo>
                    <a:lnTo>
                      <a:pt x="50" y="10"/>
                    </a:lnTo>
                    <a:lnTo>
                      <a:pt x="15" y="0"/>
                    </a:lnTo>
                    <a:lnTo>
                      <a:pt x="8" y="8"/>
                    </a:lnTo>
                    <a:lnTo>
                      <a:pt x="0" y="21"/>
                    </a:lnTo>
                    <a:lnTo>
                      <a:pt x="15" y="19"/>
                    </a:lnTo>
                    <a:lnTo>
                      <a:pt x="38" y="27"/>
                    </a:lnTo>
                  </a:path>
                </a:pathLst>
              </a:custGeom>
              <a:noFill/>
              <a:ln w="9525">
                <a:solidFill>
                  <a:srgbClr val="000000"/>
                </a:solidFill>
                <a:round/>
                <a:headEnd/>
                <a:tailEnd/>
              </a:ln>
            </p:spPr>
            <p:txBody>
              <a:bodyPr/>
              <a:lstStyle/>
              <a:p>
                <a:endParaRPr lang="en-US"/>
              </a:p>
            </p:txBody>
          </p:sp>
          <p:sp>
            <p:nvSpPr>
              <p:cNvPr id="14856" name="Line 573"/>
              <p:cNvSpPr>
                <a:spLocks noChangeShapeType="1"/>
              </p:cNvSpPr>
              <p:nvPr/>
            </p:nvSpPr>
            <p:spPr bwMode="auto">
              <a:xfrm flipV="1">
                <a:off x="8832" y="4638"/>
                <a:ext cx="0" cy="2"/>
              </a:xfrm>
              <a:prstGeom prst="line">
                <a:avLst/>
              </a:prstGeom>
              <a:noFill/>
              <a:ln w="9525">
                <a:solidFill>
                  <a:srgbClr val="000000"/>
                </a:solidFill>
                <a:round/>
                <a:headEnd/>
                <a:tailEnd/>
              </a:ln>
            </p:spPr>
            <p:txBody>
              <a:bodyPr/>
              <a:lstStyle/>
              <a:p>
                <a:endParaRPr lang="en-GB"/>
              </a:p>
            </p:txBody>
          </p:sp>
          <p:sp>
            <p:nvSpPr>
              <p:cNvPr id="14857" name="Freeform 574"/>
              <p:cNvSpPr>
                <a:spLocks noChangeArrowheads="1"/>
              </p:cNvSpPr>
              <p:nvPr/>
            </p:nvSpPr>
            <p:spPr bwMode="auto">
              <a:xfrm>
                <a:off x="8826" y="4629"/>
                <a:ext cx="59" cy="25"/>
              </a:xfrm>
              <a:custGeom>
                <a:avLst/>
                <a:gdLst>
                  <a:gd name="T0" fmla="*/ 1 w 60"/>
                  <a:gd name="T1" fmla="*/ 11 h 26"/>
                  <a:gd name="T2" fmla="*/ 11 w 60"/>
                  <a:gd name="T3" fmla="*/ 0 h 26"/>
                  <a:gd name="T4" fmla="*/ 22 w 60"/>
                  <a:gd name="T5" fmla="*/ 4 h 26"/>
                  <a:gd name="T6" fmla="*/ 56 w 60"/>
                  <a:gd name="T7" fmla="*/ 12 h 26"/>
                  <a:gd name="T8" fmla="*/ 48 w 60"/>
                  <a:gd name="T9" fmla="*/ 20 h 26"/>
                  <a:gd name="T10" fmla="*/ 45 w 60"/>
                  <a:gd name="T11" fmla="*/ 21 h 26"/>
                  <a:gd name="T12" fmla="*/ 32 w 60"/>
                  <a:gd name="T13" fmla="*/ 22 h 26"/>
                  <a:gd name="T14" fmla="*/ 6 w 60"/>
                  <a:gd name="T15" fmla="*/ 18 h 26"/>
                  <a:gd name="T16" fmla="*/ 0 w 60"/>
                  <a:gd name="T17" fmla="*/ 14 h 26"/>
                  <a:gd name="T18" fmla="*/ 1 w 60"/>
                  <a:gd name="T19" fmla="*/ 11 h 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26"/>
                  <a:gd name="T32" fmla="*/ 60 w 60"/>
                  <a:gd name="T33" fmla="*/ 26 h 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26">
                    <a:moveTo>
                      <a:pt x="1" y="11"/>
                    </a:moveTo>
                    <a:lnTo>
                      <a:pt x="11" y="0"/>
                    </a:lnTo>
                    <a:lnTo>
                      <a:pt x="22" y="4"/>
                    </a:lnTo>
                    <a:lnTo>
                      <a:pt x="59" y="12"/>
                    </a:lnTo>
                    <a:lnTo>
                      <a:pt x="51" y="23"/>
                    </a:lnTo>
                    <a:lnTo>
                      <a:pt x="48" y="24"/>
                    </a:lnTo>
                    <a:lnTo>
                      <a:pt x="35" y="25"/>
                    </a:lnTo>
                    <a:lnTo>
                      <a:pt x="6" y="21"/>
                    </a:lnTo>
                    <a:lnTo>
                      <a:pt x="0" y="17"/>
                    </a:lnTo>
                    <a:lnTo>
                      <a:pt x="1" y="11"/>
                    </a:lnTo>
                  </a:path>
                </a:pathLst>
              </a:custGeom>
              <a:solidFill>
                <a:srgbClr val="0000FF"/>
              </a:solidFill>
              <a:ln w="5040">
                <a:solidFill>
                  <a:srgbClr val="000000"/>
                </a:solidFill>
                <a:round/>
                <a:headEnd/>
                <a:tailEnd/>
              </a:ln>
            </p:spPr>
            <p:txBody>
              <a:bodyPr wrap="none" anchor="ctr"/>
              <a:lstStyle/>
              <a:p>
                <a:endParaRPr lang="en-US"/>
              </a:p>
            </p:txBody>
          </p:sp>
          <p:sp>
            <p:nvSpPr>
              <p:cNvPr id="14858" name="Freeform 575"/>
              <p:cNvSpPr>
                <a:spLocks noChangeArrowheads="1"/>
              </p:cNvSpPr>
              <p:nvPr/>
            </p:nvSpPr>
            <p:spPr bwMode="auto">
              <a:xfrm>
                <a:off x="8826" y="4629"/>
                <a:ext cx="59" cy="25"/>
              </a:xfrm>
              <a:custGeom>
                <a:avLst/>
                <a:gdLst>
                  <a:gd name="T0" fmla="*/ 1 w 60"/>
                  <a:gd name="T1" fmla="*/ 11 h 26"/>
                  <a:gd name="T2" fmla="*/ 11 w 60"/>
                  <a:gd name="T3" fmla="*/ 0 h 26"/>
                  <a:gd name="T4" fmla="*/ 22 w 60"/>
                  <a:gd name="T5" fmla="*/ 4 h 26"/>
                  <a:gd name="T6" fmla="*/ 56 w 60"/>
                  <a:gd name="T7" fmla="*/ 12 h 26"/>
                  <a:gd name="T8" fmla="*/ 48 w 60"/>
                  <a:gd name="T9" fmla="*/ 20 h 26"/>
                  <a:gd name="T10" fmla="*/ 45 w 60"/>
                  <a:gd name="T11" fmla="*/ 21 h 26"/>
                  <a:gd name="T12" fmla="*/ 32 w 60"/>
                  <a:gd name="T13" fmla="*/ 22 h 26"/>
                  <a:gd name="T14" fmla="*/ 6 w 60"/>
                  <a:gd name="T15" fmla="*/ 18 h 26"/>
                  <a:gd name="T16" fmla="*/ 0 w 60"/>
                  <a:gd name="T17" fmla="*/ 14 h 26"/>
                  <a:gd name="T18" fmla="*/ 1 w 60"/>
                  <a:gd name="T19" fmla="*/ 11 h 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26"/>
                  <a:gd name="T32" fmla="*/ 60 w 60"/>
                  <a:gd name="T33" fmla="*/ 26 h 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26">
                    <a:moveTo>
                      <a:pt x="1" y="11"/>
                    </a:moveTo>
                    <a:lnTo>
                      <a:pt x="11" y="0"/>
                    </a:lnTo>
                    <a:lnTo>
                      <a:pt x="22" y="4"/>
                    </a:lnTo>
                    <a:lnTo>
                      <a:pt x="59" y="12"/>
                    </a:lnTo>
                    <a:lnTo>
                      <a:pt x="51" y="23"/>
                    </a:lnTo>
                    <a:lnTo>
                      <a:pt x="48" y="24"/>
                    </a:lnTo>
                    <a:lnTo>
                      <a:pt x="35" y="25"/>
                    </a:lnTo>
                    <a:lnTo>
                      <a:pt x="6" y="21"/>
                    </a:lnTo>
                    <a:lnTo>
                      <a:pt x="0" y="17"/>
                    </a:lnTo>
                    <a:lnTo>
                      <a:pt x="1" y="11"/>
                    </a:lnTo>
                  </a:path>
                </a:pathLst>
              </a:custGeom>
              <a:noFill/>
              <a:ln w="9525">
                <a:solidFill>
                  <a:srgbClr val="000000"/>
                </a:solidFill>
                <a:round/>
                <a:headEnd/>
                <a:tailEnd/>
              </a:ln>
            </p:spPr>
            <p:txBody>
              <a:bodyPr/>
              <a:lstStyle/>
              <a:p>
                <a:endParaRPr lang="en-US"/>
              </a:p>
            </p:txBody>
          </p:sp>
          <p:sp>
            <p:nvSpPr>
              <p:cNvPr id="14859" name="Line 576"/>
              <p:cNvSpPr>
                <a:spLocks noChangeShapeType="1"/>
              </p:cNvSpPr>
              <p:nvPr/>
            </p:nvSpPr>
            <p:spPr bwMode="auto">
              <a:xfrm>
                <a:off x="8876" y="4623"/>
                <a:ext cx="0" cy="0"/>
              </a:xfrm>
              <a:prstGeom prst="line">
                <a:avLst/>
              </a:prstGeom>
              <a:noFill/>
              <a:ln w="9525">
                <a:solidFill>
                  <a:srgbClr val="000000"/>
                </a:solidFill>
                <a:round/>
                <a:headEnd/>
                <a:tailEnd/>
              </a:ln>
            </p:spPr>
            <p:txBody>
              <a:bodyPr/>
              <a:lstStyle/>
              <a:p>
                <a:endParaRPr lang="en-GB"/>
              </a:p>
            </p:txBody>
          </p:sp>
          <p:sp>
            <p:nvSpPr>
              <p:cNvPr id="14860" name="Freeform 577"/>
              <p:cNvSpPr>
                <a:spLocks noChangeArrowheads="1"/>
              </p:cNvSpPr>
              <p:nvPr/>
            </p:nvSpPr>
            <p:spPr bwMode="auto">
              <a:xfrm>
                <a:off x="8838" y="4613"/>
                <a:ext cx="66" cy="27"/>
              </a:xfrm>
              <a:custGeom>
                <a:avLst/>
                <a:gdLst>
                  <a:gd name="T0" fmla="*/ 36 w 67"/>
                  <a:gd name="T1" fmla="*/ 8 h 28"/>
                  <a:gd name="T2" fmla="*/ 10 w 67"/>
                  <a:gd name="T3" fmla="*/ 1 h 28"/>
                  <a:gd name="T4" fmla="*/ 2 w 67"/>
                  <a:gd name="T5" fmla="*/ 12 h 28"/>
                  <a:gd name="T6" fmla="*/ 0 w 67"/>
                  <a:gd name="T7" fmla="*/ 14 h 28"/>
                  <a:gd name="T8" fmla="*/ 10 w 67"/>
                  <a:gd name="T9" fmla="*/ 14 h 28"/>
                  <a:gd name="T10" fmla="*/ 47 w 67"/>
                  <a:gd name="T11" fmla="*/ 24 h 28"/>
                  <a:gd name="T12" fmla="*/ 57 w 67"/>
                  <a:gd name="T13" fmla="*/ 11 h 28"/>
                  <a:gd name="T14" fmla="*/ 63 w 67"/>
                  <a:gd name="T15" fmla="*/ 0 h 28"/>
                  <a:gd name="T16" fmla="*/ 45 w 67"/>
                  <a:gd name="T17" fmla="*/ 6 h 28"/>
                  <a:gd name="T18" fmla="*/ 36 w 67"/>
                  <a:gd name="T19" fmla="*/ 8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7"/>
                  <a:gd name="T31" fmla="*/ 0 h 28"/>
                  <a:gd name="T32" fmla="*/ 67 w 67"/>
                  <a:gd name="T33" fmla="*/ 28 h 2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7" h="28">
                    <a:moveTo>
                      <a:pt x="39" y="8"/>
                    </a:moveTo>
                    <a:lnTo>
                      <a:pt x="10" y="1"/>
                    </a:lnTo>
                    <a:lnTo>
                      <a:pt x="2" y="12"/>
                    </a:lnTo>
                    <a:lnTo>
                      <a:pt x="0" y="17"/>
                    </a:lnTo>
                    <a:lnTo>
                      <a:pt x="10" y="16"/>
                    </a:lnTo>
                    <a:lnTo>
                      <a:pt x="50" y="27"/>
                    </a:lnTo>
                    <a:lnTo>
                      <a:pt x="60" y="11"/>
                    </a:lnTo>
                    <a:lnTo>
                      <a:pt x="66" y="0"/>
                    </a:lnTo>
                    <a:lnTo>
                      <a:pt x="48" y="6"/>
                    </a:lnTo>
                    <a:lnTo>
                      <a:pt x="39" y="8"/>
                    </a:lnTo>
                  </a:path>
                </a:pathLst>
              </a:custGeom>
              <a:solidFill>
                <a:srgbClr val="8484A5"/>
              </a:solidFill>
              <a:ln w="5040">
                <a:solidFill>
                  <a:srgbClr val="000000"/>
                </a:solidFill>
                <a:round/>
                <a:headEnd/>
                <a:tailEnd/>
              </a:ln>
            </p:spPr>
            <p:txBody>
              <a:bodyPr wrap="none" anchor="ctr"/>
              <a:lstStyle/>
              <a:p>
                <a:endParaRPr lang="en-US"/>
              </a:p>
            </p:txBody>
          </p:sp>
          <p:sp>
            <p:nvSpPr>
              <p:cNvPr id="14861" name="Freeform 578"/>
              <p:cNvSpPr>
                <a:spLocks noChangeArrowheads="1"/>
              </p:cNvSpPr>
              <p:nvPr/>
            </p:nvSpPr>
            <p:spPr bwMode="auto">
              <a:xfrm>
                <a:off x="8838" y="4613"/>
                <a:ext cx="66" cy="27"/>
              </a:xfrm>
              <a:custGeom>
                <a:avLst/>
                <a:gdLst>
                  <a:gd name="T0" fmla="*/ 36 w 67"/>
                  <a:gd name="T1" fmla="*/ 8 h 28"/>
                  <a:gd name="T2" fmla="*/ 10 w 67"/>
                  <a:gd name="T3" fmla="*/ 1 h 28"/>
                  <a:gd name="T4" fmla="*/ 2 w 67"/>
                  <a:gd name="T5" fmla="*/ 12 h 28"/>
                  <a:gd name="T6" fmla="*/ 0 w 67"/>
                  <a:gd name="T7" fmla="*/ 14 h 28"/>
                  <a:gd name="T8" fmla="*/ 10 w 67"/>
                  <a:gd name="T9" fmla="*/ 14 h 28"/>
                  <a:gd name="T10" fmla="*/ 47 w 67"/>
                  <a:gd name="T11" fmla="*/ 24 h 28"/>
                  <a:gd name="T12" fmla="*/ 57 w 67"/>
                  <a:gd name="T13" fmla="*/ 11 h 28"/>
                  <a:gd name="T14" fmla="*/ 63 w 67"/>
                  <a:gd name="T15" fmla="*/ 0 h 28"/>
                  <a:gd name="T16" fmla="*/ 45 w 67"/>
                  <a:gd name="T17" fmla="*/ 6 h 28"/>
                  <a:gd name="T18" fmla="*/ 36 w 67"/>
                  <a:gd name="T19" fmla="*/ 8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7"/>
                  <a:gd name="T31" fmla="*/ 0 h 28"/>
                  <a:gd name="T32" fmla="*/ 67 w 67"/>
                  <a:gd name="T33" fmla="*/ 28 h 2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7" h="28">
                    <a:moveTo>
                      <a:pt x="39" y="8"/>
                    </a:moveTo>
                    <a:lnTo>
                      <a:pt x="10" y="1"/>
                    </a:lnTo>
                    <a:lnTo>
                      <a:pt x="2" y="12"/>
                    </a:lnTo>
                    <a:lnTo>
                      <a:pt x="0" y="17"/>
                    </a:lnTo>
                    <a:lnTo>
                      <a:pt x="10" y="16"/>
                    </a:lnTo>
                    <a:lnTo>
                      <a:pt x="50" y="27"/>
                    </a:lnTo>
                    <a:lnTo>
                      <a:pt x="60" y="11"/>
                    </a:lnTo>
                    <a:lnTo>
                      <a:pt x="66" y="0"/>
                    </a:lnTo>
                    <a:lnTo>
                      <a:pt x="48" y="6"/>
                    </a:lnTo>
                    <a:lnTo>
                      <a:pt x="39" y="8"/>
                    </a:lnTo>
                  </a:path>
                </a:pathLst>
              </a:custGeom>
              <a:noFill/>
              <a:ln w="9525">
                <a:solidFill>
                  <a:srgbClr val="000000"/>
                </a:solidFill>
                <a:round/>
                <a:headEnd/>
                <a:tailEnd/>
              </a:ln>
            </p:spPr>
            <p:txBody>
              <a:bodyPr/>
              <a:lstStyle/>
              <a:p>
                <a:endParaRPr lang="en-US"/>
              </a:p>
            </p:txBody>
          </p:sp>
          <p:sp>
            <p:nvSpPr>
              <p:cNvPr id="14862" name="Line 579"/>
              <p:cNvSpPr>
                <a:spLocks noChangeShapeType="1"/>
              </p:cNvSpPr>
              <p:nvPr/>
            </p:nvSpPr>
            <p:spPr bwMode="auto">
              <a:xfrm>
                <a:off x="8907" y="4651"/>
                <a:ext cx="0" cy="0"/>
              </a:xfrm>
              <a:prstGeom prst="line">
                <a:avLst/>
              </a:prstGeom>
              <a:noFill/>
              <a:ln w="9525">
                <a:solidFill>
                  <a:srgbClr val="000000"/>
                </a:solidFill>
                <a:round/>
                <a:headEnd/>
                <a:tailEnd/>
              </a:ln>
            </p:spPr>
            <p:txBody>
              <a:bodyPr/>
              <a:lstStyle/>
              <a:p>
                <a:endParaRPr lang="en-GB"/>
              </a:p>
            </p:txBody>
          </p:sp>
          <p:sp>
            <p:nvSpPr>
              <p:cNvPr id="14863" name="Freeform 580"/>
              <p:cNvSpPr>
                <a:spLocks noChangeArrowheads="1"/>
              </p:cNvSpPr>
              <p:nvPr/>
            </p:nvSpPr>
            <p:spPr bwMode="auto">
              <a:xfrm>
                <a:off x="8873" y="4622"/>
                <a:ext cx="41" cy="34"/>
              </a:xfrm>
              <a:custGeom>
                <a:avLst/>
                <a:gdLst>
                  <a:gd name="T0" fmla="*/ 31 w 42"/>
                  <a:gd name="T1" fmla="*/ 25 h 35"/>
                  <a:gd name="T2" fmla="*/ 38 w 42"/>
                  <a:gd name="T3" fmla="*/ 8 h 35"/>
                  <a:gd name="T4" fmla="*/ 38 w 42"/>
                  <a:gd name="T5" fmla="*/ 4 h 35"/>
                  <a:gd name="T6" fmla="*/ 21 w 42"/>
                  <a:gd name="T7" fmla="*/ 0 h 35"/>
                  <a:gd name="T8" fmla="*/ 8 w 42"/>
                  <a:gd name="T9" fmla="*/ 17 h 35"/>
                  <a:gd name="T10" fmla="*/ 0 w 42"/>
                  <a:gd name="T11" fmla="*/ 31 h 35"/>
                  <a:gd name="T12" fmla="*/ 16 w 42"/>
                  <a:gd name="T13" fmla="*/ 25 h 35"/>
                  <a:gd name="T14" fmla="*/ 31 w 42"/>
                  <a:gd name="T15" fmla="*/ 25 h 35"/>
                  <a:gd name="T16" fmla="*/ 0 60000 65536"/>
                  <a:gd name="T17" fmla="*/ 0 60000 65536"/>
                  <a:gd name="T18" fmla="*/ 0 60000 65536"/>
                  <a:gd name="T19" fmla="*/ 0 60000 65536"/>
                  <a:gd name="T20" fmla="*/ 0 60000 65536"/>
                  <a:gd name="T21" fmla="*/ 0 60000 65536"/>
                  <a:gd name="T22" fmla="*/ 0 60000 65536"/>
                  <a:gd name="T23" fmla="*/ 0 60000 65536"/>
                  <a:gd name="T24" fmla="*/ 0 w 42"/>
                  <a:gd name="T25" fmla="*/ 0 h 35"/>
                  <a:gd name="T26" fmla="*/ 42 w 42"/>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2" h="35">
                    <a:moveTo>
                      <a:pt x="34" y="28"/>
                    </a:moveTo>
                    <a:lnTo>
                      <a:pt x="41" y="8"/>
                    </a:lnTo>
                    <a:lnTo>
                      <a:pt x="41" y="4"/>
                    </a:lnTo>
                    <a:lnTo>
                      <a:pt x="21" y="0"/>
                    </a:lnTo>
                    <a:lnTo>
                      <a:pt x="8" y="18"/>
                    </a:lnTo>
                    <a:lnTo>
                      <a:pt x="0" y="34"/>
                    </a:lnTo>
                    <a:lnTo>
                      <a:pt x="16" y="28"/>
                    </a:lnTo>
                    <a:lnTo>
                      <a:pt x="34" y="28"/>
                    </a:lnTo>
                  </a:path>
                </a:pathLst>
              </a:custGeom>
              <a:solidFill>
                <a:srgbClr val="0000FF"/>
              </a:solidFill>
              <a:ln w="5040">
                <a:solidFill>
                  <a:srgbClr val="000000"/>
                </a:solidFill>
                <a:round/>
                <a:headEnd/>
                <a:tailEnd/>
              </a:ln>
            </p:spPr>
            <p:txBody>
              <a:bodyPr wrap="none" anchor="ctr"/>
              <a:lstStyle/>
              <a:p>
                <a:endParaRPr lang="en-US"/>
              </a:p>
            </p:txBody>
          </p:sp>
          <p:sp>
            <p:nvSpPr>
              <p:cNvPr id="14864" name="Freeform 581"/>
              <p:cNvSpPr>
                <a:spLocks noChangeArrowheads="1"/>
              </p:cNvSpPr>
              <p:nvPr/>
            </p:nvSpPr>
            <p:spPr bwMode="auto">
              <a:xfrm>
                <a:off x="8873" y="4622"/>
                <a:ext cx="41" cy="34"/>
              </a:xfrm>
              <a:custGeom>
                <a:avLst/>
                <a:gdLst>
                  <a:gd name="T0" fmla="*/ 31 w 42"/>
                  <a:gd name="T1" fmla="*/ 25 h 35"/>
                  <a:gd name="T2" fmla="*/ 38 w 42"/>
                  <a:gd name="T3" fmla="*/ 8 h 35"/>
                  <a:gd name="T4" fmla="*/ 38 w 42"/>
                  <a:gd name="T5" fmla="*/ 4 h 35"/>
                  <a:gd name="T6" fmla="*/ 21 w 42"/>
                  <a:gd name="T7" fmla="*/ 0 h 35"/>
                  <a:gd name="T8" fmla="*/ 8 w 42"/>
                  <a:gd name="T9" fmla="*/ 17 h 35"/>
                  <a:gd name="T10" fmla="*/ 0 w 42"/>
                  <a:gd name="T11" fmla="*/ 31 h 35"/>
                  <a:gd name="T12" fmla="*/ 16 w 42"/>
                  <a:gd name="T13" fmla="*/ 25 h 35"/>
                  <a:gd name="T14" fmla="*/ 31 w 42"/>
                  <a:gd name="T15" fmla="*/ 25 h 35"/>
                  <a:gd name="T16" fmla="*/ 0 60000 65536"/>
                  <a:gd name="T17" fmla="*/ 0 60000 65536"/>
                  <a:gd name="T18" fmla="*/ 0 60000 65536"/>
                  <a:gd name="T19" fmla="*/ 0 60000 65536"/>
                  <a:gd name="T20" fmla="*/ 0 60000 65536"/>
                  <a:gd name="T21" fmla="*/ 0 60000 65536"/>
                  <a:gd name="T22" fmla="*/ 0 60000 65536"/>
                  <a:gd name="T23" fmla="*/ 0 60000 65536"/>
                  <a:gd name="T24" fmla="*/ 0 w 42"/>
                  <a:gd name="T25" fmla="*/ 0 h 35"/>
                  <a:gd name="T26" fmla="*/ 42 w 42"/>
                  <a:gd name="T27" fmla="*/ 35 h 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2" h="35">
                    <a:moveTo>
                      <a:pt x="34" y="28"/>
                    </a:moveTo>
                    <a:lnTo>
                      <a:pt x="41" y="8"/>
                    </a:lnTo>
                    <a:lnTo>
                      <a:pt x="41" y="4"/>
                    </a:lnTo>
                    <a:lnTo>
                      <a:pt x="21" y="0"/>
                    </a:lnTo>
                    <a:lnTo>
                      <a:pt x="8" y="18"/>
                    </a:lnTo>
                    <a:lnTo>
                      <a:pt x="0" y="34"/>
                    </a:lnTo>
                    <a:lnTo>
                      <a:pt x="16" y="28"/>
                    </a:lnTo>
                    <a:lnTo>
                      <a:pt x="34" y="28"/>
                    </a:lnTo>
                  </a:path>
                </a:pathLst>
              </a:custGeom>
              <a:noFill/>
              <a:ln w="9525">
                <a:solidFill>
                  <a:srgbClr val="000000"/>
                </a:solidFill>
                <a:round/>
                <a:headEnd/>
                <a:tailEnd/>
              </a:ln>
            </p:spPr>
            <p:txBody>
              <a:bodyPr/>
              <a:lstStyle/>
              <a:p>
                <a:endParaRPr lang="en-US"/>
              </a:p>
            </p:txBody>
          </p:sp>
          <p:sp>
            <p:nvSpPr>
              <p:cNvPr id="14865" name="Line 582"/>
              <p:cNvSpPr>
                <a:spLocks noChangeShapeType="1"/>
              </p:cNvSpPr>
              <p:nvPr/>
            </p:nvSpPr>
            <p:spPr bwMode="auto">
              <a:xfrm>
                <a:off x="8937" y="4581"/>
                <a:ext cx="0" cy="0"/>
              </a:xfrm>
              <a:prstGeom prst="line">
                <a:avLst/>
              </a:prstGeom>
              <a:noFill/>
              <a:ln w="9525">
                <a:solidFill>
                  <a:srgbClr val="000000"/>
                </a:solidFill>
                <a:round/>
                <a:headEnd/>
                <a:tailEnd/>
              </a:ln>
            </p:spPr>
            <p:txBody>
              <a:bodyPr/>
              <a:lstStyle/>
              <a:p>
                <a:endParaRPr lang="en-GB"/>
              </a:p>
            </p:txBody>
          </p:sp>
          <p:sp>
            <p:nvSpPr>
              <p:cNvPr id="14866" name="Freeform 583"/>
              <p:cNvSpPr>
                <a:spLocks noChangeArrowheads="1"/>
              </p:cNvSpPr>
              <p:nvPr/>
            </p:nvSpPr>
            <p:spPr bwMode="auto">
              <a:xfrm>
                <a:off x="8883" y="4575"/>
                <a:ext cx="60" cy="55"/>
              </a:xfrm>
              <a:custGeom>
                <a:avLst/>
                <a:gdLst>
                  <a:gd name="T0" fmla="*/ 48 w 61"/>
                  <a:gd name="T1" fmla="*/ 6 h 56"/>
                  <a:gd name="T2" fmla="*/ 50 w 61"/>
                  <a:gd name="T3" fmla="*/ 3 h 56"/>
                  <a:gd name="T4" fmla="*/ 48 w 61"/>
                  <a:gd name="T5" fmla="*/ 6 h 56"/>
                  <a:gd name="T6" fmla="*/ 41 w 61"/>
                  <a:gd name="T7" fmla="*/ 0 h 56"/>
                  <a:gd name="T8" fmla="*/ 41 w 61"/>
                  <a:gd name="T9" fmla="*/ 0 h 56"/>
                  <a:gd name="T10" fmla="*/ 26 w 61"/>
                  <a:gd name="T11" fmla="*/ 27 h 56"/>
                  <a:gd name="T12" fmla="*/ 14 w 61"/>
                  <a:gd name="T13" fmla="*/ 24 h 56"/>
                  <a:gd name="T14" fmla="*/ 3 w 61"/>
                  <a:gd name="T15" fmla="*/ 38 h 56"/>
                  <a:gd name="T16" fmla="*/ 0 w 61"/>
                  <a:gd name="T17" fmla="*/ 38 h 56"/>
                  <a:gd name="T18" fmla="*/ 5 w 61"/>
                  <a:gd name="T19" fmla="*/ 38 h 56"/>
                  <a:gd name="T20" fmla="*/ 18 w 61"/>
                  <a:gd name="T21" fmla="*/ 38 h 56"/>
                  <a:gd name="T22" fmla="*/ 16 w 61"/>
                  <a:gd name="T23" fmla="*/ 41 h 56"/>
                  <a:gd name="T24" fmla="*/ 29 w 61"/>
                  <a:gd name="T25" fmla="*/ 52 h 56"/>
                  <a:gd name="T26" fmla="*/ 47 w 61"/>
                  <a:gd name="T27" fmla="*/ 25 h 56"/>
                  <a:gd name="T28" fmla="*/ 57 w 61"/>
                  <a:gd name="T29" fmla="*/ 8 h 56"/>
                  <a:gd name="T30" fmla="*/ 48 w 61"/>
                  <a:gd name="T31" fmla="*/ 6 h 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1"/>
                  <a:gd name="T49" fmla="*/ 0 h 56"/>
                  <a:gd name="T50" fmla="*/ 61 w 61"/>
                  <a:gd name="T51" fmla="*/ 56 h 5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1" h="56">
                    <a:moveTo>
                      <a:pt x="51" y="6"/>
                    </a:moveTo>
                    <a:lnTo>
                      <a:pt x="53" y="3"/>
                    </a:lnTo>
                    <a:lnTo>
                      <a:pt x="51" y="6"/>
                    </a:lnTo>
                    <a:lnTo>
                      <a:pt x="44" y="0"/>
                    </a:lnTo>
                    <a:lnTo>
                      <a:pt x="26" y="27"/>
                    </a:lnTo>
                    <a:lnTo>
                      <a:pt x="14" y="24"/>
                    </a:lnTo>
                    <a:lnTo>
                      <a:pt x="3" y="41"/>
                    </a:lnTo>
                    <a:lnTo>
                      <a:pt x="0" y="41"/>
                    </a:lnTo>
                    <a:lnTo>
                      <a:pt x="5" y="41"/>
                    </a:lnTo>
                    <a:lnTo>
                      <a:pt x="18" y="41"/>
                    </a:lnTo>
                    <a:lnTo>
                      <a:pt x="16" y="44"/>
                    </a:lnTo>
                    <a:lnTo>
                      <a:pt x="29" y="55"/>
                    </a:lnTo>
                    <a:lnTo>
                      <a:pt x="50" y="25"/>
                    </a:lnTo>
                    <a:lnTo>
                      <a:pt x="60" y="8"/>
                    </a:lnTo>
                    <a:lnTo>
                      <a:pt x="51" y="6"/>
                    </a:lnTo>
                  </a:path>
                </a:pathLst>
              </a:custGeom>
              <a:solidFill>
                <a:srgbClr val="0000FF"/>
              </a:solidFill>
              <a:ln w="5040">
                <a:solidFill>
                  <a:srgbClr val="000000"/>
                </a:solidFill>
                <a:round/>
                <a:headEnd/>
                <a:tailEnd/>
              </a:ln>
            </p:spPr>
            <p:txBody>
              <a:bodyPr wrap="none" anchor="ctr"/>
              <a:lstStyle/>
              <a:p>
                <a:endParaRPr lang="en-US"/>
              </a:p>
            </p:txBody>
          </p:sp>
          <p:sp>
            <p:nvSpPr>
              <p:cNvPr id="14867" name="Freeform 584"/>
              <p:cNvSpPr>
                <a:spLocks noChangeArrowheads="1"/>
              </p:cNvSpPr>
              <p:nvPr/>
            </p:nvSpPr>
            <p:spPr bwMode="auto">
              <a:xfrm>
                <a:off x="8883" y="4575"/>
                <a:ext cx="60" cy="55"/>
              </a:xfrm>
              <a:custGeom>
                <a:avLst/>
                <a:gdLst>
                  <a:gd name="T0" fmla="*/ 48 w 61"/>
                  <a:gd name="T1" fmla="*/ 6 h 56"/>
                  <a:gd name="T2" fmla="*/ 50 w 61"/>
                  <a:gd name="T3" fmla="*/ 3 h 56"/>
                  <a:gd name="T4" fmla="*/ 48 w 61"/>
                  <a:gd name="T5" fmla="*/ 6 h 56"/>
                  <a:gd name="T6" fmla="*/ 41 w 61"/>
                  <a:gd name="T7" fmla="*/ 0 h 56"/>
                  <a:gd name="T8" fmla="*/ 41 w 61"/>
                  <a:gd name="T9" fmla="*/ 0 h 56"/>
                  <a:gd name="T10" fmla="*/ 26 w 61"/>
                  <a:gd name="T11" fmla="*/ 27 h 56"/>
                  <a:gd name="T12" fmla="*/ 14 w 61"/>
                  <a:gd name="T13" fmla="*/ 24 h 56"/>
                  <a:gd name="T14" fmla="*/ 3 w 61"/>
                  <a:gd name="T15" fmla="*/ 38 h 56"/>
                  <a:gd name="T16" fmla="*/ 0 w 61"/>
                  <a:gd name="T17" fmla="*/ 38 h 56"/>
                  <a:gd name="T18" fmla="*/ 5 w 61"/>
                  <a:gd name="T19" fmla="*/ 38 h 56"/>
                  <a:gd name="T20" fmla="*/ 18 w 61"/>
                  <a:gd name="T21" fmla="*/ 38 h 56"/>
                  <a:gd name="T22" fmla="*/ 16 w 61"/>
                  <a:gd name="T23" fmla="*/ 41 h 56"/>
                  <a:gd name="T24" fmla="*/ 29 w 61"/>
                  <a:gd name="T25" fmla="*/ 52 h 56"/>
                  <a:gd name="T26" fmla="*/ 47 w 61"/>
                  <a:gd name="T27" fmla="*/ 25 h 56"/>
                  <a:gd name="T28" fmla="*/ 57 w 61"/>
                  <a:gd name="T29" fmla="*/ 8 h 56"/>
                  <a:gd name="T30" fmla="*/ 48 w 61"/>
                  <a:gd name="T31" fmla="*/ 6 h 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1"/>
                  <a:gd name="T49" fmla="*/ 0 h 56"/>
                  <a:gd name="T50" fmla="*/ 61 w 61"/>
                  <a:gd name="T51" fmla="*/ 56 h 5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1" h="56">
                    <a:moveTo>
                      <a:pt x="51" y="6"/>
                    </a:moveTo>
                    <a:lnTo>
                      <a:pt x="53" y="3"/>
                    </a:lnTo>
                    <a:lnTo>
                      <a:pt x="51" y="6"/>
                    </a:lnTo>
                    <a:lnTo>
                      <a:pt x="44" y="0"/>
                    </a:lnTo>
                    <a:lnTo>
                      <a:pt x="26" y="27"/>
                    </a:lnTo>
                    <a:lnTo>
                      <a:pt x="14" y="24"/>
                    </a:lnTo>
                    <a:lnTo>
                      <a:pt x="3" y="41"/>
                    </a:lnTo>
                    <a:lnTo>
                      <a:pt x="0" y="41"/>
                    </a:lnTo>
                    <a:lnTo>
                      <a:pt x="5" y="41"/>
                    </a:lnTo>
                    <a:lnTo>
                      <a:pt x="18" y="41"/>
                    </a:lnTo>
                    <a:lnTo>
                      <a:pt x="16" y="44"/>
                    </a:lnTo>
                    <a:lnTo>
                      <a:pt x="29" y="55"/>
                    </a:lnTo>
                    <a:lnTo>
                      <a:pt x="50" y="25"/>
                    </a:lnTo>
                    <a:lnTo>
                      <a:pt x="60" y="8"/>
                    </a:lnTo>
                    <a:lnTo>
                      <a:pt x="51" y="6"/>
                    </a:lnTo>
                  </a:path>
                </a:pathLst>
              </a:custGeom>
              <a:noFill/>
              <a:ln w="9525">
                <a:solidFill>
                  <a:srgbClr val="000000"/>
                </a:solidFill>
                <a:round/>
                <a:headEnd/>
                <a:tailEnd/>
              </a:ln>
            </p:spPr>
            <p:txBody>
              <a:bodyPr/>
              <a:lstStyle/>
              <a:p>
                <a:endParaRPr lang="en-US"/>
              </a:p>
            </p:txBody>
          </p:sp>
          <p:sp>
            <p:nvSpPr>
              <p:cNvPr id="14868" name="Line 585"/>
              <p:cNvSpPr>
                <a:spLocks noChangeShapeType="1"/>
              </p:cNvSpPr>
              <p:nvPr/>
            </p:nvSpPr>
            <p:spPr bwMode="auto">
              <a:xfrm>
                <a:off x="8919" y="4630"/>
                <a:ext cx="0" cy="0"/>
              </a:xfrm>
              <a:prstGeom prst="line">
                <a:avLst/>
              </a:prstGeom>
              <a:noFill/>
              <a:ln w="9525">
                <a:solidFill>
                  <a:srgbClr val="000000"/>
                </a:solidFill>
                <a:round/>
                <a:headEnd/>
                <a:tailEnd/>
              </a:ln>
            </p:spPr>
            <p:txBody>
              <a:bodyPr/>
              <a:lstStyle/>
              <a:p>
                <a:endParaRPr lang="en-GB"/>
              </a:p>
            </p:txBody>
          </p:sp>
          <p:sp>
            <p:nvSpPr>
              <p:cNvPr id="14869" name="Freeform 586"/>
              <p:cNvSpPr>
                <a:spLocks noChangeArrowheads="1"/>
              </p:cNvSpPr>
              <p:nvPr/>
            </p:nvSpPr>
            <p:spPr bwMode="auto">
              <a:xfrm>
                <a:off x="8913" y="4597"/>
                <a:ext cx="36" cy="34"/>
              </a:xfrm>
              <a:custGeom>
                <a:avLst/>
                <a:gdLst>
                  <a:gd name="T0" fmla="*/ 8 w 37"/>
                  <a:gd name="T1" fmla="*/ 30 h 35"/>
                  <a:gd name="T2" fmla="*/ 0 w 37"/>
                  <a:gd name="T3" fmla="*/ 26 h 35"/>
                  <a:gd name="T4" fmla="*/ 19 w 37"/>
                  <a:gd name="T5" fmla="*/ 0 h 35"/>
                  <a:gd name="T6" fmla="*/ 33 w 37"/>
                  <a:gd name="T7" fmla="*/ 5 h 35"/>
                  <a:gd name="T8" fmla="*/ 20 w 37"/>
                  <a:gd name="T9" fmla="*/ 25 h 35"/>
                  <a:gd name="T10" fmla="*/ 18 w 37"/>
                  <a:gd name="T11" fmla="*/ 31 h 35"/>
                  <a:gd name="T12" fmla="*/ 8 w 37"/>
                  <a:gd name="T13" fmla="*/ 30 h 35"/>
                  <a:gd name="T14" fmla="*/ 0 60000 65536"/>
                  <a:gd name="T15" fmla="*/ 0 60000 65536"/>
                  <a:gd name="T16" fmla="*/ 0 60000 65536"/>
                  <a:gd name="T17" fmla="*/ 0 60000 65536"/>
                  <a:gd name="T18" fmla="*/ 0 60000 65536"/>
                  <a:gd name="T19" fmla="*/ 0 60000 65536"/>
                  <a:gd name="T20" fmla="*/ 0 60000 65536"/>
                  <a:gd name="T21" fmla="*/ 0 w 37"/>
                  <a:gd name="T22" fmla="*/ 0 h 35"/>
                  <a:gd name="T23" fmla="*/ 37 w 37"/>
                  <a:gd name="T24" fmla="*/ 35 h 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35">
                    <a:moveTo>
                      <a:pt x="8" y="33"/>
                    </a:moveTo>
                    <a:lnTo>
                      <a:pt x="0" y="29"/>
                    </a:lnTo>
                    <a:lnTo>
                      <a:pt x="22" y="0"/>
                    </a:lnTo>
                    <a:lnTo>
                      <a:pt x="36" y="5"/>
                    </a:lnTo>
                    <a:lnTo>
                      <a:pt x="23" y="28"/>
                    </a:lnTo>
                    <a:lnTo>
                      <a:pt x="18" y="34"/>
                    </a:lnTo>
                    <a:lnTo>
                      <a:pt x="8" y="33"/>
                    </a:lnTo>
                  </a:path>
                </a:pathLst>
              </a:custGeom>
              <a:solidFill>
                <a:srgbClr val="0000FF"/>
              </a:solidFill>
              <a:ln w="5040">
                <a:solidFill>
                  <a:srgbClr val="000000"/>
                </a:solidFill>
                <a:round/>
                <a:headEnd/>
                <a:tailEnd/>
              </a:ln>
            </p:spPr>
            <p:txBody>
              <a:bodyPr wrap="none" anchor="ctr"/>
              <a:lstStyle/>
              <a:p>
                <a:endParaRPr lang="en-US"/>
              </a:p>
            </p:txBody>
          </p:sp>
          <p:sp>
            <p:nvSpPr>
              <p:cNvPr id="14870" name="Freeform 587"/>
              <p:cNvSpPr>
                <a:spLocks noChangeArrowheads="1"/>
              </p:cNvSpPr>
              <p:nvPr/>
            </p:nvSpPr>
            <p:spPr bwMode="auto">
              <a:xfrm>
                <a:off x="8913" y="4597"/>
                <a:ext cx="36" cy="34"/>
              </a:xfrm>
              <a:custGeom>
                <a:avLst/>
                <a:gdLst>
                  <a:gd name="T0" fmla="*/ 8 w 37"/>
                  <a:gd name="T1" fmla="*/ 30 h 35"/>
                  <a:gd name="T2" fmla="*/ 0 w 37"/>
                  <a:gd name="T3" fmla="*/ 26 h 35"/>
                  <a:gd name="T4" fmla="*/ 19 w 37"/>
                  <a:gd name="T5" fmla="*/ 0 h 35"/>
                  <a:gd name="T6" fmla="*/ 33 w 37"/>
                  <a:gd name="T7" fmla="*/ 5 h 35"/>
                  <a:gd name="T8" fmla="*/ 20 w 37"/>
                  <a:gd name="T9" fmla="*/ 25 h 35"/>
                  <a:gd name="T10" fmla="*/ 18 w 37"/>
                  <a:gd name="T11" fmla="*/ 31 h 35"/>
                  <a:gd name="T12" fmla="*/ 8 w 37"/>
                  <a:gd name="T13" fmla="*/ 30 h 35"/>
                  <a:gd name="T14" fmla="*/ 0 60000 65536"/>
                  <a:gd name="T15" fmla="*/ 0 60000 65536"/>
                  <a:gd name="T16" fmla="*/ 0 60000 65536"/>
                  <a:gd name="T17" fmla="*/ 0 60000 65536"/>
                  <a:gd name="T18" fmla="*/ 0 60000 65536"/>
                  <a:gd name="T19" fmla="*/ 0 60000 65536"/>
                  <a:gd name="T20" fmla="*/ 0 60000 65536"/>
                  <a:gd name="T21" fmla="*/ 0 w 37"/>
                  <a:gd name="T22" fmla="*/ 0 h 35"/>
                  <a:gd name="T23" fmla="*/ 37 w 37"/>
                  <a:gd name="T24" fmla="*/ 35 h 3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 h="35">
                    <a:moveTo>
                      <a:pt x="8" y="33"/>
                    </a:moveTo>
                    <a:lnTo>
                      <a:pt x="0" y="29"/>
                    </a:lnTo>
                    <a:lnTo>
                      <a:pt x="22" y="0"/>
                    </a:lnTo>
                    <a:lnTo>
                      <a:pt x="36" y="5"/>
                    </a:lnTo>
                    <a:lnTo>
                      <a:pt x="23" y="28"/>
                    </a:lnTo>
                    <a:lnTo>
                      <a:pt x="18" y="34"/>
                    </a:lnTo>
                    <a:lnTo>
                      <a:pt x="8" y="33"/>
                    </a:lnTo>
                  </a:path>
                </a:pathLst>
              </a:custGeom>
              <a:noFill/>
              <a:ln w="9525">
                <a:solidFill>
                  <a:srgbClr val="000000"/>
                </a:solidFill>
                <a:round/>
                <a:headEnd/>
                <a:tailEnd/>
              </a:ln>
            </p:spPr>
            <p:txBody>
              <a:bodyPr/>
              <a:lstStyle/>
              <a:p>
                <a:endParaRPr lang="en-US"/>
              </a:p>
            </p:txBody>
          </p:sp>
          <p:sp>
            <p:nvSpPr>
              <p:cNvPr id="14871" name="Line 588"/>
              <p:cNvSpPr>
                <a:spLocks noChangeShapeType="1"/>
              </p:cNvSpPr>
              <p:nvPr/>
            </p:nvSpPr>
            <p:spPr bwMode="auto">
              <a:xfrm flipV="1">
                <a:off x="8905" y="4653"/>
                <a:ext cx="2" cy="1"/>
              </a:xfrm>
              <a:prstGeom prst="line">
                <a:avLst/>
              </a:prstGeom>
              <a:noFill/>
              <a:ln w="9525">
                <a:solidFill>
                  <a:srgbClr val="000000"/>
                </a:solidFill>
                <a:round/>
                <a:headEnd/>
                <a:tailEnd/>
              </a:ln>
            </p:spPr>
            <p:txBody>
              <a:bodyPr/>
              <a:lstStyle/>
              <a:p>
                <a:endParaRPr lang="en-GB"/>
              </a:p>
            </p:txBody>
          </p:sp>
          <p:sp>
            <p:nvSpPr>
              <p:cNvPr id="14872" name="Freeform 589"/>
              <p:cNvSpPr>
                <a:spLocks noChangeArrowheads="1"/>
              </p:cNvSpPr>
              <p:nvPr/>
            </p:nvSpPr>
            <p:spPr bwMode="auto">
              <a:xfrm>
                <a:off x="8906" y="4627"/>
                <a:ext cx="43" cy="29"/>
              </a:xfrm>
              <a:custGeom>
                <a:avLst/>
                <a:gdLst>
                  <a:gd name="T0" fmla="*/ 1 w 44"/>
                  <a:gd name="T1" fmla="*/ 26 h 30"/>
                  <a:gd name="T2" fmla="*/ 0 w 44"/>
                  <a:gd name="T3" fmla="*/ 21 h 30"/>
                  <a:gd name="T4" fmla="*/ 13 w 44"/>
                  <a:gd name="T5" fmla="*/ 5 h 30"/>
                  <a:gd name="T6" fmla="*/ 22 w 44"/>
                  <a:gd name="T7" fmla="*/ 8 h 30"/>
                  <a:gd name="T8" fmla="*/ 27 w 44"/>
                  <a:gd name="T9" fmla="*/ 0 h 30"/>
                  <a:gd name="T10" fmla="*/ 40 w 44"/>
                  <a:gd name="T11" fmla="*/ 5 h 30"/>
                  <a:gd name="T12" fmla="*/ 30 w 44"/>
                  <a:gd name="T13" fmla="*/ 17 h 30"/>
                  <a:gd name="T14" fmla="*/ 1 w 44"/>
                  <a:gd name="T15" fmla="*/ 26 h 30"/>
                  <a:gd name="T16" fmla="*/ 0 60000 65536"/>
                  <a:gd name="T17" fmla="*/ 0 60000 65536"/>
                  <a:gd name="T18" fmla="*/ 0 60000 65536"/>
                  <a:gd name="T19" fmla="*/ 0 60000 65536"/>
                  <a:gd name="T20" fmla="*/ 0 60000 65536"/>
                  <a:gd name="T21" fmla="*/ 0 60000 65536"/>
                  <a:gd name="T22" fmla="*/ 0 60000 65536"/>
                  <a:gd name="T23" fmla="*/ 0 60000 65536"/>
                  <a:gd name="T24" fmla="*/ 0 w 44"/>
                  <a:gd name="T25" fmla="*/ 0 h 30"/>
                  <a:gd name="T26" fmla="*/ 44 w 44"/>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 h="30">
                    <a:moveTo>
                      <a:pt x="1" y="29"/>
                    </a:moveTo>
                    <a:lnTo>
                      <a:pt x="0" y="24"/>
                    </a:lnTo>
                    <a:lnTo>
                      <a:pt x="13" y="5"/>
                    </a:lnTo>
                    <a:lnTo>
                      <a:pt x="25" y="8"/>
                    </a:lnTo>
                    <a:lnTo>
                      <a:pt x="30" y="0"/>
                    </a:lnTo>
                    <a:lnTo>
                      <a:pt x="43" y="5"/>
                    </a:lnTo>
                    <a:lnTo>
                      <a:pt x="33" y="20"/>
                    </a:lnTo>
                    <a:lnTo>
                      <a:pt x="1" y="29"/>
                    </a:lnTo>
                  </a:path>
                </a:pathLst>
              </a:custGeom>
              <a:solidFill>
                <a:srgbClr val="0000FF"/>
              </a:solidFill>
              <a:ln w="5040">
                <a:solidFill>
                  <a:srgbClr val="000000"/>
                </a:solidFill>
                <a:round/>
                <a:headEnd/>
                <a:tailEnd/>
              </a:ln>
            </p:spPr>
            <p:txBody>
              <a:bodyPr wrap="none" anchor="ctr"/>
              <a:lstStyle/>
              <a:p>
                <a:endParaRPr lang="en-US"/>
              </a:p>
            </p:txBody>
          </p:sp>
          <p:sp>
            <p:nvSpPr>
              <p:cNvPr id="14873" name="Freeform 590"/>
              <p:cNvSpPr>
                <a:spLocks noChangeArrowheads="1"/>
              </p:cNvSpPr>
              <p:nvPr/>
            </p:nvSpPr>
            <p:spPr bwMode="auto">
              <a:xfrm>
                <a:off x="8906" y="4627"/>
                <a:ext cx="43" cy="29"/>
              </a:xfrm>
              <a:custGeom>
                <a:avLst/>
                <a:gdLst>
                  <a:gd name="T0" fmla="*/ 1 w 44"/>
                  <a:gd name="T1" fmla="*/ 26 h 30"/>
                  <a:gd name="T2" fmla="*/ 0 w 44"/>
                  <a:gd name="T3" fmla="*/ 21 h 30"/>
                  <a:gd name="T4" fmla="*/ 13 w 44"/>
                  <a:gd name="T5" fmla="*/ 5 h 30"/>
                  <a:gd name="T6" fmla="*/ 22 w 44"/>
                  <a:gd name="T7" fmla="*/ 8 h 30"/>
                  <a:gd name="T8" fmla="*/ 27 w 44"/>
                  <a:gd name="T9" fmla="*/ 0 h 30"/>
                  <a:gd name="T10" fmla="*/ 40 w 44"/>
                  <a:gd name="T11" fmla="*/ 5 h 30"/>
                  <a:gd name="T12" fmla="*/ 30 w 44"/>
                  <a:gd name="T13" fmla="*/ 17 h 30"/>
                  <a:gd name="T14" fmla="*/ 1 w 44"/>
                  <a:gd name="T15" fmla="*/ 26 h 30"/>
                  <a:gd name="T16" fmla="*/ 0 60000 65536"/>
                  <a:gd name="T17" fmla="*/ 0 60000 65536"/>
                  <a:gd name="T18" fmla="*/ 0 60000 65536"/>
                  <a:gd name="T19" fmla="*/ 0 60000 65536"/>
                  <a:gd name="T20" fmla="*/ 0 60000 65536"/>
                  <a:gd name="T21" fmla="*/ 0 60000 65536"/>
                  <a:gd name="T22" fmla="*/ 0 60000 65536"/>
                  <a:gd name="T23" fmla="*/ 0 60000 65536"/>
                  <a:gd name="T24" fmla="*/ 0 w 44"/>
                  <a:gd name="T25" fmla="*/ 0 h 30"/>
                  <a:gd name="T26" fmla="*/ 44 w 44"/>
                  <a:gd name="T27" fmla="*/ 30 h 3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4" h="30">
                    <a:moveTo>
                      <a:pt x="1" y="29"/>
                    </a:moveTo>
                    <a:lnTo>
                      <a:pt x="0" y="24"/>
                    </a:lnTo>
                    <a:lnTo>
                      <a:pt x="13" y="5"/>
                    </a:lnTo>
                    <a:lnTo>
                      <a:pt x="25" y="8"/>
                    </a:lnTo>
                    <a:lnTo>
                      <a:pt x="30" y="0"/>
                    </a:lnTo>
                    <a:lnTo>
                      <a:pt x="43" y="5"/>
                    </a:lnTo>
                    <a:lnTo>
                      <a:pt x="33" y="20"/>
                    </a:lnTo>
                    <a:lnTo>
                      <a:pt x="1" y="29"/>
                    </a:lnTo>
                  </a:path>
                </a:pathLst>
              </a:custGeom>
              <a:noFill/>
              <a:ln w="9525">
                <a:solidFill>
                  <a:srgbClr val="000000"/>
                </a:solidFill>
                <a:round/>
                <a:headEnd/>
                <a:tailEnd/>
              </a:ln>
            </p:spPr>
            <p:txBody>
              <a:bodyPr/>
              <a:lstStyle/>
              <a:p>
                <a:endParaRPr lang="en-US"/>
              </a:p>
            </p:txBody>
          </p:sp>
          <p:sp>
            <p:nvSpPr>
              <p:cNvPr id="14874" name="Line 591"/>
              <p:cNvSpPr>
                <a:spLocks noChangeShapeType="1"/>
              </p:cNvSpPr>
              <p:nvPr/>
            </p:nvSpPr>
            <p:spPr bwMode="auto">
              <a:xfrm flipV="1">
                <a:off x="8979" y="4578"/>
                <a:ext cx="2" cy="2"/>
              </a:xfrm>
              <a:prstGeom prst="line">
                <a:avLst/>
              </a:prstGeom>
              <a:noFill/>
              <a:ln w="9525">
                <a:solidFill>
                  <a:srgbClr val="000000"/>
                </a:solidFill>
                <a:round/>
                <a:headEnd/>
                <a:tailEnd/>
              </a:ln>
            </p:spPr>
            <p:txBody>
              <a:bodyPr/>
              <a:lstStyle/>
              <a:p>
                <a:endParaRPr lang="en-GB"/>
              </a:p>
            </p:txBody>
          </p:sp>
          <p:sp>
            <p:nvSpPr>
              <p:cNvPr id="14875" name="Freeform 592"/>
              <p:cNvSpPr>
                <a:spLocks noChangeArrowheads="1"/>
              </p:cNvSpPr>
              <p:nvPr/>
            </p:nvSpPr>
            <p:spPr bwMode="auto">
              <a:xfrm>
                <a:off x="8933" y="4572"/>
                <a:ext cx="55" cy="59"/>
              </a:xfrm>
              <a:custGeom>
                <a:avLst/>
                <a:gdLst>
                  <a:gd name="T0" fmla="*/ 44 w 56"/>
                  <a:gd name="T1" fmla="*/ 9 h 60"/>
                  <a:gd name="T2" fmla="*/ 49 w 56"/>
                  <a:gd name="T3" fmla="*/ 4 h 60"/>
                  <a:gd name="T4" fmla="*/ 36 w 56"/>
                  <a:gd name="T5" fmla="*/ 0 h 60"/>
                  <a:gd name="T6" fmla="*/ 34 w 56"/>
                  <a:gd name="T7" fmla="*/ 8 h 60"/>
                  <a:gd name="T8" fmla="*/ 23 w 56"/>
                  <a:gd name="T9" fmla="*/ 6 h 60"/>
                  <a:gd name="T10" fmla="*/ 20 w 56"/>
                  <a:gd name="T11" fmla="*/ 9 h 60"/>
                  <a:gd name="T12" fmla="*/ 16 w 56"/>
                  <a:gd name="T13" fmla="*/ 13 h 60"/>
                  <a:gd name="T14" fmla="*/ 11 w 56"/>
                  <a:gd name="T15" fmla="*/ 12 h 60"/>
                  <a:gd name="T16" fmla="*/ 3 w 56"/>
                  <a:gd name="T17" fmla="*/ 28 h 60"/>
                  <a:gd name="T18" fmla="*/ 16 w 56"/>
                  <a:gd name="T19" fmla="*/ 30 h 60"/>
                  <a:gd name="T20" fmla="*/ 0 w 56"/>
                  <a:gd name="T21" fmla="*/ 51 h 60"/>
                  <a:gd name="T22" fmla="*/ 15 w 56"/>
                  <a:gd name="T23" fmla="*/ 53 h 60"/>
                  <a:gd name="T24" fmla="*/ 22 w 56"/>
                  <a:gd name="T25" fmla="*/ 56 h 60"/>
                  <a:gd name="T26" fmla="*/ 38 w 56"/>
                  <a:gd name="T27" fmla="*/ 37 h 60"/>
                  <a:gd name="T28" fmla="*/ 52 w 56"/>
                  <a:gd name="T29" fmla="*/ 12 h 60"/>
                  <a:gd name="T30" fmla="*/ 44 w 56"/>
                  <a:gd name="T31" fmla="*/ 9 h 6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6"/>
                  <a:gd name="T49" fmla="*/ 0 h 60"/>
                  <a:gd name="T50" fmla="*/ 56 w 56"/>
                  <a:gd name="T51" fmla="*/ 60 h 6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6" h="60">
                    <a:moveTo>
                      <a:pt x="47" y="9"/>
                    </a:moveTo>
                    <a:lnTo>
                      <a:pt x="52" y="4"/>
                    </a:lnTo>
                    <a:lnTo>
                      <a:pt x="39" y="0"/>
                    </a:lnTo>
                    <a:lnTo>
                      <a:pt x="37" y="8"/>
                    </a:lnTo>
                    <a:lnTo>
                      <a:pt x="23" y="6"/>
                    </a:lnTo>
                    <a:lnTo>
                      <a:pt x="20" y="9"/>
                    </a:lnTo>
                    <a:lnTo>
                      <a:pt x="16" y="13"/>
                    </a:lnTo>
                    <a:lnTo>
                      <a:pt x="11" y="12"/>
                    </a:lnTo>
                    <a:lnTo>
                      <a:pt x="3" y="28"/>
                    </a:lnTo>
                    <a:lnTo>
                      <a:pt x="16" y="31"/>
                    </a:lnTo>
                    <a:lnTo>
                      <a:pt x="0" y="54"/>
                    </a:lnTo>
                    <a:lnTo>
                      <a:pt x="15" y="56"/>
                    </a:lnTo>
                    <a:lnTo>
                      <a:pt x="22" y="59"/>
                    </a:lnTo>
                    <a:lnTo>
                      <a:pt x="41" y="40"/>
                    </a:lnTo>
                    <a:lnTo>
                      <a:pt x="55" y="12"/>
                    </a:lnTo>
                    <a:lnTo>
                      <a:pt x="47" y="9"/>
                    </a:lnTo>
                  </a:path>
                </a:pathLst>
              </a:custGeom>
              <a:solidFill>
                <a:srgbClr val="FFA900"/>
              </a:solidFill>
              <a:ln w="5040">
                <a:solidFill>
                  <a:srgbClr val="000000"/>
                </a:solidFill>
                <a:round/>
                <a:headEnd/>
                <a:tailEnd/>
              </a:ln>
            </p:spPr>
            <p:txBody>
              <a:bodyPr wrap="none" anchor="ctr"/>
              <a:lstStyle/>
              <a:p>
                <a:endParaRPr lang="en-US"/>
              </a:p>
            </p:txBody>
          </p:sp>
          <p:sp>
            <p:nvSpPr>
              <p:cNvPr id="14876" name="Freeform 593"/>
              <p:cNvSpPr>
                <a:spLocks noChangeArrowheads="1"/>
              </p:cNvSpPr>
              <p:nvPr/>
            </p:nvSpPr>
            <p:spPr bwMode="auto">
              <a:xfrm>
                <a:off x="8933" y="4572"/>
                <a:ext cx="55" cy="59"/>
              </a:xfrm>
              <a:custGeom>
                <a:avLst/>
                <a:gdLst>
                  <a:gd name="T0" fmla="*/ 44 w 56"/>
                  <a:gd name="T1" fmla="*/ 9 h 60"/>
                  <a:gd name="T2" fmla="*/ 49 w 56"/>
                  <a:gd name="T3" fmla="*/ 4 h 60"/>
                  <a:gd name="T4" fmla="*/ 36 w 56"/>
                  <a:gd name="T5" fmla="*/ 0 h 60"/>
                  <a:gd name="T6" fmla="*/ 34 w 56"/>
                  <a:gd name="T7" fmla="*/ 8 h 60"/>
                  <a:gd name="T8" fmla="*/ 23 w 56"/>
                  <a:gd name="T9" fmla="*/ 6 h 60"/>
                  <a:gd name="T10" fmla="*/ 20 w 56"/>
                  <a:gd name="T11" fmla="*/ 9 h 60"/>
                  <a:gd name="T12" fmla="*/ 16 w 56"/>
                  <a:gd name="T13" fmla="*/ 13 h 60"/>
                  <a:gd name="T14" fmla="*/ 11 w 56"/>
                  <a:gd name="T15" fmla="*/ 12 h 60"/>
                  <a:gd name="T16" fmla="*/ 3 w 56"/>
                  <a:gd name="T17" fmla="*/ 28 h 60"/>
                  <a:gd name="T18" fmla="*/ 16 w 56"/>
                  <a:gd name="T19" fmla="*/ 30 h 60"/>
                  <a:gd name="T20" fmla="*/ 0 w 56"/>
                  <a:gd name="T21" fmla="*/ 51 h 60"/>
                  <a:gd name="T22" fmla="*/ 15 w 56"/>
                  <a:gd name="T23" fmla="*/ 53 h 60"/>
                  <a:gd name="T24" fmla="*/ 22 w 56"/>
                  <a:gd name="T25" fmla="*/ 56 h 60"/>
                  <a:gd name="T26" fmla="*/ 38 w 56"/>
                  <a:gd name="T27" fmla="*/ 37 h 60"/>
                  <a:gd name="T28" fmla="*/ 52 w 56"/>
                  <a:gd name="T29" fmla="*/ 12 h 60"/>
                  <a:gd name="T30" fmla="*/ 44 w 56"/>
                  <a:gd name="T31" fmla="*/ 9 h 6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6"/>
                  <a:gd name="T49" fmla="*/ 0 h 60"/>
                  <a:gd name="T50" fmla="*/ 56 w 56"/>
                  <a:gd name="T51" fmla="*/ 60 h 6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6" h="60">
                    <a:moveTo>
                      <a:pt x="47" y="9"/>
                    </a:moveTo>
                    <a:lnTo>
                      <a:pt x="52" y="4"/>
                    </a:lnTo>
                    <a:lnTo>
                      <a:pt x="39" y="0"/>
                    </a:lnTo>
                    <a:lnTo>
                      <a:pt x="37" y="8"/>
                    </a:lnTo>
                    <a:lnTo>
                      <a:pt x="23" y="6"/>
                    </a:lnTo>
                    <a:lnTo>
                      <a:pt x="20" y="9"/>
                    </a:lnTo>
                    <a:lnTo>
                      <a:pt x="16" y="13"/>
                    </a:lnTo>
                    <a:lnTo>
                      <a:pt x="11" y="12"/>
                    </a:lnTo>
                    <a:lnTo>
                      <a:pt x="3" y="28"/>
                    </a:lnTo>
                    <a:lnTo>
                      <a:pt x="16" y="31"/>
                    </a:lnTo>
                    <a:lnTo>
                      <a:pt x="0" y="54"/>
                    </a:lnTo>
                    <a:lnTo>
                      <a:pt x="15" y="56"/>
                    </a:lnTo>
                    <a:lnTo>
                      <a:pt x="22" y="59"/>
                    </a:lnTo>
                    <a:lnTo>
                      <a:pt x="41" y="40"/>
                    </a:lnTo>
                    <a:lnTo>
                      <a:pt x="55" y="12"/>
                    </a:lnTo>
                    <a:lnTo>
                      <a:pt x="47" y="9"/>
                    </a:lnTo>
                  </a:path>
                </a:pathLst>
              </a:custGeom>
              <a:noFill/>
              <a:ln w="9525">
                <a:solidFill>
                  <a:srgbClr val="000000"/>
                </a:solidFill>
                <a:round/>
                <a:headEnd/>
                <a:tailEnd/>
              </a:ln>
            </p:spPr>
            <p:txBody>
              <a:bodyPr/>
              <a:lstStyle/>
              <a:p>
                <a:endParaRPr lang="en-US"/>
              </a:p>
            </p:txBody>
          </p:sp>
          <p:sp>
            <p:nvSpPr>
              <p:cNvPr id="14877" name="Line 594"/>
              <p:cNvSpPr>
                <a:spLocks noChangeShapeType="1"/>
              </p:cNvSpPr>
              <p:nvPr/>
            </p:nvSpPr>
            <p:spPr bwMode="auto">
              <a:xfrm>
                <a:off x="8999" y="4638"/>
                <a:ext cx="2" cy="0"/>
              </a:xfrm>
              <a:prstGeom prst="line">
                <a:avLst/>
              </a:prstGeom>
              <a:noFill/>
              <a:ln w="9525">
                <a:solidFill>
                  <a:srgbClr val="000000"/>
                </a:solidFill>
                <a:round/>
                <a:headEnd/>
                <a:tailEnd/>
              </a:ln>
            </p:spPr>
            <p:txBody>
              <a:bodyPr/>
              <a:lstStyle/>
              <a:p>
                <a:endParaRPr lang="en-GB"/>
              </a:p>
            </p:txBody>
          </p:sp>
          <p:sp>
            <p:nvSpPr>
              <p:cNvPr id="14878" name="Freeform 595"/>
              <p:cNvSpPr>
                <a:spLocks noChangeArrowheads="1"/>
              </p:cNvSpPr>
              <p:nvPr/>
            </p:nvSpPr>
            <p:spPr bwMode="auto">
              <a:xfrm>
                <a:off x="8937" y="4611"/>
                <a:ext cx="70" cy="37"/>
              </a:xfrm>
              <a:custGeom>
                <a:avLst/>
                <a:gdLst>
                  <a:gd name="T0" fmla="*/ 60 w 71"/>
                  <a:gd name="T1" fmla="*/ 22 h 38"/>
                  <a:gd name="T2" fmla="*/ 67 w 71"/>
                  <a:gd name="T3" fmla="*/ 19 h 38"/>
                  <a:gd name="T4" fmla="*/ 56 w 71"/>
                  <a:gd name="T5" fmla="*/ 16 h 38"/>
                  <a:gd name="T6" fmla="*/ 51 w 71"/>
                  <a:gd name="T7" fmla="*/ 8 h 38"/>
                  <a:gd name="T8" fmla="*/ 35 w 71"/>
                  <a:gd name="T9" fmla="*/ 0 h 38"/>
                  <a:gd name="T10" fmla="*/ 17 w 71"/>
                  <a:gd name="T11" fmla="*/ 23 h 38"/>
                  <a:gd name="T12" fmla="*/ 10 w 71"/>
                  <a:gd name="T13" fmla="*/ 21 h 38"/>
                  <a:gd name="T14" fmla="*/ 0 w 71"/>
                  <a:gd name="T15" fmla="*/ 34 h 38"/>
                  <a:gd name="T16" fmla="*/ 12 w 71"/>
                  <a:gd name="T17" fmla="*/ 31 h 38"/>
                  <a:gd name="T18" fmla="*/ 14 w 71"/>
                  <a:gd name="T19" fmla="*/ 34 h 38"/>
                  <a:gd name="T20" fmla="*/ 35 w 71"/>
                  <a:gd name="T21" fmla="*/ 32 h 38"/>
                  <a:gd name="T22" fmla="*/ 49 w 71"/>
                  <a:gd name="T23" fmla="*/ 22 h 38"/>
                  <a:gd name="T24" fmla="*/ 60 w 71"/>
                  <a:gd name="T25" fmla="*/ 22 h 3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38"/>
                  <a:gd name="T41" fmla="*/ 71 w 71"/>
                  <a:gd name="T42" fmla="*/ 38 h 3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38">
                    <a:moveTo>
                      <a:pt x="63" y="25"/>
                    </a:moveTo>
                    <a:lnTo>
                      <a:pt x="70" y="21"/>
                    </a:lnTo>
                    <a:lnTo>
                      <a:pt x="59" y="16"/>
                    </a:lnTo>
                    <a:lnTo>
                      <a:pt x="54" y="8"/>
                    </a:lnTo>
                    <a:lnTo>
                      <a:pt x="36" y="0"/>
                    </a:lnTo>
                    <a:lnTo>
                      <a:pt x="17" y="26"/>
                    </a:lnTo>
                    <a:lnTo>
                      <a:pt x="10" y="24"/>
                    </a:lnTo>
                    <a:lnTo>
                      <a:pt x="0" y="37"/>
                    </a:lnTo>
                    <a:lnTo>
                      <a:pt x="12" y="34"/>
                    </a:lnTo>
                    <a:lnTo>
                      <a:pt x="14" y="37"/>
                    </a:lnTo>
                    <a:lnTo>
                      <a:pt x="36" y="35"/>
                    </a:lnTo>
                    <a:lnTo>
                      <a:pt x="52" y="25"/>
                    </a:lnTo>
                    <a:lnTo>
                      <a:pt x="63" y="25"/>
                    </a:lnTo>
                  </a:path>
                </a:pathLst>
              </a:custGeom>
              <a:solidFill>
                <a:srgbClr val="0000FF"/>
              </a:solidFill>
              <a:ln w="5040">
                <a:solidFill>
                  <a:srgbClr val="000000"/>
                </a:solidFill>
                <a:round/>
                <a:headEnd/>
                <a:tailEnd/>
              </a:ln>
            </p:spPr>
            <p:txBody>
              <a:bodyPr wrap="none" anchor="ctr"/>
              <a:lstStyle/>
              <a:p>
                <a:endParaRPr lang="en-US"/>
              </a:p>
            </p:txBody>
          </p:sp>
          <p:sp>
            <p:nvSpPr>
              <p:cNvPr id="14879" name="Freeform 596"/>
              <p:cNvSpPr>
                <a:spLocks noChangeArrowheads="1"/>
              </p:cNvSpPr>
              <p:nvPr/>
            </p:nvSpPr>
            <p:spPr bwMode="auto">
              <a:xfrm>
                <a:off x="8937" y="4611"/>
                <a:ext cx="70" cy="37"/>
              </a:xfrm>
              <a:custGeom>
                <a:avLst/>
                <a:gdLst>
                  <a:gd name="T0" fmla="*/ 60 w 71"/>
                  <a:gd name="T1" fmla="*/ 22 h 38"/>
                  <a:gd name="T2" fmla="*/ 67 w 71"/>
                  <a:gd name="T3" fmla="*/ 19 h 38"/>
                  <a:gd name="T4" fmla="*/ 56 w 71"/>
                  <a:gd name="T5" fmla="*/ 16 h 38"/>
                  <a:gd name="T6" fmla="*/ 51 w 71"/>
                  <a:gd name="T7" fmla="*/ 8 h 38"/>
                  <a:gd name="T8" fmla="*/ 35 w 71"/>
                  <a:gd name="T9" fmla="*/ 0 h 38"/>
                  <a:gd name="T10" fmla="*/ 17 w 71"/>
                  <a:gd name="T11" fmla="*/ 23 h 38"/>
                  <a:gd name="T12" fmla="*/ 10 w 71"/>
                  <a:gd name="T13" fmla="*/ 21 h 38"/>
                  <a:gd name="T14" fmla="*/ 0 w 71"/>
                  <a:gd name="T15" fmla="*/ 34 h 38"/>
                  <a:gd name="T16" fmla="*/ 12 w 71"/>
                  <a:gd name="T17" fmla="*/ 31 h 38"/>
                  <a:gd name="T18" fmla="*/ 14 w 71"/>
                  <a:gd name="T19" fmla="*/ 34 h 38"/>
                  <a:gd name="T20" fmla="*/ 35 w 71"/>
                  <a:gd name="T21" fmla="*/ 32 h 38"/>
                  <a:gd name="T22" fmla="*/ 49 w 71"/>
                  <a:gd name="T23" fmla="*/ 22 h 38"/>
                  <a:gd name="T24" fmla="*/ 60 w 71"/>
                  <a:gd name="T25" fmla="*/ 22 h 3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1"/>
                  <a:gd name="T40" fmla="*/ 0 h 38"/>
                  <a:gd name="T41" fmla="*/ 71 w 71"/>
                  <a:gd name="T42" fmla="*/ 38 h 3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1" h="38">
                    <a:moveTo>
                      <a:pt x="63" y="25"/>
                    </a:moveTo>
                    <a:lnTo>
                      <a:pt x="70" y="21"/>
                    </a:lnTo>
                    <a:lnTo>
                      <a:pt x="59" y="16"/>
                    </a:lnTo>
                    <a:lnTo>
                      <a:pt x="54" y="8"/>
                    </a:lnTo>
                    <a:lnTo>
                      <a:pt x="36" y="0"/>
                    </a:lnTo>
                    <a:lnTo>
                      <a:pt x="17" y="26"/>
                    </a:lnTo>
                    <a:lnTo>
                      <a:pt x="10" y="24"/>
                    </a:lnTo>
                    <a:lnTo>
                      <a:pt x="0" y="37"/>
                    </a:lnTo>
                    <a:lnTo>
                      <a:pt x="12" y="34"/>
                    </a:lnTo>
                    <a:lnTo>
                      <a:pt x="14" y="37"/>
                    </a:lnTo>
                    <a:lnTo>
                      <a:pt x="36" y="35"/>
                    </a:lnTo>
                    <a:lnTo>
                      <a:pt x="52" y="25"/>
                    </a:lnTo>
                    <a:lnTo>
                      <a:pt x="63" y="25"/>
                    </a:lnTo>
                  </a:path>
                </a:pathLst>
              </a:custGeom>
              <a:noFill/>
              <a:ln w="9525">
                <a:solidFill>
                  <a:srgbClr val="000000"/>
                </a:solidFill>
                <a:round/>
                <a:headEnd/>
                <a:tailEnd/>
              </a:ln>
            </p:spPr>
            <p:txBody>
              <a:bodyPr/>
              <a:lstStyle/>
              <a:p>
                <a:endParaRPr lang="en-US"/>
              </a:p>
            </p:txBody>
          </p:sp>
          <p:sp>
            <p:nvSpPr>
              <p:cNvPr id="14880" name="Line 597"/>
              <p:cNvSpPr>
                <a:spLocks noChangeShapeType="1"/>
              </p:cNvSpPr>
              <p:nvPr/>
            </p:nvSpPr>
            <p:spPr bwMode="auto">
              <a:xfrm flipV="1">
                <a:off x="9012" y="4569"/>
                <a:ext cx="0" cy="1"/>
              </a:xfrm>
              <a:prstGeom prst="line">
                <a:avLst/>
              </a:prstGeom>
              <a:noFill/>
              <a:ln w="9525">
                <a:solidFill>
                  <a:srgbClr val="000000"/>
                </a:solidFill>
                <a:round/>
                <a:headEnd/>
                <a:tailEnd/>
              </a:ln>
            </p:spPr>
            <p:txBody>
              <a:bodyPr/>
              <a:lstStyle/>
              <a:p>
                <a:endParaRPr lang="en-GB"/>
              </a:p>
            </p:txBody>
          </p:sp>
          <p:sp>
            <p:nvSpPr>
              <p:cNvPr id="14881" name="Freeform 598"/>
              <p:cNvSpPr>
                <a:spLocks noChangeArrowheads="1"/>
              </p:cNvSpPr>
              <p:nvPr/>
            </p:nvSpPr>
            <p:spPr bwMode="auto">
              <a:xfrm>
                <a:off x="8972" y="4554"/>
                <a:ext cx="51" cy="57"/>
              </a:xfrm>
              <a:custGeom>
                <a:avLst/>
                <a:gdLst>
                  <a:gd name="T0" fmla="*/ 35 w 52"/>
                  <a:gd name="T1" fmla="*/ 13 h 58"/>
                  <a:gd name="T2" fmla="*/ 30 w 52"/>
                  <a:gd name="T3" fmla="*/ 11 h 58"/>
                  <a:gd name="T4" fmla="*/ 25 w 52"/>
                  <a:gd name="T5" fmla="*/ 8 h 58"/>
                  <a:gd name="T6" fmla="*/ 21 w 52"/>
                  <a:gd name="T7" fmla="*/ 0 h 58"/>
                  <a:gd name="T8" fmla="*/ 8 w 52"/>
                  <a:gd name="T9" fmla="*/ 20 h 58"/>
                  <a:gd name="T10" fmla="*/ 4 w 52"/>
                  <a:gd name="T11" fmla="*/ 29 h 58"/>
                  <a:gd name="T12" fmla="*/ 15 w 52"/>
                  <a:gd name="T13" fmla="*/ 29 h 58"/>
                  <a:gd name="T14" fmla="*/ 0 w 52"/>
                  <a:gd name="T15" fmla="*/ 47 h 58"/>
                  <a:gd name="T16" fmla="*/ 22 w 52"/>
                  <a:gd name="T17" fmla="*/ 54 h 58"/>
                  <a:gd name="T18" fmla="*/ 28 w 52"/>
                  <a:gd name="T19" fmla="*/ 49 h 58"/>
                  <a:gd name="T20" fmla="*/ 48 w 52"/>
                  <a:gd name="T21" fmla="*/ 41 h 58"/>
                  <a:gd name="T22" fmla="*/ 37 w 52"/>
                  <a:gd name="T23" fmla="*/ 39 h 58"/>
                  <a:gd name="T24" fmla="*/ 35 w 52"/>
                  <a:gd name="T25" fmla="*/ 31 h 58"/>
                  <a:gd name="T26" fmla="*/ 26 w 52"/>
                  <a:gd name="T27" fmla="*/ 33 h 58"/>
                  <a:gd name="T28" fmla="*/ 35 w 52"/>
                  <a:gd name="T29" fmla="*/ 13 h 5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2"/>
                  <a:gd name="T46" fmla="*/ 0 h 58"/>
                  <a:gd name="T47" fmla="*/ 52 w 52"/>
                  <a:gd name="T48" fmla="*/ 58 h 5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2" h="58">
                    <a:moveTo>
                      <a:pt x="38" y="13"/>
                    </a:moveTo>
                    <a:lnTo>
                      <a:pt x="33" y="11"/>
                    </a:lnTo>
                    <a:lnTo>
                      <a:pt x="25" y="8"/>
                    </a:lnTo>
                    <a:lnTo>
                      <a:pt x="21" y="0"/>
                    </a:lnTo>
                    <a:lnTo>
                      <a:pt x="8" y="20"/>
                    </a:lnTo>
                    <a:lnTo>
                      <a:pt x="4" y="29"/>
                    </a:lnTo>
                    <a:lnTo>
                      <a:pt x="15" y="31"/>
                    </a:lnTo>
                    <a:lnTo>
                      <a:pt x="0" y="50"/>
                    </a:lnTo>
                    <a:lnTo>
                      <a:pt x="22" y="57"/>
                    </a:lnTo>
                    <a:lnTo>
                      <a:pt x="31" y="52"/>
                    </a:lnTo>
                    <a:lnTo>
                      <a:pt x="51" y="44"/>
                    </a:lnTo>
                    <a:lnTo>
                      <a:pt x="40" y="42"/>
                    </a:lnTo>
                    <a:lnTo>
                      <a:pt x="38" y="34"/>
                    </a:lnTo>
                    <a:lnTo>
                      <a:pt x="27" y="36"/>
                    </a:lnTo>
                    <a:lnTo>
                      <a:pt x="38" y="13"/>
                    </a:lnTo>
                  </a:path>
                </a:pathLst>
              </a:custGeom>
              <a:solidFill>
                <a:srgbClr val="FFA900"/>
              </a:solidFill>
              <a:ln w="5040">
                <a:solidFill>
                  <a:srgbClr val="000000"/>
                </a:solidFill>
                <a:round/>
                <a:headEnd/>
                <a:tailEnd/>
              </a:ln>
            </p:spPr>
            <p:txBody>
              <a:bodyPr wrap="none" anchor="ctr"/>
              <a:lstStyle/>
              <a:p>
                <a:endParaRPr lang="en-US"/>
              </a:p>
            </p:txBody>
          </p:sp>
          <p:sp>
            <p:nvSpPr>
              <p:cNvPr id="14882" name="Freeform 599"/>
              <p:cNvSpPr>
                <a:spLocks noChangeArrowheads="1"/>
              </p:cNvSpPr>
              <p:nvPr/>
            </p:nvSpPr>
            <p:spPr bwMode="auto">
              <a:xfrm>
                <a:off x="8972" y="4554"/>
                <a:ext cx="51" cy="57"/>
              </a:xfrm>
              <a:custGeom>
                <a:avLst/>
                <a:gdLst>
                  <a:gd name="T0" fmla="*/ 35 w 52"/>
                  <a:gd name="T1" fmla="*/ 13 h 58"/>
                  <a:gd name="T2" fmla="*/ 30 w 52"/>
                  <a:gd name="T3" fmla="*/ 11 h 58"/>
                  <a:gd name="T4" fmla="*/ 25 w 52"/>
                  <a:gd name="T5" fmla="*/ 8 h 58"/>
                  <a:gd name="T6" fmla="*/ 21 w 52"/>
                  <a:gd name="T7" fmla="*/ 0 h 58"/>
                  <a:gd name="T8" fmla="*/ 8 w 52"/>
                  <a:gd name="T9" fmla="*/ 20 h 58"/>
                  <a:gd name="T10" fmla="*/ 4 w 52"/>
                  <a:gd name="T11" fmla="*/ 29 h 58"/>
                  <a:gd name="T12" fmla="*/ 15 w 52"/>
                  <a:gd name="T13" fmla="*/ 29 h 58"/>
                  <a:gd name="T14" fmla="*/ 0 w 52"/>
                  <a:gd name="T15" fmla="*/ 47 h 58"/>
                  <a:gd name="T16" fmla="*/ 22 w 52"/>
                  <a:gd name="T17" fmla="*/ 54 h 58"/>
                  <a:gd name="T18" fmla="*/ 28 w 52"/>
                  <a:gd name="T19" fmla="*/ 49 h 58"/>
                  <a:gd name="T20" fmla="*/ 48 w 52"/>
                  <a:gd name="T21" fmla="*/ 41 h 58"/>
                  <a:gd name="T22" fmla="*/ 37 w 52"/>
                  <a:gd name="T23" fmla="*/ 39 h 58"/>
                  <a:gd name="T24" fmla="*/ 35 w 52"/>
                  <a:gd name="T25" fmla="*/ 31 h 58"/>
                  <a:gd name="T26" fmla="*/ 26 w 52"/>
                  <a:gd name="T27" fmla="*/ 33 h 58"/>
                  <a:gd name="T28" fmla="*/ 35 w 52"/>
                  <a:gd name="T29" fmla="*/ 13 h 5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2"/>
                  <a:gd name="T46" fmla="*/ 0 h 58"/>
                  <a:gd name="T47" fmla="*/ 52 w 52"/>
                  <a:gd name="T48" fmla="*/ 58 h 5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2" h="58">
                    <a:moveTo>
                      <a:pt x="38" y="13"/>
                    </a:moveTo>
                    <a:lnTo>
                      <a:pt x="33" y="11"/>
                    </a:lnTo>
                    <a:lnTo>
                      <a:pt x="25" y="8"/>
                    </a:lnTo>
                    <a:lnTo>
                      <a:pt x="21" y="0"/>
                    </a:lnTo>
                    <a:lnTo>
                      <a:pt x="8" y="20"/>
                    </a:lnTo>
                    <a:lnTo>
                      <a:pt x="4" y="29"/>
                    </a:lnTo>
                    <a:lnTo>
                      <a:pt x="15" y="31"/>
                    </a:lnTo>
                    <a:lnTo>
                      <a:pt x="0" y="50"/>
                    </a:lnTo>
                    <a:lnTo>
                      <a:pt x="22" y="57"/>
                    </a:lnTo>
                    <a:lnTo>
                      <a:pt x="31" y="52"/>
                    </a:lnTo>
                    <a:lnTo>
                      <a:pt x="51" y="44"/>
                    </a:lnTo>
                    <a:lnTo>
                      <a:pt x="40" y="42"/>
                    </a:lnTo>
                    <a:lnTo>
                      <a:pt x="38" y="34"/>
                    </a:lnTo>
                    <a:lnTo>
                      <a:pt x="27" y="36"/>
                    </a:lnTo>
                    <a:lnTo>
                      <a:pt x="38" y="13"/>
                    </a:lnTo>
                  </a:path>
                </a:pathLst>
              </a:custGeom>
              <a:noFill/>
              <a:ln w="9525">
                <a:solidFill>
                  <a:srgbClr val="000000"/>
                </a:solidFill>
                <a:round/>
                <a:headEnd/>
                <a:tailEnd/>
              </a:ln>
            </p:spPr>
            <p:txBody>
              <a:bodyPr/>
              <a:lstStyle/>
              <a:p>
                <a:endParaRPr lang="en-US"/>
              </a:p>
            </p:txBody>
          </p:sp>
          <p:sp>
            <p:nvSpPr>
              <p:cNvPr id="14883" name="Line 600"/>
              <p:cNvSpPr>
                <a:spLocks noChangeShapeType="1"/>
              </p:cNvSpPr>
              <p:nvPr/>
            </p:nvSpPr>
            <p:spPr bwMode="auto">
              <a:xfrm flipV="1">
                <a:off x="9012" y="4569"/>
                <a:ext cx="0" cy="1"/>
              </a:xfrm>
              <a:prstGeom prst="line">
                <a:avLst/>
              </a:prstGeom>
              <a:noFill/>
              <a:ln w="9525">
                <a:solidFill>
                  <a:srgbClr val="000000"/>
                </a:solidFill>
                <a:round/>
                <a:headEnd/>
                <a:tailEnd/>
              </a:ln>
            </p:spPr>
            <p:txBody>
              <a:bodyPr/>
              <a:lstStyle/>
              <a:p>
                <a:endParaRPr lang="en-GB"/>
              </a:p>
            </p:txBody>
          </p:sp>
          <p:sp>
            <p:nvSpPr>
              <p:cNvPr id="14884" name="Freeform 601"/>
              <p:cNvSpPr>
                <a:spLocks noChangeArrowheads="1"/>
              </p:cNvSpPr>
              <p:nvPr/>
            </p:nvSpPr>
            <p:spPr bwMode="auto">
              <a:xfrm>
                <a:off x="8996" y="4537"/>
                <a:ext cx="99" cy="66"/>
              </a:xfrm>
              <a:custGeom>
                <a:avLst/>
                <a:gdLst>
                  <a:gd name="T0" fmla="*/ 13 w 100"/>
                  <a:gd name="T1" fmla="*/ 33 h 67"/>
                  <a:gd name="T2" fmla="*/ 40 w 100"/>
                  <a:gd name="T3" fmla="*/ 0 h 67"/>
                  <a:gd name="T4" fmla="*/ 85 w 100"/>
                  <a:gd name="T5" fmla="*/ 19 h 67"/>
                  <a:gd name="T6" fmla="*/ 91 w 100"/>
                  <a:gd name="T7" fmla="*/ 20 h 67"/>
                  <a:gd name="T8" fmla="*/ 87 w 100"/>
                  <a:gd name="T9" fmla="*/ 33 h 67"/>
                  <a:gd name="T10" fmla="*/ 96 w 100"/>
                  <a:gd name="T11" fmla="*/ 49 h 67"/>
                  <a:gd name="T12" fmla="*/ 30 w 100"/>
                  <a:gd name="T13" fmla="*/ 63 h 67"/>
                  <a:gd name="T14" fmla="*/ 17 w 100"/>
                  <a:gd name="T15" fmla="*/ 56 h 67"/>
                  <a:gd name="T16" fmla="*/ 15 w 100"/>
                  <a:gd name="T17" fmla="*/ 55 h 67"/>
                  <a:gd name="T18" fmla="*/ 0 w 100"/>
                  <a:gd name="T19" fmla="*/ 50 h 67"/>
                  <a:gd name="T20" fmla="*/ 13 w 100"/>
                  <a:gd name="T21" fmla="*/ 33 h 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0"/>
                  <a:gd name="T34" fmla="*/ 0 h 67"/>
                  <a:gd name="T35" fmla="*/ 100 w 100"/>
                  <a:gd name="T36" fmla="*/ 67 h 6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0" h="67">
                    <a:moveTo>
                      <a:pt x="13" y="34"/>
                    </a:moveTo>
                    <a:lnTo>
                      <a:pt x="40" y="0"/>
                    </a:lnTo>
                    <a:lnTo>
                      <a:pt x="88" y="19"/>
                    </a:lnTo>
                    <a:lnTo>
                      <a:pt x="94" y="20"/>
                    </a:lnTo>
                    <a:lnTo>
                      <a:pt x="90" y="33"/>
                    </a:lnTo>
                    <a:lnTo>
                      <a:pt x="99" y="52"/>
                    </a:lnTo>
                    <a:lnTo>
                      <a:pt x="30" y="66"/>
                    </a:lnTo>
                    <a:lnTo>
                      <a:pt x="17" y="59"/>
                    </a:lnTo>
                    <a:lnTo>
                      <a:pt x="15" y="58"/>
                    </a:lnTo>
                    <a:lnTo>
                      <a:pt x="0" y="53"/>
                    </a:lnTo>
                    <a:lnTo>
                      <a:pt x="13" y="34"/>
                    </a:lnTo>
                  </a:path>
                </a:pathLst>
              </a:custGeom>
              <a:solidFill>
                <a:srgbClr val="0000FF"/>
              </a:solidFill>
              <a:ln w="5040">
                <a:solidFill>
                  <a:srgbClr val="000000"/>
                </a:solidFill>
                <a:round/>
                <a:headEnd/>
                <a:tailEnd/>
              </a:ln>
            </p:spPr>
            <p:txBody>
              <a:bodyPr wrap="none" anchor="ctr"/>
              <a:lstStyle/>
              <a:p>
                <a:endParaRPr lang="en-US"/>
              </a:p>
            </p:txBody>
          </p:sp>
          <p:sp>
            <p:nvSpPr>
              <p:cNvPr id="14885" name="Freeform 602"/>
              <p:cNvSpPr>
                <a:spLocks noChangeArrowheads="1"/>
              </p:cNvSpPr>
              <p:nvPr/>
            </p:nvSpPr>
            <p:spPr bwMode="auto">
              <a:xfrm>
                <a:off x="8996" y="4537"/>
                <a:ext cx="99" cy="66"/>
              </a:xfrm>
              <a:custGeom>
                <a:avLst/>
                <a:gdLst>
                  <a:gd name="T0" fmla="*/ 13 w 100"/>
                  <a:gd name="T1" fmla="*/ 33 h 67"/>
                  <a:gd name="T2" fmla="*/ 40 w 100"/>
                  <a:gd name="T3" fmla="*/ 0 h 67"/>
                  <a:gd name="T4" fmla="*/ 85 w 100"/>
                  <a:gd name="T5" fmla="*/ 19 h 67"/>
                  <a:gd name="T6" fmla="*/ 91 w 100"/>
                  <a:gd name="T7" fmla="*/ 20 h 67"/>
                  <a:gd name="T8" fmla="*/ 87 w 100"/>
                  <a:gd name="T9" fmla="*/ 33 h 67"/>
                  <a:gd name="T10" fmla="*/ 96 w 100"/>
                  <a:gd name="T11" fmla="*/ 49 h 67"/>
                  <a:gd name="T12" fmla="*/ 30 w 100"/>
                  <a:gd name="T13" fmla="*/ 63 h 67"/>
                  <a:gd name="T14" fmla="*/ 17 w 100"/>
                  <a:gd name="T15" fmla="*/ 56 h 67"/>
                  <a:gd name="T16" fmla="*/ 15 w 100"/>
                  <a:gd name="T17" fmla="*/ 55 h 67"/>
                  <a:gd name="T18" fmla="*/ 0 w 100"/>
                  <a:gd name="T19" fmla="*/ 50 h 67"/>
                  <a:gd name="T20" fmla="*/ 13 w 100"/>
                  <a:gd name="T21" fmla="*/ 33 h 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0"/>
                  <a:gd name="T34" fmla="*/ 0 h 67"/>
                  <a:gd name="T35" fmla="*/ 100 w 100"/>
                  <a:gd name="T36" fmla="*/ 67 h 6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0" h="67">
                    <a:moveTo>
                      <a:pt x="13" y="34"/>
                    </a:moveTo>
                    <a:lnTo>
                      <a:pt x="40" y="0"/>
                    </a:lnTo>
                    <a:lnTo>
                      <a:pt x="88" y="19"/>
                    </a:lnTo>
                    <a:lnTo>
                      <a:pt x="94" y="20"/>
                    </a:lnTo>
                    <a:lnTo>
                      <a:pt x="90" y="33"/>
                    </a:lnTo>
                    <a:lnTo>
                      <a:pt x="99" y="52"/>
                    </a:lnTo>
                    <a:lnTo>
                      <a:pt x="30" y="66"/>
                    </a:lnTo>
                    <a:lnTo>
                      <a:pt x="17" y="59"/>
                    </a:lnTo>
                    <a:lnTo>
                      <a:pt x="15" y="58"/>
                    </a:lnTo>
                    <a:lnTo>
                      <a:pt x="0" y="53"/>
                    </a:lnTo>
                    <a:lnTo>
                      <a:pt x="13" y="34"/>
                    </a:lnTo>
                  </a:path>
                </a:pathLst>
              </a:custGeom>
              <a:noFill/>
              <a:ln w="9525">
                <a:solidFill>
                  <a:srgbClr val="000000"/>
                </a:solidFill>
                <a:round/>
                <a:headEnd/>
                <a:tailEnd/>
              </a:ln>
            </p:spPr>
            <p:txBody>
              <a:bodyPr/>
              <a:lstStyle/>
              <a:p>
                <a:endParaRPr lang="en-US"/>
              </a:p>
            </p:txBody>
          </p:sp>
          <p:sp>
            <p:nvSpPr>
              <p:cNvPr id="14886" name="Line 603"/>
              <p:cNvSpPr>
                <a:spLocks noChangeShapeType="1"/>
              </p:cNvSpPr>
              <p:nvPr/>
            </p:nvSpPr>
            <p:spPr bwMode="auto">
              <a:xfrm>
                <a:off x="9145" y="4581"/>
                <a:ext cx="0" cy="0"/>
              </a:xfrm>
              <a:prstGeom prst="line">
                <a:avLst/>
              </a:prstGeom>
              <a:noFill/>
              <a:ln w="9525">
                <a:solidFill>
                  <a:srgbClr val="000000"/>
                </a:solidFill>
                <a:round/>
                <a:headEnd/>
                <a:tailEnd/>
              </a:ln>
            </p:spPr>
            <p:txBody>
              <a:bodyPr/>
              <a:lstStyle/>
              <a:p>
                <a:endParaRPr lang="en-GB"/>
              </a:p>
            </p:txBody>
          </p:sp>
          <p:sp>
            <p:nvSpPr>
              <p:cNvPr id="14887" name="Freeform 604"/>
              <p:cNvSpPr>
                <a:spLocks noChangeArrowheads="1"/>
              </p:cNvSpPr>
              <p:nvPr/>
            </p:nvSpPr>
            <p:spPr bwMode="auto">
              <a:xfrm>
                <a:off x="9088" y="4552"/>
                <a:ext cx="56" cy="29"/>
              </a:xfrm>
              <a:custGeom>
                <a:avLst/>
                <a:gdLst>
                  <a:gd name="T0" fmla="*/ 53 w 57"/>
                  <a:gd name="T1" fmla="*/ 24 h 30"/>
                  <a:gd name="T2" fmla="*/ 45 w 57"/>
                  <a:gd name="T3" fmla="*/ 0 h 30"/>
                  <a:gd name="T4" fmla="*/ 0 w 57"/>
                  <a:gd name="T5" fmla="*/ 5 h 30"/>
                  <a:gd name="T6" fmla="*/ 0 w 57"/>
                  <a:gd name="T7" fmla="*/ 15 h 30"/>
                  <a:gd name="T8" fmla="*/ 2 w 57"/>
                  <a:gd name="T9" fmla="*/ 26 h 30"/>
                  <a:gd name="T10" fmla="*/ 53 w 57"/>
                  <a:gd name="T11" fmla="*/ 24 h 30"/>
                  <a:gd name="T12" fmla="*/ 0 60000 65536"/>
                  <a:gd name="T13" fmla="*/ 0 60000 65536"/>
                  <a:gd name="T14" fmla="*/ 0 60000 65536"/>
                  <a:gd name="T15" fmla="*/ 0 60000 65536"/>
                  <a:gd name="T16" fmla="*/ 0 60000 65536"/>
                  <a:gd name="T17" fmla="*/ 0 60000 65536"/>
                  <a:gd name="T18" fmla="*/ 0 w 57"/>
                  <a:gd name="T19" fmla="*/ 0 h 30"/>
                  <a:gd name="T20" fmla="*/ 57 w 57"/>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57" h="30">
                    <a:moveTo>
                      <a:pt x="56" y="27"/>
                    </a:moveTo>
                    <a:lnTo>
                      <a:pt x="48" y="0"/>
                    </a:lnTo>
                    <a:lnTo>
                      <a:pt x="0" y="5"/>
                    </a:lnTo>
                    <a:lnTo>
                      <a:pt x="0" y="18"/>
                    </a:lnTo>
                    <a:lnTo>
                      <a:pt x="2" y="29"/>
                    </a:lnTo>
                    <a:lnTo>
                      <a:pt x="56" y="27"/>
                    </a:lnTo>
                  </a:path>
                </a:pathLst>
              </a:custGeom>
              <a:solidFill>
                <a:srgbClr val="0000FF"/>
              </a:solidFill>
              <a:ln w="5040">
                <a:solidFill>
                  <a:srgbClr val="000000"/>
                </a:solidFill>
                <a:round/>
                <a:headEnd/>
                <a:tailEnd/>
              </a:ln>
            </p:spPr>
            <p:txBody>
              <a:bodyPr wrap="none" anchor="ctr"/>
              <a:lstStyle/>
              <a:p>
                <a:endParaRPr lang="en-US"/>
              </a:p>
            </p:txBody>
          </p:sp>
          <p:sp>
            <p:nvSpPr>
              <p:cNvPr id="14888" name="Freeform 605"/>
              <p:cNvSpPr>
                <a:spLocks noChangeArrowheads="1"/>
              </p:cNvSpPr>
              <p:nvPr/>
            </p:nvSpPr>
            <p:spPr bwMode="auto">
              <a:xfrm>
                <a:off x="9088" y="4552"/>
                <a:ext cx="56" cy="29"/>
              </a:xfrm>
              <a:custGeom>
                <a:avLst/>
                <a:gdLst>
                  <a:gd name="T0" fmla="*/ 53 w 57"/>
                  <a:gd name="T1" fmla="*/ 24 h 30"/>
                  <a:gd name="T2" fmla="*/ 45 w 57"/>
                  <a:gd name="T3" fmla="*/ 0 h 30"/>
                  <a:gd name="T4" fmla="*/ 0 w 57"/>
                  <a:gd name="T5" fmla="*/ 5 h 30"/>
                  <a:gd name="T6" fmla="*/ 0 w 57"/>
                  <a:gd name="T7" fmla="*/ 15 h 30"/>
                  <a:gd name="T8" fmla="*/ 2 w 57"/>
                  <a:gd name="T9" fmla="*/ 26 h 30"/>
                  <a:gd name="T10" fmla="*/ 53 w 57"/>
                  <a:gd name="T11" fmla="*/ 24 h 30"/>
                  <a:gd name="T12" fmla="*/ 0 60000 65536"/>
                  <a:gd name="T13" fmla="*/ 0 60000 65536"/>
                  <a:gd name="T14" fmla="*/ 0 60000 65536"/>
                  <a:gd name="T15" fmla="*/ 0 60000 65536"/>
                  <a:gd name="T16" fmla="*/ 0 60000 65536"/>
                  <a:gd name="T17" fmla="*/ 0 60000 65536"/>
                  <a:gd name="T18" fmla="*/ 0 w 57"/>
                  <a:gd name="T19" fmla="*/ 0 h 30"/>
                  <a:gd name="T20" fmla="*/ 57 w 57"/>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57" h="30">
                    <a:moveTo>
                      <a:pt x="56" y="27"/>
                    </a:moveTo>
                    <a:lnTo>
                      <a:pt x="48" y="0"/>
                    </a:lnTo>
                    <a:lnTo>
                      <a:pt x="0" y="5"/>
                    </a:lnTo>
                    <a:lnTo>
                      <a:pt x="0" y="18"/>
                    </a:lnTo>
                    <a:lnTo>
                      <a:pt x="2" y="29"/>
                    </a:lnTo>
                    <a:lnTo>
                      <a:pt x="56" y="27"/>
                    </a:lnTo>
                  </a:path>
                </a:pathLst>
              </a:custGeom>
              <a:noFill/>
              <a:ln w="9525">
                <a:solidFill>
                  <a:srgbClr val="000000"/>
                </a:solidFill>
                <a:round/>
                <a:headEnd/>
                <a:tailEnd/>
              </a:ln>
            </p:spPr>
            <p:txBody>
              <a:bodyPr/>
              <a:lstStyle/>
              <a:p>
                <a:endParaRPr lang="en-US"/>
              </a:p>
            </p:txBody>
          </p:sp>
          <p:sp>
            <p:nvSpPr>
              <p:cNvPr id="14889" name="Line 606"/>
              <p:cNvSpPr>
                <a:spLocks noChangeShapeType="1"/>
              </p:cNvSpPr>
              <p:nvPr/>
            </p:nvSpPr>
            <p:spPr bwMode="auto">
              <a:xfrm>
                <a:off x="9180" y="4575"/>
                <a:ext cx="0" cy="0"/>
              </a:xfrm>
              <a:prstGeom prst="line">
                <a:avLst/>
              </a:prstGeom>
              <a:noFill/>
              <a:ln w="9525">
                <a:solidFill>
                  <a:srgbClr val="000000"/>
                </a:solidFill>
                <a:round/>
                <a:headEnd/>
                <a:tailEnd/>
              </a:ln>
            </p:spPr>
            <p:txBody>
              <a:bodyPr/>
              <a:lstStyle/>
              <a:p>
                <a:endParaRPr lang="en-GB"/>
              </a:p>
            </p:txBody>
          </p:sp>
          <p:sp>
            <p:nvSpPr>
              <p:cNvPr id="14890" name="Freeform 607"/>
              <p:cNvSpPr>
                <a:spLocks noChangeArrowheads="1"/>
              </p:cNvSpPr>
              <p:nvPr/>
            </p:nvSpPr>
            <p:spPr bwMode="auto">
              <a:xfrm>
                <a:off x="9138" y="4549"/>
                <a:ext cx="49" cy="33"/>
              </a:xfrm>
              <a:custGeom>
                <a:avLst/>
                <a:gdLst>
                  <a:gd name="T0" fmla="*/ 38 w 50"/>
                  <a:gd name="T1" fmla="*/ 21 h 34"/>
                  <a:gd name="T2" fmla="*/ 37 w 50"/>
                  <a:gd name="T3" fmla="*/ 18 h 34"/>
                  <a:gd name="T4" fmla="*/ 46 w 50"/>
                  <a:gd name="T5" fmla="*/ 7 h 34"/>
                  <a:gd name="T6" fmla="*/ 25 w 50"/>
                  <a:gd name="T7" fmla="*/ 3 h 34"/>
                  <a:gd name="T8" fmla="*/ 0 w 50"/>
                  <a:gd name="T9" fmla="*/ 0 h 34"/>
                  <a:gd name="T10" fmla="*/ 6 w 50"/>
                  <a:gd name="T11" fmla="*/ 30 h 34"/>
                  <a:gd name="T12" fmla="*/ 35 w 50"/>
                  <a:gd name="T13" fmla="*/ 30 h 34"/>
                  <a:gd name="T14" fmla="*/ 34 w 50"/>
                  <a:gd name="T15" fmla="*/ 24 h 34"/>
                  <a:gd name="T16" fmla="*/ 38 w 50"/>
                  <a:gd name="T17" fmla="*/ 21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0"/>
                  <a:gd name="T28" fmla="*/ 0 h 34"/>
                  <a:gd name="T29" fmla="*/ 50 w 50"/>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0" h="34">
                    <a:moveTo>
                      <a:pt x="41" y="24"/>
                    </a:moveTo>
                    <a:lnTo>
                      <a:pt x="40" y="21"/>
                    </a:lnTo>
                    <a:lnTo>
                      <a:pt x="49" y="7"/>
                    </a:lnTo>
                    <a:lnTo>
                      <a:pt x="26" y="3"/>
                    </a:lnTo>
                    <a:lnTo>
                      <a:pt x="0" y="0"/>
                    </a:lnTo>
                    <a:lnTo>
                      <a:pt x="6" y="33"/>
                    </a:lnTo>
                    <a:lnTo>
                      <a:pt x="38" y="33"/>
                    </a:lnTo>
                    <a:lnTo>
                      <a:pt x="37" y="27"/>
                    </a:lnTo>
                    <a:lnTo>
                      <a:pt x="41" y="24"/>
                    </a:lnTo>
                  </a:path>
                </a:pathLst>
              </a:custGeom>
              <a:solidFill>
                <a:srgbClr val="0000FF"/>
              </a:solidFill>
              <a:ln w="5040">
                <a:solidFill>
                  <a:srgbClr val="000000"/>
                </a:solidFill>
                <a:round/>
                <a:headEnd/>
                <a:tailEnd/>
              </a:ln>
            </p:spPr>
            <p:txBody>
              <a:bodyPr wrap="none" anchor="ctr"/>
              <a:lstStyle/>
              <a:p>
                <a:endParaRPr lang="en-US"/>
              </a:p>
            </p:txBody>
          </p:sp>
          <p:sp>
            <p:nvSpPr>
              <p:cNvPr id="14891" name="Freeform 608"/>
              <p:cNvSpPr>
                <a:spLocks noChangeArrowheads="1"/>
              </p:cNvSpPr>
              <p:nvPr/>
            </p:nvSpPr>
            <p:spPr bwMode="auto">
              <a:xfrm>
                <a:off x="9138" y="4549"/>
                <a:ext cx="49" cy="33"/>
              </a:xfrm>
              <a:custGeom>
                <a:avLst/>
                <a:gdLst>
                  <a:gd name="T0" fmla="*/ 38 w 50"/>
                  <a:gd name="T1" fmla="*/ 21 h 34"/>
                  <a:gd name="T2" fmla="*/ 37 w 50"/>
                  <a:gd name="T3" fmla="*/ 18 h 34"/>
                  <a:gd name="T4" fmla="*/ 46 w 50"/>
                  <a:gd name="T5" fmla="*/ 7 h 34"/>
                  <a:gd name="T6" fmla="*/ 25 w 50"/>
                  <a:gd name="T7" fmla="*/ 3 h 34"/>
                  <a:gd name="T8" fmla="*/ 0 w 50"/>
                  <a:gd name="T9" fmla="*/ 0 h 34"/>
                  <a:gd name="T10" fmla="*/ 6 w 50"/>
                  <a:gd name="T11" fmla="*/ 30 h 34"/>
                  <a:gd name="T12" fmla="*/ 35 w 50"/>
                  <a:gd name="T13" fmla="*/ 30 h 34"/>
                  <a:gd name="T14" fmla="*/ 34 w 50"/>
                  <a:gd name="T15" fmla="*/ 24 h 34"/>
                  <a:gd name="T16" fmla="*/ 38 w 50"/>
                  <a:gd name="T17" fmla="*/ 21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0"/>
                  <a:gd name="T28" fmla="*/ 0 h 34"/>
                  <a:gd name="T29" fmla="*/ 50 w 50"/>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0" h="34">
                    <a:moveTo>
                      <a:pt x="41" y="24"/>
                    </a:moveTo>
                    <a:lnTo>
                      <a:pt x="40" y="21"/>
                    </a:lnTo>
                    <a:lnTo>
                      <a:pt x="49" y="7"/>
                    </a:lnTo>
                    <a:lnTo>
                      <a:pt x="26" y="3"/>
                    </a:lnTo>
                    <a:lnTo>
                      <a:pt x="0" y="0"/>
                    </a:lnTo>
                    <a:lnTo>
                      <a:pt x="6" y="33"/>
                    </a:lnTo>
                    <a:lnTo>
                      <a:pt x="38" y="33"/>
                    </a:lnTo>
                    <a:lnTo>
                      <a:pt x="37" y="27"/>
                    </a:lnTo>
                    <a:lnTo>
                      <a:pt x="41" y="24"/>
                    </a:lnTo>
                  </a:path>
                </a:pathLst>
              </a:custGeom>
              <a:noFill/>
              <a:ln w="9525">
                <a:solidFill>
                  <a:srgbClr val="000000"/>
                </a:solidFill>
                <a:round/>
                <a:headEnd/>
                <a:tailEnd/>
              </a:ln>
            </p:spPr>
            <p:txBody>
              <a:bodyPr/>
              <a:lstStyle/>
              <a:p>
                <a:endParaRPr lang="en-US"/>
              </a:p>
            </p:txBody>
          </p:sp>
          <p:sp>
            <p:nvSpPr>
              <p:cNvPr id="14892" name="Line 609"/>
              <p:cNvSpPr>
                <a:spLocks noChangeShapeType="1"/>
              </p:cNvSpPr>
              <p:nvPr/>
            </p:nvSpPr>
            <p:spPr bwMode="auto">
              <a:xfrm>
                <a:off x="9180" y="4575"/>
                <a:ext cx="0" cy="0"/>
              </a:xfrm>
              <a:prstGeom prst="line">
                <a:avLst/>
              </a:prstGeom>
              <a:noFill/>
              <a:ln w="9525">
                <a:solidFill>
                  <a:srgbClr val="000000"/>
                </a:solidFill>
                <a:round/>
                <a:headEnd/>
                <a:tailEnd/>
              </a:ln>
            </p:spPr>
            <p:txBody>
              <a:bodyPr/>
              <a:lstStyle/>
              <a:p>
                <a:endParaRPr lang="en-GB"/>
              </a:p>
            </p:txBody>
          </p:sp>
          <p:sp>
            <p:nvSpPr>
              <p:cNvPr id="14893" name="Freeform 610"/>
              <p:cNvSpPr>
                <a:spLocks noChangeArrowheads="1"/>
              </p:cNvSpPr>
              <p:nvPr/>
            </p:nvSpPr>
            <p:spPr bwMode="auto">
              <a:xfrm>
                <a:off x="9175" y="4552"/>
                <a:ext cx="79" cy="46"/>
              </a:xfrm>
              <a:custGeom>
                <a:avLst/>
                <a:gdLst>
                  <a:gd name="T0" fmla="*/ 7 w 80"/>
                  <a:gd name="T1" fmla="*/ 23 h 47"/>
                  <a:gd name="T2" fmla="*/ 3 w 80"/>
                  <a:gd name="T3" fmla="*/ 19 h 47"/>
                  <a:gd name="T4" fmla="*/ 11 w 80"/>
                  <a:gd name="T5" fmla="*/ 7 h 47"/>
                  <a:gd name="T6" fmla="*/ 18 w 80"/>
                  <a:gd name="T7" fmla="*/ 0 h 47"/>
                  <a:gd name="T8" fmla="*/ 43 w 80"/>
                  <a:gd name="T9" fmla="*/ 8 h 47"/>
                  <a:gd name="T10" fmla="*/ 54 w 80"/>
                  <a:gd name="T11" fmla="*/ 1 h 47"/>
                  <a:gd name="T12" fmla="*/ 58 w 80"/>
                  <a:gd name="T13" fmla="*/ 10 h 47"/>
                  <a:gd name="T14" fmla="*/ 66 w 80"/>
                  <a:gd name="T15" fmla="*/ 19 h 47"/>
                  <a:gd name="T16" fmla="*/ 56 w 80"/>
                  <a:gd name="T17" fmla="*/ 25 h 47"/>
                  <a:gd name="T18" fmla="*/ 76 w 80"/>
                  <a:gd name="T19" fmla="*/ 32 h 47"/>
                  <a:gd name="T20" fmla="*/ 75 w 80"/>
                  <a:gd name="T21" fmla="*/ 43 h 47"/>
                  <a:gd name="T22" fmla="*/ 4 w 80"/>
                  <a:gd name="T23" fmla="*/ 29 h 47"/>
                  <a:gd name="T24" fmla="*/ 0 w 80"/>
                  <a:gd name="T25" fmla="*/ 23 h 47"/>
                  <a:gd name="T26" fmla="*/ 7 w 80"/>
                  <a:gd name="T27" fmla="*/ 23 h 4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0"/>
                  <a:gd name="T43" fmla="*/ 0 h 47"/>
                  <a:gd name="T44" fmla="*/ 80 w 80"/>
                  <a:gd name="T45" fmla="*/ 47 h 4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0" h="47">
                    <a:moveTo>
                      <a:pt x="7" y="24"/>
                    </a:moveTo>
                    <a:lnTo>
                      <a:pt x="3" y="19"/>
                    </a:lnTo>
                    <a:lnTo>
                      <a:pt x="11" y="7"/>
                    </a:lnTo>
                    <a:lnTo>
                      <a:pt x="18" y="0"/>
                    </a:lnTo>
                    <a:lnTo>
                      <a:pt x="46" y="8"/>
                    </a:lnTo>
                    <a:lnTo>
                      <a:pt x="57" y="1"/>
                    </a:lnTo>
                    <a:lnTo>
                      <a:pt x="61" y="10"/>
                    </a:lnTo>
                    <a:lnTo>
                      <a:pt x="69" y="19"/>
                    </a:lnTo>
                    <a:lnTo>
                      <a:pt x="59" y="28"/>
                    </a:lnTo>
                    <a:lnTo>
                      <a:pt x="79" y="35"/>
                    </a:lnTo>
                    <a:lnTo>
                      <a:pt x="78" y="46"/>
                    </a:lnTo>
                    <a:lnTo>
                      <a:pt x="4" y="32"/>
                    </a:lnTo>
                    <a:lnTo>
                      <a:pt x="0" y="26"/>
                    </a:lnTo>
                    <a:lnTo>
                      <a:pt x="7" y="24"/>
                    </a:lnTo>
                  </a:path>
                </a:pathLst>
              </a:custGeom>
              <a:solidFill>
                <a:srgbClr val="0000FF"/>
              </a:solidFill>
              <a:ln w="5040">
                <a:solidFill>
                  <a:srgbClr val="000000"/>
                </a:solidFill>
                <a:round/>
                <a:headEnd/>
                <a:tailEnd/>
              </a:ln>
            </p:spPr>
            <p:txBody>
              <a:bodyPr wrap="none" anchor="ctr"/>
              <a:lstStyle/>
              <a:p>
                <a:endParaRPr lang="en-US"/>
              </a:p>
            </p:txBody>
          </p:sp>
          <p:sp>
            <p:nvSpPr>
              <p:cNvPr id="14894" name="Freeform 611"/>
              <p:cNvSpPr>
                <a:spLocks noChangeArrowheads="1"/>
              </p:cNvSpPr>
              <p:nvPr/>
            </p:nvSpPr>
            <p:spPr bwMode="auto">
              <a:xfrm>
                <a:off x="9175" y="4552"/>
                <a:ext cx="79" cy="46"/>
              </a:xfrm>
              <a:custGeom>
                <a:avLst/>
                <a:gdLst>
                  <a:gd name="T0" fmla="*/ 7 w 80"/>
                  <a:gd name="T1" fmla="*/ 23 h 47"/>
                  <a:gd name="T2" fmla="*/ 3 w 80"/>
                  <a:gd name="T3" fmla="*/ 19 h 47"/>
                  <a:gd name="T4" fmla="*/ 11 w 80"/>
                  <a:gd name="T5" fmla="*/ 7 h 47"/>
                  <a:gd name="T6" fmla="*/ 18 w 80"/>
                  <a:gd name="T7" fmla="*/ 0 h 47"/>
                  <a:gd name="T8" fmla="*/ 43 w 80"/>
                  <a:gd name="T9" fmla="*/ 8 h 47"/>
                  <a:gd name="T10" fmla="*/ 54 w 80"/>
                  <a:gd name="T11" fmla="*/ 1 h 47"/>
                  <a:gd name="T12" fmla="*/ 58 w 80"/>
                  <a:gd name="T13" fmla="*/ 10 h 47"/>
                  <a:gd name="T14" fmla="*/ 66 w 80"/>
                  <a:gd name="T15" fmla="*/ 19 h 47"/>
                  <a:gd name="T16" fmla="*/ 56 w 80"/>
                  <a:gd name="T17" fmla="*/ 25 h 47"/>
                  <a:gd name="T18" fmla="*/ 76 w 80"/>
                  <a:gd name="T19" fmla="*/ 32 h 47"/>
                  <a:gd name="T20" fmla="*/ 75 w 80"/>
                  <a:gd name="T21" fmla="*/ 43 h 47"/>
                  <a:gd name="T22" fmla="*/ 4 w 80"/>
                  <a:gd name="T23" fmla="*/ 29 h 47"/>
                  <a:gd name="T24" fmla="*/ 0 w 80"/>
                  <a:gd name="T25" fmla="*/ 23 h 47"/>
                  <a:gd name="T26" fmla="*/ 7 w 80"/>
                  <a:gd name="T27" fmla="*/ 23 h 4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0"/>
                  <a:gd name="T43" fmla="*/ 0 h 47"/>
                  <a:gd name="T44" fmla="*/ 80 w 80"/>
                  <a:gd name="T45" fmla="*/ 47 h 4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0" h="47">
                    <a:moveTo>
                      <a:pt x="7" y="24"/>
                    </a:moveTo>
                    <a:lnTo>
                      <a:pt x="3" y="19"/>
                    </a:lnTo>
                    <a:lnTo>
                      <a:pt x="11" y="7"/>
                    </a:lnTo>
                    <a:lnTo>
                      <a:pt x="18" y="0"/>
                    </a:lnTo>
                    <a:lnTo>
                      <a:pt x="46" y="8"/>
                    </a:lnTo>
                    <a:lnTo>
                      <a:pt x="57" y="1"/>
                    </a:lnTo>
                    <a:lnTo>
                      <a:pt x="61" y="10"/>
                    </a:lnTo>
                    <a:lnTo>
                      <a:pt x="69" y="19"/>
                    </a:lnTo>
                    <a:lnTo>
                      <a:pt x="59" y="28"/>
                    </a:lnTo>
                    <a:lnTo>
                      <a:pt x="79" y="35"/>
                    </a:lnTo>
                    <a:lnTo>
                      <a:pt x="78" y="46"/>
                    </a:lnTo>
                    <a:lnTo>
                      <a:pt x="4" y="32"/>
                    </a:lnTo>
                    <a:lnTo>
                      <a:pt x="0" y="26"/>
                    </a:lnTo>
                    <a:lnTo>
                      <a:pt x="7" y="24"/>
                    </a:lnTo>
                  </a:path>
                </a:pathLst>
              </a:custGeom>
              <a:noFill/>
              <a:ln w="9525">
                <a:solidFill>
                  <a:srgbClr val="000000"/>
                </a:solidFill>
                <a:round/>
                <a:headEnd/>
                <a:tailEnd/>
              </a:ln>
            </p:spPr>
            <p:txBody>
              <a:bodyPr/>
              <a:lstStyle/>
              <a:p>
                <a:endParaRPr lang="en-US"/>
              </a:p>
            </p:txBody>
          </p:sp>
          <p:sp>
            <p:nvSpPr>
              <p:cNvPr id="14895" name="Line 612"/>
              <p:cNvSpPr>
                <a:spLocks noChangeShapeType="1"/>
              </p:cNvSpPr>
              <p:nvPr/>
            </p:nvSpPr>
            <p:spPr bwMode="auto">
              <a:xfrm>
                <a:off x="9296" y="4629"/>
                <a:ext cx="0" cy="0"/>
              </a:xfrm>
              <a:prstGeom prst="line">
                <a:avLst/>
              </a:prstGeom>
              <a:noFill/>
              <a:ln w="9525">
                <a:solidFill>
                  <a:srgbClr val="000000"/>
                </a:solidFill>
                <a:round/>
                <a:headEnd/>
                <a:tailEnd/>
              </a:ln>
            </p:spPr>
            <p:txBody>
              <a:bodyPr/>
              <a:lstStyle/>
              <a:p>
                <a:endParaRPr lang="en-GB"/>
              </a:p>
            </p:txBody>
          </p:sp>
          <p:sp>
            <p:nvSpPr>
              <p:cNvPr id="14896" name="Freeform 613"/>
              <p:cNvSpPr>
                <a:spLocks noChangeArrowheads="1"/>
              </p:cNvSpPr>
              <p:nvPr/>
            </p:nvSpPr>
            <p:spPr bwMode="auto">
              <a:xfrm>
                <a:off x="9246" y="4553"/>
                <a:ext cx="117" cy="76"/>
              </a:xfrm>
              <a:custGeom>
                <a:avLst/>
                <a:gdLst>
                  <a:gd name="T0" fmla="*/ 48 w 118"/>
                  <a:gd name="T1" fmla="*/ 73 h 77"/>
                  <a:gd name="T2" fmla="*/ 114 w 118"/>
                  <a:gd name="T3" fmla="*/ 56 h 77"/>
                  <a:gd name="T4" fmla="*/ 100 w 118"/>
                  <a:gd name="T5" fmla="*/ 42 h 77"/>
                  <a:gd name="T6" fmla="*/ 93 w 118"/>
                  <a:gd name="T7" fmla="*/ 41 h 77"/>
                  <a:gd name="T8" fmla="*/ 110 w 118"/>
                  <a:gd name="T9" fmla="*/ 38 h 77"/>
                  <a:gd name="T10" fmla="*/ 84 w 118"/>
                  <a:gd name="T11" fmla="*/ 32 h 77"/>
                  <a:gd name="T12" fmla="*/ 89 w 118"/>
                  <a:gd name="T13" fmla="*/ 20 h 77"/>
                  <a:gd name="T14" fmla="*/ 37 w 118"/>
                  <a:gd name="T15" fmla="*/ 0 h 77"/>
                  <a:gd name="T16" fmla="*/ 6 w 118"/>
                  <a:gd name="T17" fmla="*/ 34 h 77"/>
                  <a:gd name="T18" fmla="*/ 0 w 118"/>
                  <a:gd name="T19" fmla="*/ 43 h 77"/>
                  <a:gd name="T20" fmla="*/ 30 w 118"/>
                  <a:gd name="T21" fmla="*/ 56 h 77"/>
                  <a:gd name="T22" fmla="*/ 48 w 118"/>
                  <a:gd name="T23" fmla="*/ 73 h 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8"/>
                  <a:gd name="T37" fmla="*/ 0 h 77"/>
                  <a:gd name="T38" fmla="*/ 118 w 118"/>
                  <a:gd name="T39" fmla="*/ 77 h 7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8" h="77">
                    <a:moveTo>
                      <a:pt x="48" y="76"/>
                    </a:moveTo>
                    <a:lnTo>
                      <a:pt x="117" y="59"/>
                    </a:lnTo>
                    <a:lnTo>
                      <a:pt x="103" y="45"/>
                    </a:lnTo>
                    <a:lnTo>
                      <a:pt x="96" y="44"/>
                    </a:lnTo>
                    <a:lnTo>
                      <a:pt x="113" y="39"/>
                    </a:lnTo>
                    <a:lnTo>
                      <a:pt x="87" y="32"/>
                    </a:lnTo>
                    <a:lnTo>
                      <a:pt x="92" y="20"/>
                    </a:lnTo>
                    <a:lnTo>
                      <a:pt x="37" y="0"/>
                    </a:lnTo>
                    <a:lnTo>
                      <a:pt x="6" y="34"/>
                    </a:lnTo>
                    <a:lnTo>
                      <a:pt x="0" y="46"/>
                    </a:lnTo>
                    <a:lnTo>
                      <a:pt x="30" y="59"/>
                    </a:lnTo>
                    <a:lnTo>
                      <a:pt x="48" y="76"/>
                    </a:lnTo>
                  </a:path>
                </a:pathLst>
              </a:custGeom>
              <a:solidFill>
                <a:srgbClr val="8484A5"/>
              </a:solidFill>
              <a:ln w="5040">
                <a:solidFill>
                  <a:srgbClr val="000000"/>
                </a:solidFill>
                <a:round/>
                <a:headEnd/>
                <a:tailEnd/>
              </a:ln>
            </p:spPr>
            <p:txBody>
              <a:bodyPr wrap="none" anchor="ctr"/>
              <a:lstStyle/>
              <a:p>
                <a:endParaRPr lang="en-US"/>
              </a:p>
            </p:txBody>
          </p:sp>
          <p:sp>
            <p:nvSpPr>
              <p:cNvPr id="14897" name="Freeform 614"/>
              <p:cNvSpPr>
                <a:spLocks noChangeArrowheads="1"/>
              </p:cNvSpPr>
              <p:nvPr/>
            </p:nvSpPr>
            <p:spPr bwMode="auto">
              <a:xfrm>
                <a:off x="9246" y="4553"/>
                <a:ext cx="117" cy="76"/>
              </a:xfrm>
              <a:custGeom>
                <a:avLst/>
                <a:gdLst>
                  <a:gd name="T0" fmla="*/ 48 w 118"/>
                  <a:gd name="T1" fmla="*/ 73 h 77"/>
                  <a:gd name="T2" fmla="*/ 114 w 118"/>
                  <a:gd name="T3" fmla="*/ 56 h 77"/>
                  <a:gd name="T4" fmla="*/ 100 w 118"/>
                  <a:gd name="T5" fmla="*/ 42 h 77"/>
                  <a:gd name="T6" fmla="*/ 93 w 118"/>
                  <a:gd name="T7" fmla="*/ 41 h 77"/>
                  <a:gd name="T8" fmla="*/ 110 w 118"/>
                  <a:gd name="T9" fmla="*/ 38 h 77"/>
                  <a:gd name="T10" fmla="*/ 84 w 118"/>
                  <a:gd name="T11" fmla="*/ 32 h 77"/>
                  <a:gd name="T12" fmla="*/ 89 w 118"/>
                  <a:gd name="T13" fmla="*/ 20 h 77"/>
                  <a:gd name="T14" fmla="*/ 37 w 118"/>
                  <a:gd name="T15" fmla="*/ 0 h 77"/>
                  <a:gd name="T16" fmla="*/ 6 w 118"/>
                  <a:gd name="T17" fmla="*/ 34 h 77"/>
                  <a:gd name="T18" fmla="*/ 0 w 118"/>
                  <a:gd name="T19" fmla="*/ 43 h 77"/>
                  <a:gd name="T20" fmla="*/ 30 w 118"/>
                  <a:gd name="T21" fmla="*/ 56 h 77"/>
                  <a:gd name="T22" fmla="*/ 48 w 118"/>
                  <a:gd name="T23" fmla="*/ 73 h 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8"/>
                  <a:gd name="T37" fmla="*/ 0 h 77"/>
                  <a:gd name="T38" fmla="*/ 118 w 118"/>
                  <a:gd name="T39" fmla="*/ 77 h 7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8" h="77">
                    <a:moveTo>
                      <a:pt x="48" y="76"/>
                    </a:moveTo>
                    <a:lnTo>
                      <a:pt x="117" y="59"/>
                    </a:lnTo>
                    <a:lnTo>
                      <a:pt x="103" y="45"/>
                    </a:lnTo>
                    <a:lnTo>
                      <a:pt x="96" y="44"/>
                    </a:lnTo>
                    <a:lnTo>
                      <a:pt x="113" y="39"/>
                    </a:lnTo>
                    <a:lnTo>
                      <a:pt x="87" y="32"/>
                    </a:lnTo>
                    <a:lnTo>
                      <a:pt x="92" y="20"/>
                    </a:lnTo>
                    <a:lnTo>
                      <a:pt x="37" y="0"/>
                    </a:lnTo>
                    <a:lnTo>
                      <a:pt x="6" y="34"/>
                    </a:lnTo>
                    <a:lnTo>
                      <a:pt x="0" y="46"/>
                    </a:lnTo>
                    <a:lnTo>
                      <a:pt x="30" y="59"/>
                    </a:lnTo>
                    <a:lnTo>
                      <a:pt x="48" y="76"/>
                    </a:lnTo>
                  </a:path>
                </a:pathLst>
              </a:custGeom>
              <a:noFill/>
              <a:ln w="9525">
                <a:solidFill>
                  <a:srgbClr val="000000"/>
                </a:solidFill>
                <a:round/>
                <a:headEnd/>
                <a:tailEnd/>
              </a:ln>
            </p:spPr>
            <p:txBody>
              <a:bodyPr/>
              <a:lstStyle/>
              <a:p>
                <a:endParaRPr lang="en-US"/>
              </a:p>
            </p:txBody>
          </p:sp>
          <p:sp>
            <p:nvSpPr>
              <p:cNvPr id="14898" name="Line 615"/>
              <p:cNvSpPr>
                <a:spLocks noChangeShapeType="1"/>
              </p:cNvSpPr>
              <p:nvPr/>
            </p:nvSpPr>
            <p:spPr bwMode="auto">
              <a:xfrm flipV="1">
                <a:off x="9266" y="4533"/>
                <a:ext cx="0" cy="1"/>
              </a:xfrm>
              <a:prstGeom prst="line">
                <a:avLst/>
              </a:prstGeom>
              <a:noFill/>
              <a:ln w="9525">
                <a:solidFill>
                  <a:srgbClr val="000000"/>
                </a:solidFill>
                <a:round/>
                <a:headEnd/>
                <a:tailEnd/>
              </a:ln>
            </p:spPr>
            <p:txBody>
              <a:bodyPr/>
              <a:lstStyle/>
              <a:p>
                <a:endParaRPr lang="en-GB"/>
              </a:p>
            </p:txBody>
          </p:sp>
          <p:sp>
            <p:nvSpPr>
              <p:cNvPr id="14899" name="Freeform 616"/>
              <p:cNvSpPr>
                <a:spLocks noChangeArrowheads="1"/>
              </p:cNvSpPr>
              <p:nvPr/>
            </p:nvSpPr>
            <p:spPr bwMode="auto">
              <a:xfrm>
                <a:off x="9233" y="4532"/>
                <a:ext cx="57" cy="55"/>
              </a:xfrm>
              <a:custGeom>
                <a:avLst/>
                <a:gdLst>
                  <a:gd name="T0" fmla="*/ 29 w 58"/>
                  <a:gd name="T1" fmla="*/ 4 h 56"/>
                  <a:gd name="T2" fmla="*/ 20 w 58"/>
                  <a:gd name="T3" fmla="*/ 0 h 56"/>
                  <a:gd name="T4" fmla="*/ 0 w 58"/>
                  <a:gd name="T5" fmla="*/ 28 h 56"/>
                  <a:gd name="T6" fmla="*/ 6 w 58"/>
                  <a:gd name="T7" fmla="*/ 35 h 56"/>
                  <a:gd name="T8" fmla="*/ 1 w 58"/>
                  <a:gd name="T9" fmla="*/ 47 h 56"/>
                  <a:gd name="T10" fmla="*/ 22 w 58"/>
                  <a:gd name="T11" fmla="*/ 52 h 56"/>
                  <a:gd name="T12" fmla="*/ 54 w 58"/>
                  <a:gd name="T13" fmla="*/ 22 h 56"/>
                  <a:gd name="T14" fmla="*/ 38 w 58"/>
                  <a:gd name="T15" fmla="*/ 15 h 56"/>
                  <a:gd name="T16" fmla="*/ 29 w 58"/>
                  <a:gd name="T17" fmla="*/ 10 h 56"/>
                  <a:gd name="T18" fmla="*/ 29 w 58"/>
                  <a:gd name="T19" fmla="*/ 4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6"/>
                  <a:gd name="T32" fmla="*/ 58 w 58"/>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6">
                    <a:moveTo>
                      <a:pt x="31" y="4"/>
                    </a:moveTo>
                    <a:lnTo>
                      <a:pt x="20" y="0"/>
                    </a:lnTo>
                    <a:lnTo>
                      <a:pt x="0" y="29"/>
                    </a:lnTo>
                    <a:lnTo>
                      <a:pt x="6" y="38"/>
                    </a:lnTo>
                    <a:lnTo>
                      <a:pt x="1" y="50"/>
                    </a:lnTo>
                    <a:lnTo>
                      <a:pt x="22" y="55"/>
                    </a:lnTo>
                    <a:lnTo>
                      <a:pt x="57" y="22"/>
                    </a:lnTo>
                    <a:lnTo>
                      <a:pt x="41" y="15"/>
                    </a:lnTo>
                    <a:lnTo>
                      <a:pt x="32" y="10"/>
                    </a:lnTo>
                    <a:lnTo>
                      <a:pt x="31" y="4"/>
                    </a:lnTo>
                  </a:path>
                </a:pathLst>
              </a:custGeom>
              <a:solidFill>
                <a:srgbClr val="8484A5"/>
              </a:solidFill>
              <a:ln w="5040">
                <a:solidFill>
                  <a:srgbClr val="000000"/>
                </a:solidFill>
                <a:round/>
                <a:headEnd/>
                <a:tailEnd/>
              </a:ln>
            </p:spPr>
            <p:txBody>
              <a:bodyPr wrap="none" anchor="ctr"/>
              <a:lstStyle/>
              <a:p>
                <a:endParaRPr lang="en-US"/>
              </a:p>
            </p:txBody>
          </p:sp>
          <p:sp>
            <p:nvSpPr>
              <p:cNvPr id="14900" name="Freeform 617"/>
              <p:cNvSpPr>
                <a:spLocks noChangeArrowheads="1"/>
              </p:cNvSpPr>
              <p:nvPr/>
            </p:nvSpPr>
            <p:spPr bwMode="auto">
              <a:xfrm>
                <a:off x="9233" y="4532"/>
                <a:ext cx="57" cy="55"/>
              </a:xfrm>
              <a:custGeom>
                <a:avLst/>
                <a:gdLst>
                  <a:gd name="T0" fmla="*/ 29 w 58"/>
                  <a:gd name="T1" fmla="*/ 4 h 56"/>
                  <a:gd name="T2" fmla="*/ 20 w 58"/>
                  <a:gd name="T3" fmla="*/ 0 h 56"/>
                  <a:gd name="T4" fmla="*/ 0 w 58"/>
                  <a:gd name="T5" fmla="*/ 28 h 56"/>
                  <a:gd name="T6" fmla="*/ 6 w 58"/>
                  <a:gd name="T7" fmla="*/ 35 h 56"/>
                  <a:gd name="T8" fmla="*/ 1 w 58"/>
                  <a:gd name="T9" fmla="*/ 47 h 56"/>
                  <a:gd name="T10" fmla="*/ 22 w 58"/>
                  <a:gd name="T11" fmla="*/ 52 h 56"/>
                  <a:gd name="T12" fmla="*/ 54 w 58"/>
                  <a:gd name="T13" fmla="*/ 22 h 56"/>
                  <a:gd name="T14" fmla="*/ 38 w 58"/>
                  <a:gd name="T15" fmla="*/ 15 h 56"/>
                  <a:gd name="T16" fmla="*/ 29 w 58"/>
                  <a:gd name="T17" fmla="*/ 10 h 56"/>
                  <a:gd name="T18" fmla="*/ 29 w 58"/>
                  <a:gd name="T19" fmla="*/ 4 h 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8"/>
                  <a:gd name="T31" fmla="*/ 0 h 56"/>
                  <a:gd name="T32" fmla="*/ 58 w 58"/>
                  <a:gd name="T33" fmla="*/ 56 h 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8" h="56">
                    <a:moveTo>
                      <a:pt x="31" y="4"/>
                    </a:moveTo>
                    <a:lnTo>
                      <a:pt x="20" y="0"/>
                    </a:lnTo>
                    <a:lnTo>
                      <a:pt x="0" y="29"/>
                    </a:lnTo>
                    <a:lnTo>
                      <a:pt x="6" y="38"/>
                    </a:lnTo>
                    <a:lnTo>
                      <a:pt x="1" y="50"/>
                    </a:lnTo>
                    <a:lnTo>
                      <a:pt x="22" y="55"/>
                    </a:lnTo>
                    <a:lnTo>
                      <a:pt x="57" y="22"/>
                    </a:lnTo>
                    <a:lnTo>
                      <a:pt x="41" y="15"/>
                    </a:lnTo>
                    <a:lnTo>
                      <a:pt x="32" y="10"/>
                    </a:lnTo>
                    <a:lnTo>
                      <a:pt x="31" y="4"/>
                    </a:lnTo>
                  </a:path>
                </a:pathLst>
              </a:custGeom>
              <a:noFill/>
              <a:ln w="9525">
                <a:solidFill>
                  <a:srgbClr val="000000"/>
                </a:solidFill>
                <a:round/>
                <a:headEnd/>
                <a:tailEnd/>
              </a:ln>
            </p:spPr>
            <p:txBody>
              <a:bodyPr/>
              <a:lstStyle/>
              <a:p>
                <a:endParaRPr lang="en-US"/>
              </a:p>
            </p:txBody>
          </p:sp>
          <p:sp>
            <p:nvSpPr>
              <p:cNvPr id="14901" name="Line 618"/>
              <p:cNvSpPr>
                <a:spLocks noChangeShapeType="1"/>
              </p:cNvSpPr>
              <p:nvPr/>
            </p:nvSpPr>
            <p:spPr bwMode="auto">
              <a:xfrm>
                <a:off x="9165" y="4555"/>
                <a:ext cx="3" cy="1"/>
              </a:xfrm>
              <a:prstGeom prst="line">
                <a:avLst/>
              </a:prstGeom>
              <a:noFill/>
              <a:ln w="9525">
                <a:solidFill>
                  <a:srgbClr val="000000"/>
                </a:solidFill>
                <a:round/>
                <a:headEnd/>
                <a:tailEnd/>
              </a:ln>
            </p:spPr>
            <p:txBody>
              <a:bodyPr/>
              <a:lstStyle/>
              <a:p>
                <a:endParaRPr lang="en-GB"/>
              </a:p>
            </p:txBody>
          </p:sp>
          <p:sp>
            <p:nvSpPr>
              <p:cNvPr id="14902" name="Freeform 619"/>
              <p:cNvSpPr>
                <a:spLocks noChangeArrowheads="1"/>
              </p:cNvSpPr>
              <p:nvPr/>
            </p:nvSpPr>
            <p:spPr bwMode="auto">
              <a:xfrm>
                <a:off x="9158" y="4492"/>
                <a:ext cx="96" cy="69"/>
              </a:xfrm>
              <a:custGeom>
                <a:avLst/>
                <a:gdLst>
                  <a:gd name="T0" fmla="*/ 7 w 97"/>
                  <a:gd name="T1" fmla="*/ 58 h 70"/>
                  <a:gd name="T2" fmla="*/ 0 w 97"/>
                  <a:gd name="T3" fmla="*/ 53 h 70"/>
                  <a:gd name="T4" fmla="*/ 26 w 97"/>
                  <a:gd name="T5" fmla="*/ 26 h 70"/>
                  <a:gd name="T6" fmla="*/ 40 w 97"/>
                  <a:gd name="T7" fmla="*/ 0 h 70"/>
                  <a:gd name="T8" fmla="*/ 60 w 97"/>
                  <a:gd name="T9" fmla="*/ 6 h 70"/>
                  <a:gd name="T10" fmla="*/ 49 w 97"/>
                  <a:gd name="T11" fmla="*/ 20 h 70"/>
                  <a:gd name="T12" fmla="*/ 93 w 97"/>
                  <a:gd name="T13" fmla="*/ 35 h 70"/>
                  <a:gd name="T14" fmla="*/ 74 w 97"/>
                  <a:gd name="T15" fmla="*/ 66 h 70"/>
                  <a:gd name="T16" fmla="*/ 67 w 97"/>
                  <a:gd name="T17" fmla="*/ 57 h 70"/>
                  <a:gd name="T18" fmla="*/ 58 w 97"/>
                  <a:gd name="T19" fmla="*/ 63 h 70"/>
                  <a:gd name="T20" fmla="*/ 28 w 97"/>
                  <a:gd name="T21" fmla="*/ 57 h 70"/>
                  <a:gd name="T22" fmla="*/ 24 w 97"/>
                  <a:gd name="T23" fmla="*/ 64 h 70"/>
                  <a:gd name="T24" fmla="*/ 7 w 97"/>
                  <a:gd name="T25" fmla="*/ 58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7"/>
                  <a:gd name="T40" fmla="*/ 0 h 70"/>
                  <a:gd name="T41" fmla="*/ 97 w 97"/>
                  <a:gd name="T42" fmla="*/ 70 h 7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7" h="70">
                    <a:moveTo>
                      <a:pt x="7" y="61"/>
                    </a:moveTo>
                    <a:lnTo>
                      <a:pt x="0" y="56"/>
                    </a:lnTo>
                    <a:lnTo>
                      <a:pt x="26" y="26"/>
                    </a:lnTo>
                    <a:lnTo>
                      <a:pt x="40" y="0"/>
                    </a:lnTo>
                    <a:lnTo>
                      <a:pt x="63" y="6"/>
                    </a:lnTo>
                    <a:lnTo>
                      <a:pt x="52" y="20"/>
                    </a:lnTo>
                    <a:lnTo>
                      <a:pt x="96" y="38"/>
                    </a:lnTo>
                    <a:lnTo>
                      <a:pt x="77" y="69"/>
                    </a:lnTo>
                    <a:lnTo>
                      <a:pt x="70" y="60"/>
                    </a:lnTo>
                    <a:lnTo>
                      <a:pt x="61" y="66"/>
                    </a:lnTo>
                    <a:lnTo>
                      <a:pt x="28" y="60"/>
                    </a:lnTo>
                    <a:lnTo>
                      <a:pt x="24" y="67"/>
                    </a:lnTo>
                    <a:lnTo>
                      <a:pt x="7" y="61"/>
                    </a:lnTo>
                  </a:path>
                </a:pathLst>
              </a:custGeom>
              <a:solidFill>
                <a:srgbClr val="0000FF"/>
              </a:solidFill>
              <a:ln w="5040">
                <a:solidFill>
                  <a:srgbClr val="000000"/>
                </a:solidFill>
                <a:round/>
                <a:headEnd/>
                <a:tailEnd/>
              </a:ln>
            </p:spPr>
            <p:txBody>
              <a:bodyPr wrap="none" anchor="ctr"/>
              <a:lstStyle/>
              <a:p>
                <a:endParaRPr lang="en-US"/>
              </a:p>
            </p:txBody>
          </p:sp>
          <p:sp>
            <p:nvSpPr>
              <p:cNvPr id="14903" name="Freeform 620"/>
              <p:cNvSpPr>
                <a:spLocks noChangeArrowheads="1"/>
              </p:cNvSpPr>
              <p:nvPr/>
            </p:nvSpPr>
            <p:spPr bwMode="auto">
              <a:xfrm>
                <a:off x="9158" y="4492"/>
                <a:ext cx="96" cy="69"/>
              </a:xfrm>
              <a:custGeom>
                <a:avLst/>
                <a:gdLst>
                  <a:gd name="T0" fmla="*/ 7 w 97"/>
                  <a:gd name="T1" fmla="*/ 58 h 70"/>
                  <a:gd name="T2" fmla="*/ 0 w 97"/>
                  <a:gd name="T3" fmla="*/ 53 h 70"/>
                  <a:gd name="T4" fmla="*/ 26 w 97"/>
                  <a:gd name="T5" fmla="*/ 26 h 70"/>
                  <a:gd name="T6" fmla="*/ 40 w 97"/>
                  <a:gd name="T7" fmla="*/ 0 h 70"/>
                  <a:gd name="T8" fmla="*/ 60 w 97"/>
                  <a:gd name="T9" fmla="*/ 6 h 70"/>
                  <a:gd name="T10" fmla="*/ 49 w 97"/>
                  <a:gd name="T11" fmla="*/ 20 h 70"/>
                  <a:gd name="T12" fmla="*/ 93 w 97"/>
                  <a:gd name="T13" fmla="*/ 35 h 70"/>
                  <a:gd name="T14" fmla="*/ 74 w 97"/>
                  <a:gd name="T15" fmla="*/ 66 h 70"/>
                  <a:gd name="T16" fmla="*/ 67 w 97"/>
                  <a:gd name="T17" fmla="*/ 57 h 70"/>
                  <a:gd name="T18" fmla="*/ 58 w 97"/>
                  <a:gd name="T19" fmla="*/ 63 h 70"/>
                  <a:gd name="T20" fmla="*/ 28 w 97"/>
                  <a:gd name="T21" fmla="*/ 57 h 70"/>
                  <a:gd name="T22" fmla="*/ 24 w 97"/>
                  <a:gd name="T23" fmla="*/ 64 h 70"/>
                  <a:gd name="T24" fmla="*/ 7 w 97"/>
                  <a:gd name="T25" fmla="*/ 58 h 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7"/>
                  <a:gd name="T40" fmla="*/ 0 h 70"/>
                  <a:gd name="T41" fmla="*/ 97 w 97"/>
                  <a:gd name="T42" fmla="*/ 70 h 7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7" h="70">
                    <a:moveTo>
                      <a:pt x="7" y="61"/>
                    </a:moveTo>
                    <a:lnTo>
                      <a:pt x="0" y="56"/>
                    </a:lnTo>
                    <a:lnTo>
                      <a:pt x="26" y="26"/>
                    </a:lnTo>
                    <a:lnTo>
                      <a:pt x="40" y="0"/>
                    </a:lnTo>
                    <a:lnTo>
                      <a:pt x="63" y="6"/>
                    </a:lnTo>
                    <a:lnTo>
                      <a:pt x="52" y="20"/>
                    </a:lnTo>
                    <a:lnTo>
                      <a:pt x="96" y="38"/>
                    </a:lnTo>
                    <a:lnTo>
                      <a:pt x="77" y="69"/>
                    </a:lnTo>
                    <a:lnTo>
                      <a:pt x="70" y="60"/>
                    </a:lnTo>
                    <a:lnTo>
                      <a:pt x="61" y="66"/>
                    </a:lnTo>
                    <a:lnTo>
                      <a:pt x="28" y="60"/>
                    </a:lnTo>
                    <a:lnTo>
                      <a:pt x="24" y="67"/>
                    </a:lnTo>
                    <a:lnTo>
                      <a:pt x="7" y="61"/>
                    </a:lnTo>
                  </a:path>
                </a:pathLst>
              </a:custGeom>
              <a:noFill/>
              <a:ln w="9525">
                <a:solidFill>
                  <a:srgbClr val="000000"/>
                </a:solidFill>
                <a:round/>
                <a:headEnd/>
                <a:tailEnd/>
              </a:ln>
            </p:spPr>
            <p:txBody>
              <a:bodyPr/>
              <a:lstStyle/>
              <a:p>
                <a:endParaRPr lang="en-US"/>
              </a:p>
            </p:txBody>
          </p:sp>
          <p:sp>
            <p:nvSpPr>
              <p:cNvPr id="14904" name="Line 621"/>
              <p:cNvSpPr>
                <a:spLocks noChangeShapeType="1"/>
              </p:cNvSpPr>
              <p:nvPr/>
            </p:nvSpPr>
            <p:spPr bwMode="auto">
              <a:xfrm>
                <a:off x="8937" y="4581"/>
                <a:ext cx="0" cy="0"/>
              </a:xfrm>
              <a:prstGeom prst="line">
                <a:avLst/>
              </a:prstGeom>
              <a:noFill/>
              <a:ln w="9525">
                <a:solidFill>
                  <a:srgbClr val="000000"/>
                </a:solidFill>
                <a:round/>
                <a:headEnd/>
                <a:tailEnd/>
              </a:ln>
            </p:spPr>
            <p:txBody>
              <a:bodyPr/>
              <a:lstStyle/>
              <a:p>
                <a:endParaRPr lang="en-GB"/>
              </a:p>
            </p:txBody>
          </p:sp>
          <p:sp>
            <p:nvSpPr>
              <p:cNvPr id="14905" name="Freeform 622"/>
              <p:cNvSpPr>
                <a:spLocks noChangeArrowheads="1"/>
              </p:cNvSpPr>
              <p:nvPr/>
            </p:nvSpPr>
            <p:spPr bwMode="auto">
              <a:xfrm>
                <a:off x="8930" y="4560"/>
                <a:ext cx="59" cy="26"/>
              </a:xfrm>
              <a:custGeom>
                <a:avLst/>
                <a:gdLst>
                  <a:gd name="T0" fmla="*/ 10 w 60"/>
                  <a:gd name="T1" fmla="*/ 18 h 27"/>
                  <a:gd name="T2" fmla="*/ 7 w 60"/>
                  <a:gd name="T3" fmla="*/ 16 h 27"/>
                  <a:gd name="T4" fmla="*/ 4 w 60"/>
                  <a:gd name="T5" fmla="*/ 19 h 27"/>
                  <a:gd name="T6" fmla="*/ 0 w 60"/>
                  <a:gd name="T7" fmla="*/ 14 h 27"/>
                  <a:gd name="T8" fmla="*/ 4 w 60"/>
                  <a:gd name="T9" fmla="*/ 9 h 27"/>
                  <a:gd name="T10" fmla="*/ 10 w 60"/>
                  <a:gd name="T11" fmla="*/ 7 h 27"/>
                  <a:gd name="T12" fmla="*/ 31 w 60"/>
                  <a:gd name="T13" fmla="*/ 4 h 27"/>
                  <a:gd name="T14" fmla="*/ 36 w 60"/>
                  <a:gd name="T15" fmla="*/ 0 h 27"/>
                  <a:gd name="T16" fmla="*/ 56 w 60"/>
                  <a:gd name="T17" fmla="*/ 1 h 27"/>
                  <a:gd name="T18" fmla="*/ 49 w 60"/>
                  <a:gd name="T19" fmla="*/ 18 h 27"/>
                  <a:gd name="T20" fmla="*/ 41 w 60"/>
                  <a:gd name="T21" fmla="*/ 13 h 27"/>
                  <a:gd name="T22" fmla="*/ 33 w 60"/>
                  <a:gd name="T23" fmla="*/ 20 h 27"/>
                  <a:gd name="T24" fmla="*/ 30 w 60"/>
                  <a:gd name="T25" fmla="*/ 16 h 27"/>
                  <a:gd name="T26" fmla="*/ 20 w 60"/>
                  <a:gd name="T27" fmla="*/ 22 h 27"/>
                  <a:gd name="T28" fmla="*/ 20 w 60"/>
                  <a:gd name="T29" fmla="*/ 20 h 27"/>
                  <a:gd name="T30" fmla="*/ 12 w 60"/>
                  <a:gd name="T31" fmla="*/ 23 h 27"/>
                  <a:gd name="T32" fmla="*/ 10 w 60"/>
                  <a:gd name="T33" fmla="*/ 18 h 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27"/>
                  <a:gd name="T53" fmla="*/ 60 w 60"/>
                  <a:gd name="T54" fmla="*/ 27 h 2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27">
                    <a:moveTo>
                      <a:pt x="10" y="21"/>
                    </a:moveTo>
                    <a:lnTo>
                      <a:pt x="7" y="19"/>
                    </a:lnTo>
                    <a:lnTo>
                      <a:pt x="4" y="22"/>
                    </a:lnTo>
                    <a:lnTo>
                      <a:pt x="0" y="17"/>
                    </a:lnTo>
                    <a:lnTo>
                      <a:pt x="4" y="9"/>
                    </a:lnTo>
                    <a:lnTo>
                      <a:pt x="10" y="7"/>
                    </a:lnTo>
                    <a:lnTo>
                      <a:pt x="34" y="4"/>
                    </a:lnTo>
                    <a:lnTo>
                      <a:pt x="39" y="0"/>
                    </a:lnTo>
                    <a:lnTo>
                      <a:pt x="59" y="1"/>
                    </a:lnTo>
                    <a:lnTo>
                      <a:pt x="52" y="21"/>
                    </a:lnTo>
                    <a:lnTo>
                      <a:pt x="44" y="14"/>
                    </a:lnTo>
                    <a:lnTo>
                      <a:pt x="36" y="23"/>
                    </a:lnTo>
                    <a:lnTo>
                      <a:pt x="31" y="19"/>
                    </a:lnTo>
                    <a:lnTo>
                      <a:pt x="20" y="25"/>
                    </a:lnTo>
                    <a:lnTo>
                      <a:pt x="20" y="23"/>
                    </a:lnTo>
                    <a:lnTo>
                      <a:pt x="12" y="26"/>
                    </a:lnTo>
                    <a:lnTo>
                      <a:pt x="10" y="21"/>
                    </a:lnTo>
                  </a:path>
                </a:pathLst>
              </a:custGeom>
              <a:solidFill>
                <a:srgbClr val="0000FF"/>
              </a:solidFill>
              <a:ln w="5040">
                <a:solidFill>
                  <a:srgbClr val="000000"/>
                </a:solidFill>
                <a:round/>
                <a:headEnd/>
                <a:tailEnd/>
              </a:ln>
            </p:spPr>
            <p:txBody>
              <a:bodyPr wrap="none" anchor="ctr"/>
              <a:lstStyle/>
              <a:p>
                <a:endParaRPr lang="en-US"/>
              </a:p>
            </p:txBody>
          </p:sp>
          <p:sp>
            <p:nvSpPr>
              <p:cNvPr id="14906" name="Freeform 623"/>
              <p:cNvSpPr>
                <a:spLocks noChangeArrowheads="1"/>
              </p:cNvSpPr>
              <p:nvPr/>
            </p:nvSpPr>
            <p:spPr bwMode="auto">
              <a:xfrm>
                <a:off x="8930" y="4560"/>
                <a:ext cx="59" cy="26"/>
              </a:xfrm>
              <a:custGeom>
                <a:avLst/>
                <a:gdLst>
                  <a:gd name="T0" fmla="*/ 10 w 60"/>
                  <a:gd name="T1" fmla="*/ 18 h 27"/>
                  <a:gd name="T2" fmla="*/ 7 w 60"/>
                  <a:gd name="T3" fmla="*/ 16 h 27"/>
                  <a:gd name="T4" fmla="*/ 4 w 60"/>
                  <a:gd name="T5" fmla="*/ 19 h 27"/>
                  <a:gd name="T6" fmla="*/ 0 w 60"/>
                  <a:gd name="T7" fmla="*/ 14 h 27"/>
                  <a:gd name="T8" fmla="*/ 4 w 60"/>
                  <a:gd name="T9" fmla="*/ 9 h 27"/>
                  <a:gd name="T10" fmla="*/ 10 w 60"/>
                  <a:gd name="T11" fmla="*/ 7 h 27"/>
                  <a:gd name="T12" fmla="*/ 31 w 60"/>
                  <a:gd name="T13" fmla="*/ 4 h 27"/>
                  <a:gd name="T14" fmla="*/ 36 w 60"/>
                  <a:gd name="T15" fmla="*/ 0 h 27"/>
                  <a:gd name="T16" fmla="*/ 56 w 60"/>
                  <a:gd name="T17" fmla="*/ 1 h 27"/>
                  <a:gd name="T18" fmla="*/ 49 w 60"/>
                  <a:gd name="T19" fmla="*/ 18 h 27"/>
                  <a:gd name="T20" fmla="*/ 41 w 60"/>
                  <a:gd name="T21" fmla="*/ 13 h 27"/>
                  <a:gd name="T22" fmla="*/ 33 w 60"/>
                  <a:gd name="T23" fmla="*/ 20 h 27"/>
                  <a:gd name="T24" fmla="*/ 30 w 60"/>
                  <a:gd name="T25" fmla="*/ 16 h 27"/>
                  <a:gd name="T26" fmla="*/ 20 w 60"/>
                  <a:gd name="T27" fmla="*/ 22 h 27"/>
                  <a:gd name="T28" fmla="*/ 20 w 60"/>
                  <a:gd name="T29" fmla="*/ 20 h 27"/>
                  <a:gd name="T30" fmla="*/ 12 w 60"/>
                  <a:gd name="T31" fmla="*/ 23 h 27"/>
                  <a:gd name="T32" fmla="*/ 10 w 60"/>
                  <a:gd name="T33" fmla="*/ 18 h 2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0"/>
                  <a:gd name="T52" fmla="*/ 0 h 27"/>
                  <a:gd name="T53" fmla="*/ 60 w 60"/>
                  <a:gd name="T54" fmla="*/ 27 h 2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0" h="27">
                    <a:moveTo>
                      <a:pt x="10" y="21"/>
                    </a:moveTo>
                    <a:lnTo>
                      <a:pt x="7" y="19"/>
                    </a:lnTo>
                    <a:lnTo>
                      <a:pt x="4" y="22"/>
                    </a:lnTo>
                    <a:lnTo>
                      <a:pt x="0" y="17"/>
                    </a:lnTo>
                    <a:lnTo>
                      <a:pt x="4" y="9"/>
                    </a:lnTo>
                    <a:lnTo>
                      <a:pt x="10" y="7"/>
                    </a:lnTo>
                    <a:lnTo>
                      <a:pt x="34" y="4"/>
                    </a:lnTo>
                    <a:lnTo>
                      <a:pt x="39" y="0"/>
                    </a:lnTo>
                    <a:lnTo>
                      <a:pt x="59" y="1"/>
                    </a:lnTo>
                    <a:lnTo>
                      <a:pt x="52" y="21"/>
                    </a:lnTo>
                    <a:lnTo>
                      <a:pt x="44" y="14"/>
                    </a:lnTo>
                    <a:lnTo>
                      <a:pt x="36" y="23"/>
                    </a:lnTo>
                    <a:lnTo>
                      <a:pt x="31" y="19"/>
                    </a:lnTo>
                    <a:lnTo>
                      <a:pt x="20" y="25"/>
                    </a:lnTo>
                    <a:lnTo>
                      <a:pt x="20" y="23"/>
                    </a:lnTo>
                    <a:lnTo>
                      <a:pt x="12" y="26"/>
                    </a:lnTo>
                    <a:lnTo>
                      <a:pt x="10" y="21"/>
                    </a:lnTo>
                  </a:path>
                </a:pathLst>
              </a:custGeom>
              <a:noFill/>
              <a:ln w="9525">
                <a:solidFill>
                  <a:srgbClr val="000000"/>
                </a:solidFill>
                <a:round/>
                <a:headEnd/>
                <a:tailEnd/>
              </a:ln>
            </p:spPr>
            <p:txBody>
              <a:bodyPr/>
              <a:lstStyle/>
              <a:p>
                <a:endParaRPr lang="en-US"/>
              </a:p>
            </p:txBody>
          </p:sp>
          <p:sp>
            <p:nvSpPr>
              <p:cNvPr id="14907" name="Line 624"/>
              <p:cNvSpPr>
                <a:spLocks noChangeShapeType="1"/>
              </p:cNvSpPr>
              <p:nvPr/>
            </p:nvSpPr>
            <p:spPr bwMode="auto">
              <a:xfrm flipV="1">
                <a:off x="8889" y="4614"/>
                <a:ext cx="0" cy="1"/>
              </a:xfrm>
              <a:prstGeom prst="line">
                <a:avLst/>
              </a:prstGeom>
              <a:noFill/>
              <a:ln w="9525">
                <a:solidFill>
                  <a:srgbClr val="000000"/>
                </a:solidFill>
                <a:round/>
                <a:headEnd/>
                <a:tailEnd/>
              </a:ln>
            </p:spPr>
            <p:txBody>
              <a:bodyPr/>
              <a:lstStyle/>
              <a:p>
                <a:endParaRPr lang="en-GB"/>
              </a:p>
            </p:txBody>
          </p:sp>
          <p:sp>
            <p:nvSpPr>
              <p:cNvPr id="14908" name="Freeform 625"/>
              <p:cNvSpPr>
                <a:spLocks noChangeArrowheads="1"/>
              </p:cNvSpPr>
              <p:nvPr/>
            </p:nvSpPr>
            <p:spPr bwMode="auto">
              <a:xfrm>
                <a:off x="8847" y="4591"/>
                <a:ext cx="48" cy="33"/>
              </a:xfrm>
              <a:custGeom>
                <a:avLst/>
                <a:gdLst>
                  <a:gd name="T0" fmla="*/ 37 w 49"/>
                  <a:gd name="T1" fmla="*/ 21 h 34"/>
                  <a:gd name="T2" fmla="*/ 34 w 49"/>
                  <a:gd name="T3" fmla="*/ 18 h 34"/>
                  <a:gd name="T4" fmla="*/ 35 w 49"/>
                  <a:gd name="T5" fmla="*/ 24 h 34"/>
                  <a:gd name="T6" fmla="*/ 27 w 49"/>
                  <a:gd name="T7" fmla="*/ 30 h 34"/>
                  <a:gd name="T8" fmla="*/ 0 w 49"/>
                  <a:gd name="T9" fmla="*/ 18 h 34"/>
                  <a:gd name="T10" fmla="*/ 4 w 49"/>
                  <a:gd name="T11" fmla="*/ 16 h 34"/>
                  <a:gd name="T12" fmla="*/ 16 w 49"/>
                  <a:gd name="T13" fmla="*/ 0 h 34"/>
                  <a:gd name="T14" fmla="*/ 45 w 49"/>
                  <a:gd name="T15" fmla="*/ 8 h 34"/>
                  <a:gd name="T16" fmla="*/ 37 w 49"/>
                  <a:gd name="T17" fmla="*/ 21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9"/>
                  <a:gd name="T28" fmla="*/ 0 h 34"/>
                  <a:gd name="T29" fmla="*/ 49 w 49"/>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9" h="34">
                    <a:moveTo>
                      <a:pt x="40" y="24"/>
                    </a:moveTo>
                    <a:lnTo>
                      <a:pt x="37" y="21"/>
                    </a:lnTo>
                    <a:lnTo>
                      <a:pt x="38" y="27"/>
                    </a:lnTo>
                    <a:lnTo>
                      <a:pt x="30" y="33"/>
                    </a:lnTo>
                    <a:lnTo>
                      <a:pt x="0" y="21"/>
                    </a:lnTo>
                    <a:lnTo>
                      <a:pt x="4" y="16"/>
                    </a:lnTo>
                    <a:lnTo>
                      <a:pt x="16" y="0"/>
                    </a:lnTo>
                    <a:lnTo>
                      <a:pt x="48" y="8"/>
                    </a:lnTo>
                    <a:lnTo>
                      <a:pt x="40" y="24"/>
                    </a:lnTo>
                  </a:path>
                </a:pathLst>
              </a:custGeom>
              <a:solidFill>
                <a:srgbClr val="FFA900"/>
              </a:solidFill>
              <a:ln w="5040">
                <a:solidFill>
                  <a:srgbClr val="000000"/>
                </a:solidFill>
                <a:round/>
                <a:headEnd/>
                <a:tailEnd/>
              </a:ln>
            </p:spPr>
            <p:txBody>
              <a:bodyPr wrap="none" anchor="ctr"/>
              <a:lstStyle/>
              <a:p>
                <a:endParaRPr lang="en-US"/>
              </a:p>
            </p:txBody>
          </p:sp>
          <p:sp>
            <p:nvSpPr>
              <p:cNvPr id="14909" name="Freeform 626"/>
              <p:cNvSpPr>
                <a:spLocks noChangeArrowheads="1"/>
              </p:cNvSpPr>
              <p:nvPr/>
            </p:nvSpPr>
            <p:spPr bwMode="auto">
              <a:xfrm>
                <a:off x="8847" y="4591"/>
                <a:ext cx="48" cy="33"/>
              </a:xfrm>
              <a:custGeom>
                <a:avLst/>
                <a:gdLst>
                  <a:gd name="T0" fmla="*/ 37 w 49"/>
                  <a:gd name="T1" fmla="*/ 21 h 34"/>
                  <a:gd name="T2" fmla="*/ 34 w 49"/>
                  <a:gd name="T3" fmla="*/ 18 h 34"/>
                  <a:gd name="T4" fmla="*/ 35 w 49"/>
                  <a:gd name="T5" fmla="*/ 24 h 34"/>
                  <a:gd name="T6" fmla="*/ 27 w 49"/>
                  <a:gd name="T7" fmla="*/ 30 h 34"/>
                  <a:gd name="T8" fmla="*/ 0 w 49"/>
                  <a:gd name="T9" fmla="*/ 18 h 34"/>
                  <a:gd name="T10" fmla="*/ 4 w 49"/>
                  <a:gd name="T11" fmla="*/ 16 h 34"/>
                  <a:gd name="T12" fmla="*/ 16 w 49"/>
                  <a:gd name="T13" fmla="*/ 0 h 34"/>
                  <a:gd name="T14" fmla="*/ 45 w 49"/>
                  <a:gd name="T15" fmla="*/ 8 h 34"/>
                  <a:gd name="T16" fmla="*/ 37 w 49"/>
                  <a:gd name="T17" fmla="*/ 21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9"/>
                  <a:gd name="T28" fmla="*/ 0 h 34"/>
                  <a:gd name="T29" fmla="*/ 49 w 49"/>
                  <a:gd name="T30" fmla="*/ 34 h 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9" h="34">
                    <a:moveTo>
                      <a:pt x="40" y="24"/>
                    </a:moveTo>
                    <a:lnTo>
                      <a:pt x="37" y="21"/>
                    </a:lnTo>
                    <a:lnTo>
                      <a:pt x="38" y="27"/>
                    </a:lnTo>
                    <a:lnTo>
                      <a:pt x="30" y="33"/>
                    </a:lnTo>
                    <a:lnTo>
                      <a:pt x="0" y="21"/>
                    </a:lnTo>
                    <a:lnTo>
                      <a:pt x="4" y="16"/>
                    </a:lnTo>
                    <a:lnTo>
                      <a:pt x="16" y="0"/>
                    </a:lnTo>
                    <a:lnTo>
                      <a:pt x="48" y="8"/>
                    </a:lnTo>
                    <a:lnTo>
                      <a:pt x="40" y="24"/>
                    </a:lnTo>
                  </a:path>
                </a:pathLst>
              </a:custGeom>
              <a:noFill/>
              <a:ln w="9525">
                <a:solidFill>
                  <a:srgbClr val="000000"/>
                </a:solidFill>
                <a:round/>
                <a:headEnd/>
                <a:tailEnd/>
              </a:ln>
            </p:spPr>
            <p:txBody>
              <a:bodyPr/>
              <a:lstStyle/>
              <a:p>
                <a:endParaRPr lang="en-US"/>
              </a:p>
            </p:txBody>
          </p:sp>
          <p:sp>
            <p:nvSpPr>
              <p:cNvPr id="14910" name="Line 627"/>
              <p:cNvSpPr>
                <a:spLocks noChangeShapeType="1"/>
              </p:cNvSpPr>
              <p:nvPr/>
            </p:nvSpPr>
            <p:spPr bwMode="auto">
              <a:xfrm>
                <a:off x="8718" y="4656"/>
                <a:ext cx="3" cy="1"/>
              </a:xfrm>
              <a:prstGeom prst="line">
                <a:avLst/>
              </a:prstGeom>
              <a:noFill/>
              <a:ln w="9525">
                <a:solidFill>
                  <a:srgbClr val="000000"/>
                </a:solidFill>
                <a:round/>
                <a:headEnd/>
                <a:tailEnd/>
              </a:ln>
            </p:spPr>
            <p:txBody>
              <a:bodyPr/>
              <a:lstStyle/>
              <a:p>
                <a:endParaRPr lang="en-GB"/>
              </a:p>
            </p:txBody>
          </p:sp>
          <p:sp>
            <p:nvSpPr>
              <p:cNvPr id="14911" name="Freeform 628"/>
              <p:cNvSpPr>
                <a:spLocks noChangeArrowheads="1"/>
              </p:cNvSpPr>
              <p:nvPr/>
            </p:nvSpPr>
            <p:spPr bwMode="auto">
              <a:xfrm>
                <a:off x="8686" y="4640"/>
                <a:ext cx="51" cy="32"/>
              </a:xfrm>
              <a:custGeom>
                <a:avLst/>
                <a:gdLst>
                  <a:gd name="T0" fmla="*/ 35 w 52"/>
                  <a:gd name="T1" fmla="*/ 15 h 33"/>
                  <a:gd name="T2" fmla="*/ 48 w 52"/>
                  <a:gd name="T3" fmla="*/ 16 h 33"/>
                  <a:gd name="T4" fmla="*/ 45 w 52"/>
                  <a:gd name="T5" fmla="*/ 14 h 33"/>
                  <a:gd name="T6" fmla="*/ 46 w 52"/>
                  <a:gd name="T7" fmla="*/ 9 h 33"/>
                  <a:gd name="T8" fmla="*/ 41 w 52"/>
                  <a:gd name="T9" fmla="*/ 8 h 33"/>
                  <a:gd name="T10" fmla="*/ 43 w 52"/>
                  <a:gd name="T11" fmla="*/ 1 h 33"/>
                  <a:gd name="T12" fmla="*/ 40 w 52"/>
                  <a:gd name="T13" fmla="*/ 6 h 33"/>
                  <a:gd name="T14" fmla="*/ 32 w 52"/>
                  <a:gd name="T15" fmla="*/ 2 h 33"/>
                  <a:gd name="T16" fmla="*/ 13 w 52"/>
                  <a:gd name="T17" fmla="*/ 0 h 33"/>
                  <a:gd name="T18" fmla="*/ 13 w 52"/>
                  <a:gd name="T19" fmla="*/ 13 h 33"/>
                  <a:gd name="T20" fmla="*/ 10 w 52"/>
                  <a:gd name="T21" fmla="*/ 19 h 33"/>
                  <a:gd name="T22" fmla="*/ 0 w 52"/>
                  <a:gd name="T23" fmla="*/ 29 h 33"/>
                  <a:gd name="T24" fmla="*/ 28 w 52"/>
                  <a:gd name="T25" fmla="*/ 18 h 33"/>
                  <a:gd name="T26" fmla="*/ 38 w 52"/>
                  <a:gd name="T27" fmla="*/ 23 h 33"/>
                  <a:gd name="T28" fmla="*/ 35 w 52"/>
                  <a:gd name="T29" fmla="*/ 15 h 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2"/>
                  <a:gd name="T46" fmla="*/ 0 h 33"/>
                  <a:gd name="T47" fmla="*/ 52 w 52"/>
                  <a:gd name="T48" fmla="*/ 33 h 3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2" h="33">
                    <a:moveTo>
                      <a:pt x="38" y="15"/>
                    </a:moveTo>
                    <a:lnTo>
                      <a:pt x="51" y="16"/>
                    </a:lnTo>
                    <a:lnTo>
                      <a:pt x="48" y="14"/>
                    </a:lnTo>
                    <a:lnTo>
                      <a:pt x="49" y="9"/>
                    </a:lnTo>
                    <a:lnTo>
                      <a:pt x="44" y="8"/>
                    </a:lnTo>
                    <a:lnTo>
                      <a:pt x="46" y="1"/>
                    </a:lnTo>
                    <a:lnTo>
                      <a:pt x="43" y="6"/>
                    </a:lnTo>
                    <a:lnTo>
                      <a:pt x="35" y="2"/>
                    </a:lnTo>
                    <a:lnTo>
                      <a:pt x="13" y="0"/>
                    </a:lnTo>
                    <a:lnTo>
                      <a:pt x="13" y="13"/>
                    </a:lnTo>
                    <a:lnTo>
                      <a:pt x="10" y="22"/>
                    </a:lnTo>
                    <a:lnTo>
                      <a:pt x="0" y="32"/>
                    </a:lnTo>
                    <a:lnTo>
                      <a:pt x="31" y="21"/>
                    </a:lnTo>
                    <a:lnTo>
                      <a:pt x="41" y="26"/>
                    </a:lnTo>
                    <a:lnTo>
                      <a:pt x="38" y="15"/>
                    </a:lnTo>
                  </a:path>
                </a:pathLst>
              </a:custGeom>
              <a:solidFill>
                <a:srgbClr val="8484A5"/>
              </a:solidFill>
              <a:ln w="5040">
                <a:solidFill>
                  <a:srgbClr val="000000"/>
                </a:solidFill>
                <a:round/>
                <a:headEnd/>
                <a:tailEnd/>
              </a:ln>
            </p:spPr>
            <p:txBody>
              <a:bodyPr wrap="none" anchor="ctr"/>
              <a:lstStyle/>
              <a:p>
                <a:endParaRPr lang="en-US"/>
              </a:p>
            </p:txBody>
          </p:sp>
          <p:sp>
            <p:nvSpPr>
              <p:cNvPr id="14912" name="Freeform 629"/>
              <p:cNvSpPr>
                <a:spLocks noChangeArrowheads="1"/>
              </p:cNvSpPr>
              <p:nvPr/>
            </p:nvSpPr>
            <p:spPr bwMode="auto">
              <a:xfrm>
                <a:off x="8686" y="4640"/>
                <a:ext cx="51" cy="32"/>
              </a:xfrm>
              <a:custGeom>
                <a:avLst/>
                <a:gdLst>
                  <a:gd name="T0" fmla="*/ 35 w 52"/>
                  <a:gd name="T1" fmla="*/ 15 h 33"/>
                  <a:gd name="T2" fmla="*/ 48 w 52"/>
                  <a:gd name="T3" fmla="*/ 16 h 33"/>
                  <a:gd name="T4" fmla="*/ 45 w 52"/>
                  <a:gd name="T5" fmla="*/ 14 h 33"/>
                  <a:gd name="T6" fmla="*/ 46 w 52"/>
                  <a:gd name="T7" fmla="*/ 9 h 33"/>
                  <a:gd name="T8" fmla="*/ 41 w 52"/>
                  <a:gd name="T9" fmla="*/ 8 h 33"/>
                  <a:gd name="T10" fmla="*/ 43 w 52"/>
                  <a:gd name="T11" fmla="*/ 1 h 33"/>
                  <a:gd name="T12" fmla="*/ 40 w 52"/>
                  <a:gd name="T13" fmla="*/ 6 h 33"/>
                  <a:gd name="T14" fmla="*/ 32 w 52"/>
                  <a:gd name="T15" fmla="*/ 2 h 33"/>
                  <a:gd name="T16" fmla="*/ 13 w 52"/>
                  <a:gd name="T17" fmla="*/ 0 h 33"/>
                  <a:gd name="T18" fmla="*/ 13 w 52"/>
                  <a:gd name="T19" fmla="*/ 13 h 33"/>
                  <a:gd name="T20" fmla="*/ 10 w 52"/>
                  <a:gd name="T21" fmla="*/ 19 h 33"/>
                  <a:gd name="T22" fmla="*/ 0 w 52"/>
                  <a:gd name="T23" fmla="*/ 29 h 33"/>
                  <a:gd name="T24" fmla="*/ 28 w 52"/>
                  <a:gd name="T25" fmla="*/ 18 h 33"/>
                  <a:gd name="T26" fmla="*/ 38 w 52"/>
                  <a:gd name="T27" fmla="*/ 23 h 33"/>
                  <a:gd name="T28" fmla="*/ 35 w 52"/>
                  <a:gd name="T29" fmla="*/ 15 h 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2"/>
                  <a:gd name="T46" fmla="*/ 0 h 33"/>
                  <a:gd name="T47" fmla="*/ 52 w 52"/>
                  <a:gd name="T48" fmla="*/ 33 h 3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2" h="33">
                    <a:moveTo>
                      <a:pt x="38" y="15"/>
                    </a:moveTo>
                    <a:lnTo>
                      <a:pt x="51" y="16"/>
                    </a:lnTo>
                    <a:lnTo>
                      <a:pt x="48" y="14"/>
                    </a:lnTo>
                    <a:lnTo>
                      <a:pt x="49" y="9"/>
                    </a:lnTo>
                    <a:lnTo>
                      <a:pt x="44" y="8"/>
                    </a:lnTo>
                    <a:lnTo>
                      <a:pt x="46" y="1"/>
                    </a:lnTo>
                    <a:lnTo>
                      <a:pt x="43" y="6"/>
                    </a:lnTo>
                    <a:lnTo>
                      <a:pt x="35" y="2"/>
                    </a:lnTo>
                    <a:lnTo>
                      <a:pt x="13" y="0"/>
                    </a:lnTo>
                    <a:lnTo>
                      <a:pt x="13" y="13"/>
                    </a:lnTo>
                    <a:lnTo>
                      <a:pt x="10" y="22"/>
                    </a:lnTo>
                    <a:lnTo>
                      <a:pt x="0" y="32"/>
                    </a:lnTo>
                    <a:lnTo>
                      <a:pt x="31" y="21"/>
                    </a:lnTo>
                    <a:lnTo>
                      <a:pt x="41" y="26"/>
                    </a:lnTo>
                    <a:lnTo>
                      <a:pt x="38" y="15"/>
                    </a:lnTo>
                  </a:path>
                </a:pathLst>
              </a:custGeom>
              <a:noFill/>
              <a:ln w="9525">
                <a:solidFill>
                  <a:srgbClr val="000000"/>
                </a:solidFill>
                <a:round/>
                <a:headEnd/>
                <a:tailEnd/>
              </a:ln>
            </p:spPr>
            <p:txBody>
              <a:bodyPr/>
              <a:lstStyle/>
              <a:p>
                <a:endParaRPr lang="en-US"/>
              </a:p>
            </p:txBody>
          </p:sp>
          <p:sp>
            <p:nvSpPr>
              <p:cNvPr id="14913" name="Line 630"/>
              <p:cNvSpPr>
                <a:spLocks noChangeShapeType="1"/>
              </p:cNvSpPr>
              <p:nvPr/>
            </p:nvSpPr>
            <p:spPr bwMode="auto">
              <a:xfrm flipV="1">
                <a:off x="8729" y="4668"/>
                <a:ext cx="1" cy="2"/>
              </a:xfrm>
              <a:prstGeom prst="line">
                <a:avLst/>
              </a:prstGeom>
              <a:noFill/>
              <a:ln w="9525">
                <a:solidFill>
                  <a:srgbClr val="000000"/>
                </a:solidFill>
                <a:round/>
                <a:headEnd/>
                <a:tailEnd/>
              </a:ln>
            </p:spPr>
            <p:txBody>
              <a:bodyPr/>
              <a:lstStyle/>
              <a:p>
                <a:endParaRPr lang="en-GB"/>
              </a:p>
            </p:txBody>
          </p:sp>
          <p:sp>
            <p:nvSpPr>
              <p:cNvPr id="14914" name="Freeform 631"/>
              <p:cNvSpPr>
                <a:spLocks noChangeArrowheads="1"/>
              </p:cNvSpPr>
              <p:nvPr/>
            </p:nvSpPr>
            <p:spPr bwMode="auto">
              <a:xfrm>
                <a:off x="8721" y="4632"/>
                <a:ext cx="35" cy="37"/>
              </a:xfrm>
              <a:custGeom>
                <a:avLst/>
                <a:gdLst>
                  <a:gd name="T0" fmla="*/ 8 w 36"/>
                  <a:gd name="T1" fmla="*/ 34 h 38"/>
                  <a:gd name="T2" fmla="*/ 32 w 36"/>
                  <a:gd name="T3" fmla="*/ 19 h 38"/>
                  <a:gd name="T4" fmla="*/ 30 w 36"/>
                  <a:gd name="T5" fmla="*/ 0 h 38"/>
                  <a:gd name="T6" fmla="*/ 11 w 36"/>
                  <a:gd name="T7" fmla="*/ 19 h 38"/>
                  <a:gd name="T8" fmla="*/ 12 w 36"/>
                  <a:gd name="T9" fmla="*/ 18 h 38"/>
                  <a:gd name="T10" fmla="*/ 0 w 36"/>
                  <a:gd name="T11" fmla="*/ 19 h 38"/>
                  <a:gd name="T12" fmla="*/ 1 w 36"/>
                  <a:gd name="T13" fmla="*/ 29 h 38"/>
                  <a:gd name="T14" fmla="*/ 8 w 36"/>
                  <a:gd name="T15" fmla="*/ 34 h 38"/>
                  <a:gd name="T16" fmla="*/ 0 60000 65536"/>
                  <a:gd name="T17" fmla="*/ 0 60000 65536"/>
                  <a:gd name="T18" fmla="*/ 0 60000 65536"/>
                  <a:gd name="T19" fmla="*/ 0 60000 65536"/>
                  <a:gd name="T20" fmla="*/ 0 60000 65536"/>
                  <a:gd name="T21" fmla="*/ 0 60000 65536"/>
                  <a:gd name="T22" fmla="*/ 0 60000 65536"/>
                  <a:gd name="T23" fmla="*/ 0 60000 65536"/>
                  <a:gd name="T24" fmla="*/ 0 w 36"/>
                  <a:gd name="T25" fmla="*/ 0 h 38"/>
                  <a:gd name="T26" fmla="*/ 36 w 36"/>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 h="38">
                    <a:moveTo>
                      <a:pt x="8" y="37"/>
                    </a:moveTo>
                    <a:lnTo>
                      <a:pt x="35" y="20"/>
                    </a:lnTo>
                    <a:lnTo>
                      <a:pt x="33" y="0"/>
                    </a:lnTo>
                    <a:lnTo>
                      <a:pt x="11" y="19"/>
                    </a:lnTo>
                    <a:lnTo>
                      <a:pt x="12" y="18"/>
                    </a:lnTo>
                    <a:lnTo>
                      <a:pt x="0" y="22"/>
                    </a:lnTo>
                    <a:lnTo>
                      <a:pt x="1" y="32"/>
                    </a:lnTo>
                    <a:lnTo>
                      <a:pt x="8" y="37"/>
                    </a:lnTo>
                  </a:path>
                </a:pathLst>
              </a:custGeom>
              <a:solidFill>
                <a:srgbClr val="8484A5"/>
              </a:solidFill>
              <a:ln w="5040">
                <a:solidFill>
                  <a:srgbClr val="000000"/>
                </a:solidFill>
                <a:round/>
                <a:headEnd/>
                <a:tailEnd/>
              </a:ln>
            </p:spPr>
            <p:txBody>
              <a:bodyPr wrap="none" anchor="ctr"/>
              <a:lstStyle/>
              <a:p>
                <a:endParaRPr lang="en-US"/>
              </a:p>
            </p:txBody>
          </p:sp>
          <p:sp>
            <p:nvSpPr>
              <p:cNvPr id="14915" name="Freeform 632"/>
              <p:cNvSpPr>
                <a:spLocks noChangeArrowheads="1"/>
              </p:cNvSpPr>
              <p:nvPr/>
            </p:nvSpPr>
            <p:spPr bwMode="auto">
              <a:xfrm>
                <a:off x="8721" y="4632"/>
                <a:ext cx="35" cy="37"/>
              </a:xfrm>
              <a:custGeom>
                <a:avLst/>
                <a:gdLst>
                  <a:gd name="T0" fmla="*/ 8 w 36"/>
                  <a:gd name="T1" fmla="*/ 34 h 38"/>
                  <a:gd name="T2" fmla="*/ 32 w 36"/>
                  <a:gd name="T3" fmla="*/ 19 h 38"/>
                  <a:gd name="T4" fmla="*/ 30 w 36"/>
                  <a:gd name="T5" fmla="*/ 0 h 38"/>
                  <a:gd name="T6" fmla="*/ 11 w 36"/>
                  <a:gd name="T7" fmla="*/ 19 h 38"/>
                  <a:gd name="T8" fmla="*/ 12 w 36"/>
                  <a:gd name="T9" fmla="*/ 18 h 38"/>
                  <a:gd name="T10" fmla="*/ 0 w 36"/>
                  <a:gd name="T11" fmla="*/ 19 h 38"/>
                  <a:gd name="T12" fmla="*/ 1 w 36"/>
                  <a:gd name="T13" fmla="*/ 29 h 38"/>
                  <a:gd name="T14" fmla="*/ 8 w 36"/>
                  <a:gd name="T15" fmla="*/ 34 h 38"/>
                  <a:gd name="T16" fmla="*/ 0 60000 65536"/>
                  <a:gd name="T17" fmla="*/ 0 60000 65536"/>
                  <a:gd name="T18" fmla="*/ 0 60000 65536"/>
                  <a:gd name="T19" fmla="*/ 0 60000 65536"/>
                  <a:gd name="T20" fmla="*/ 0 60000 65536"/>
                  <a:gd name="T21" fmla="*/ 0 60000 65536"/>
                  <a:gd name="T22" fmla="*/ 0 60000 65536"/>
                  <a:gd name="T23" fmla="*/ 0 60000 65536"/>
                  <a:gd name="T24" fmla="*/ 0 w 36"/>
                  <a:gd name="T25" fmla="*/ 0 h 38"/>
                  <a:gd name="T26" fmla="*/ 36 w 36"/>
                  <a:gd name="T27" fmla="*/ 38 h 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 h="38">
                    <a:moveTo>
                      <a:pt x="8" y="37"/>
                    </a:moveTo>
                    <a:lnTo>
                      <a:pt x="35" y="20"/>
                    </a:lnTo>
                    <a:lnTo>
                      <a:pt x="33" y="0"/>
                    </a:lnTo>
                    <a:lnTo>
                      <a:pt x="11" y="19"/>
                    </a:lnTo>
                    <a:lnTo>
                      <a:pt x="12" y="18"/>
                    </a:lnTo>
                    <a:lnTo>
                      <a:pt x="0" y="22"/>
                    </a:lnTo>
                    <a:lnTo>
                      <a:pt x="1" y="32"/>
                    </a:lnTo>
                    <a:lnTo>
                      <a:pt x="8" y="37"/>
                    </a:lnTo>
                  </a:path>
                </a:pathLst>
              </a:custGeom>
              <a:noFill/>
              <a:ln w="9525">
                <a:solidFill>
                  <a:srgbClr val="000000"/>
                </a:solidFill>
                <a:round/>
                <a:headEnd/>
                <a:tailEnd/>
              </a:ln>
            </p:spPr>
            <p:txBody>
              <a:bodyPr/>
              <a:lstStyle/>
              <a:p>
                <a:endParaRPr lang="en-US"/>
              </a:p>
            </p:txBody>
          </p:sp>
          <p:sp>
            <p:nvSpPr>
              <p:cNvPr id="14916" name="Line 633"/>
              <p:cNvSpPr>
                <a:spLocks noChangeShapeType="1"/>
              </p:cNvSpPr>
              <p:nvPr/>
            </p:nvSpPr>
            <p:spPr bwMode="auto">
              <a:xfrm flipV="1">
                <a:off x="8729" y="4668"/>
                <a:ext cx="1" cy="2"/>
              </a:xfrm>
              <a:prstGeom prst="line">
                <a:avLst/>
              </a:prstGeom>
              <a:noFill/>
              <a:ln w="9525">
                <a:solidFill>
                  <a:srgbClr val="000000"/>
                </a:solidFill>
                <a:round/>
                <a:headEnd/>
                <a:tailEnd/>
              </a:ln>
            </p:spPr>
            <p:txBody>
              <a:bodyPr/>
              <a:lstStyle/>
              <a:p>
                <a:endParaRPr lang="en-GB"/>
              </a:p>
            </p:txBody>
          </p:sp>
          <p:sp>
            <p:nvSpPr>
              <p:cNvPr id="14917" name="Freeform 634"/>
              <p:cNvSpPr>
                <a:spLocks noChangeArrowheads="1"/>
              </p:cNvSpPr>
              <p:nvPr/>
            </p:nvSpPr>
            <p:spPr bwMode="auto">
              <a:xfrm>
                <a:off x="8678" y="4667"/>
                <a:ext cx="54" cy="42"/>
              </a:xfrm>
              <a:custGeom>
                <a:avLst/>
                <a:gdLst>
                  <a:gd name="T0" fmla="*/ 51 w 55"/>
                  <a:gd name="T1" fmla="*/ 5 h 43"/>
                  <a:gd name="T2" fmla="*/ 40 w 55"/>
                  <a:gd name="T3" fmla="*/ 2 h 43"/>
                  <a:gd name="T4" fmla="*/ 29 w 55"/>
                  <a:gd name="T5" fmla="*/ 0 h 43"/>
                  <a:gd name="T6" fmla="*/ 6 w 55"/>
                  <a:gd name="T7" fmla="*/ 6 h 43"/>
                  <a:gd name="T8" fmla="*/ 2 w 55"/>
                  <a:gd name="T9" fmla="*/ 19 h 43"/>
                  <a:gd name="T10" fmla="*/ 0 w 55"/>
                  <a:gd name="T11" fmla="*/ 28 h 43"/>
                  <a:gd name="T12" fmla="*/ 8 w 55"/>
                  <a:gd name="T13" fmla="*/ 37 h 43"/>
                  <a:gd name="T14" fmla="*/ 27 w 55"/>
                  <a:gd name="T15" fmla="*/ 39 h 43"/>
                  <a:gd name="T16" fmla="*/ 39 w 55"/>
                  <a:gd name="T17" fmla="*/ 39 h 43"/>
                  <a:gd name="T18" fmla="*/ 27 w 55"/>
                  <a:gd name="T19" fmla="*/ 36 h 43"/>
                  <a:gd name="T20" fmla="*/ 40 w 55"/>
                  <a:gd name="T21" fmla="*/ 33 h 43"/>
                  <a:gd name="T22" fmla="*/ 30 w 55"/>
                  <a:gd name="T23" fmla="*/ 31 h 43"/>
                  <a:gd name="T24" fmla="*/ 33 w 55"/>
                  <a:gd name="T25" fmla="*/ 21 h 43"/>
                  <a:gd name="T26" fmla="*/ 51 w 55"/>
                  <a:gd name="T27" fmla="*/ 5 h 4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43"/>
                  <a:gd name="T44" fmla="*/ 55 w 55"/>
                  <a:gd name="T45" fmla="*/ 43 h 4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43">
                    <a:moveTo>
                      <a:pt x="54" y="5"/>
                    </a:moveTo>
                    <a:lnTo>
                      <a:pt x="43" y="2"/>
                    </a:lnTo>
                    <a:lnTo>
                      <a:pt x="32" y="0"/>
                    </a:lnTo>
                    <a:lnTo>
                      <a:pt x="6" y="6"/>
                    </a:lnTo>
                    <a:lnTo>
                      <a:pt x="2" y="19"/>
                    </a:lnTo>
                    <a:lnTo>
                      <a:pt x="0" y="31"/>
                    </a:lnTo>
                    <a:lnTo>
                      <a:pt x="8" y="40"/>
                    </a:lnTo>
                    <a:lnTo>
                      <a:pt x="29" y="42"/>
                    </a:lnTo>
                    <a:lnTo>
                      <a:pt x="42" y="42"/>
                    </a:lnTo>
                    <a:lnTo>
                      <a:pt x="27" y="39"/>
                    </a:lnTo>
                    <a:lnTo>
                      <a:pt x="43" y="36"/>
                    </a:lnTo>
                    <a:lnTo>
                      <a:pt x="33" y="34"/>
                    </a:lnTo>
                    <a:lnTo>
                      <a:pt x="36" y="24"/>
                    </a:lnTo>
                    <a:lnTo>
                      <a:pt x="54" y="5"/>
                    </a:lnTo>
                  </a:path>
                </a:pathLst>
              </a:custGeom>
              <a:solidFill>
                <a:srgbClr val="8484A5"/>
              </a:solidFill>
              <a:ln w="5040">
                <a:solidFill>
                  <a:srgbClr val="000000"/>
                </a:solidFill>
                <a:round/>
                <a:headEnd/>
                <a:tailEnd/>
              </a:ln>
            </p:spPr>
            <p:txBody>
              <a:bodyPr wrap="none" anchor="ctr"/>
              <a:lstStyle/>
              <a:p>
                <a:endParaRPr lang="en-US"/>
              </a:p>
            </p:txBody>
          </p:sp>
          <p:sp>
            <p:nvSpPr>
              <p:cNvPr id="14918" name="Freeform 635"/>
              <p:cNvSpPr>
                <a:spLocks noChangeArrowheads="1"/>
              </p:cNvSpPr>
              <p:nvPr/>
            </p:nvSpPr>
            <p:spPr bwMode="auto">
              <a:xfrm>
                <a:off x="8678" y="4667"/>
                <a:ext cx="54" cy="42"/>
              </a:xfrm>
              <a:custGeom>
                <a:avLst/>
                <a:gdLst>
                  <a:gd name="T0" fmla="*/ 51 w 55"/>
                  <a:gd name="T1" fmla="*/ 5 h 43"/>
                  <a:gd name="T2" fmla="*/ 40 w 55"/>
                  <a:gd name="T3" fmla="*/ 2 h 43"/>
                  <a:gd name="T4" fmla="*/ 29 w 55"/>
                  <a:gd name="T5" fmla="*/ 0 h 43"/>
                  <a:gd name="T6" fmla="*/ 6 w 55"/>
                  <a:gd name="T7" fmla="*/ 6 h 43"/>
                  <a:gd name="T8" fmla="*/ 2 w 55"/>
                  <a:gd name="T9" fmla="*/ 19 h 43"/>
                  <a:gd name="T10" fmla="*/ 0 w 55"/>
                  <a:gd name="T11" fmla="*/ 28 h 43"/>
                  <a:gd name="T12" fmla="*/ 8 w 55"/>
                  <a:gd name="T13" fmla="*/ 37 h 43"/>
                  <a:gd name="T14" fmla="*/ 27 w 55"/>
                  <a:gd name="T15" fmla="*/ 39 h 43"/>
                  <a:gd name="T16" fmla="*/ 39 w 55"/>
                  <a:gd name="T17" fmla="*/ 39 h 43"/>
                  <a:gd name="T18" fmla="*/ 27 w 55"/>
                  <a:gd name="T19" fmla="*/ 36 h 43"/>
                  <a:gd name="T20" fmla="*/ 40 w 55"/>
                  <a:gd name="T21" fmla="*/ 33 h 43"/>
                  <a:gd name="T22" fmla="*/ 30 w 55"/>
                  <a:gd name="T23" fmla="*/ 31 h 43"/>
                  <a:gd name="T24" fmla="*/ 33 w 55"/>
                  <a:gd name="T25" fmla="*/ 21 h 43"/>
                  <a:gd name="T26" fmla="*/ 51 w 55"/>
                  <a:gd name="T27" fmla="*/ 5 h 4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5"/>
                  <a:gd name="T43" fmla="*/ 0 h 43"/>
                  <a:gd name="T44" fmla="*/ 55 w 55"/>
                  <a:gd name="T45" fmla="*/ 43 h 4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5" h="43">
                    <a:moveTo>
                      <a:pt x="54" y="5"/>
                    </a:moveTo>
                    <a:lnTo>
                      <a:pt x="43" y="2"/>
                    </a:lnTo>
                    <a:lnTo>
                      <a:pt x="32" y="0"/>
                    </a:lnTo>
                    <a:lnTo>
                      <a:pt x="6" y="6"/>
                    </a:lnTo>
                    <a:lnTo>
                      <a:pt x="2" y="19"/>
                    </a:lnTo>
                    <a:lnTo>
                      <a:pt x="0" y="31"/>
                    </a:lnTo>
                    <a:lnTo>
                      <a:pt x="8" y="40"/>
                    </a:lnTo>
                    <a:lnTo>
                      <a:pt x="29" y="42"/>
                    </a:lnTo>
                    <a:lnTo>
                      <a:pt x="42" y="42"/>
                    </a:lnTo>
                    <a:lnTo>
                      <a:pt x="27" y="39"/>
                    </a:lnTo>
                    <a:lnTo>
                      <a:pt x="43" y="36"/>
                    </a:lnTo>
                    <a:lnTo>
                      <a:pt x="33" y="34"/>
                    </a:lnTo>
                    <a:lnTo>
                      <a:pt x="36" y="24"/>
                    </a:lnTo>
                    <a:lnTo>
                      <a:pt x="54" y="5"/>
                    </a:lnTo>
                  </a:path>
                </a:pathLst>
              </a:custGeom>
              <a:noFill/>
              <a:ln w="9525">
                <a:solidFill>
                  <a:srgbClr val="000000"/>
                </a:solidFill>
                <a:round/>
                <a:headEnd/>
                <a:tailEnd/>
              </a:ln>
            </p:spPr>
            <p:txBody>
              <a:bodyPr/>
              <a:lstStyle/>
              <a:p>
                <a:endParaRPr lang="en-US"/>
              </a:p>
            </p:txBody>
          </p:sp>
          <p:sp>
            <p:nvSpPr>
              <p:cNvPr id="14919" name="Freeform 636"/>
              <p:cNvSpPr>
                <a:spLocks noChangeArrowheads="1"/>
              </p:cNvSpPr>
              <p:nvPr/>
            </p:nvSpPr>
            <p:spPr bwMode="auto">
              <a:xfrm>
                <a:off x="8884" y="4335"/>
                <a:ext cx="59" cy="25"/>
              </a:xfrm>
              <a:custGeom>
                <a:avLst/>
                <a:gdLst>
                  <a:gd name="T0" fmla="*/ 56 w 60"/>
                  <a:gd name="T1" fmla="*/ 8 h 26"/>
                  <a:gd name="T2" fmla="*/ 46 w 60"/>
                  <a:gd name="T3" fmla="*/ 10 h 26"/>
                  <a:gd name="T4" fmla="*/ 47 w 60"/>
                  <a:gd name="T5" fmla="*/ 5 h 26"/>
                  <a:gd name="T6" fmla="*/ 46 w 60"/>
                  <a:gd name="T7" fmla="*/ 0 h 26"/>
                  <a:gd name="T8" fmla="*/ 22 w 60"/>
                  <a:gd name="T9" fmla="*/ 8 h 26"/>
                  <a:gd name="T10" fmla="*/ 16 w 60"/>
                  <a:gd name="T11" fmla="*/ 5 h 26"/>
                  <a:gd name="T12" fmla="*/ 12 w 60"/>
                  <a:gd name="T13" fmla="*/ 10 h 26"/>
                  <a:gd name="T14" fmla="*/ 5 w 60"/>
                  <a:gd name="T15" fmla="*/ 13 h 26"/>
                  <a:gd name="T16" fmla="*/ 0 w 60"/>
                  <a:gd name="T17" fmla="*/ 16 h 26"/>
                  <a:gd name="T18" fmla="*/ 7 w 60"/>
                  <a:gd name="T19" fmla="*/ 21 h 26"/>
                  <a:gd name="T20" fmla="*/ 8 w 60"/>
                  <a:gd name="T21" fmla="*/ 14 h 26"/>
                  <a:gd name="T22" fmla="*/ 36 w 60"/>
                  <a:gd name="T23" fmla="*/ 22 h 26"/>
                  <a:gd name="T24" fmla="*/ 44 w 60"/>
                  <a:gd name="T25" fmla="*/ 19 h 26"/>
                  <a:gd name="T26" fmla="*/ 56 w 60"/>
                  <a:gd name="T27" fmla="*/ 8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0"/>
                  <a:gd name="T43" fmla="*/ 0 h 26"/>
                  <a:gd name="T44" fmla="*/ 60 w 60"/>
                  <a:gd name="T45" fmla="*/ 26 h 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0" h="26">
                    <a:moveTo>
                      <a:pt x="59" y="8"/>
                    </a:moveTo>
                    <a:lnTo>
                      <a:pt x="49" y="10"/>
                    </a:lnTo>
                    <a:lnTo>
                      <a:pt x="50" y="5"/>
                    </a:lnTo>
                    <a:lnTo>
                      <a:pt x="49" y="0"/>
                    </a:lnTo>
                    <a:lnTo>
                      <a:pt x="22" y="8"/>
                    </a:lnTo>
                    <a:lnTo>
                      <a:pt x="16" y="5"/>
                    </a:lnTo>
                    <a:lnTo>
                      <a:pt x="12" y="10"/>
                    </a:lnTo>
                    <a:lnTo>
                      <a:pt x="5" y="13"/>
                    </a:lnTo>
                    <a:lnTo>
                      <a:pt x="0" y="19"/>
                    </a:lnTo>
                    <a:lnTo>
                      <a:pt x="7" y="24"/>
                    </a:lnTo>
                    <a:lnTo>
                      <a:pt x="8" y="17"/>
                    </a:lnTo>
                    <a:lnTo>
                      <a:pt x="39" y="25"/>
                    </a:lnTo>
                    <a:lnTo>
                      <a:pt x="47" y="22"/>
                    </a:lnTo>
                    <a:lnTo>
                      <a:pt x="59" y="8"/>
                    </a:lnTo>
                  </a:path>
                </a:pathLst>
              </a:custGeom>
              <a:solidFill>
                <a:srgbClr val="00FFFF"/>
              </a:solidFill>
              <a:ln w="5040">
                <a:solidFill>
                  <a:srgbClr val="000000"/>
                </a:solidFill>
                <a:round/>
                <a:headEnd/>
                <a:tailEnd/>
              </a:ln>
            </p:spPr>
            <p:txBody>
              <a:bodyPr wrap="none" anchor="ctr"/>
              <a:lstStyle/>
              <a:p>
                <a:endParaRPr lang="en-US"/>
              </a:p>
            </p:txBody>
          </p:sp>
          <p:sp>
            <p:nvSpPr>
              <p:cNvPr id="14920" name="Freeform 637"/>
              <p:cNvSpPr>
                <a:spLocks noChangeArrowheads="1"/>
              </p:cNvSpPr>
              <p:nvPr/>
            </p:nvSpPr>
            <p:spPr bwMode="auto">
              <a:xfrm>
                <a:off x="8884" y="4335"/>
                <a:ext cx="59" cy="25"/>
              </a:xfrm>
              <a:custGeom>
                <a:avLst/>
                <a:gdLst>
                  <a:gd name="T0" fmla="*/ 56 w 60"/>
                  <a:gd name="T1" fmla="*/ 8 h 26"/>
                  <a:gd name="T2" fmla="*/ 46 w 60"/>
                  <a:gd name="T3" fmla="*/ 10 h 26"/>
                  <a:gd name="T4" fmla="*/ 47 w 60"/>
                  <a:gd name="T5" fmla="*/ 5 h 26"/>
                  <a:gd name="T6" fmla="*/ 46 w 60"/>
                  <a:gd name="T7" fmla="*/ 0 h 26"/>
                  <a:gd name="T8" fmla="*/ 22 w 60"/>
                  <a:gd name="T9" fmla="*/ 8 h 26"/>
                  <a:gd name="T10" fmla="*/ 16 w 60"/>
                  <a:gd name="T11" fmla="*/ 5 h 26"/>
                  <a:gd name="T12" fmla="*/ 12 w 60"/>
                  <a:gd name="T13" fmla="*/ 10 h 26"/>
                  <a:gd name="T14" fmla="*/ 5 w 60"/>
                  <a:gd name="T15" fmla="*/ 13 h 26"/>
                  <a:gd name="T16" fmla="*/ 0 w 60"/>
                  <a:gd name="T17" fmla="*/ 16 h 26"/>
                  <a:gd name="T18" fmla="*/ 7 w 60"/>
                  <a:gd name="T19" fmla="*/ 21 h 26"/>
                  <a:gd name="T20" fmla="*/ 8 w 60"/>
                  <a:gd name="T21" fmla="*/ 14 h 26"/>
                  <a:gd name="T22" fmla="*/ 36 w 60"/>
                  <a:gd name="T23" fmla="*/ 22 h 26"/>
                  <a:gd name="T24" fmla="*/ 44 w 60"/>
                  <a:gd name="T25" fmla="*/ 19 h 26"/>
                  <a:gd name="T26" fmla="*/ 56 w 60"/>
                  <a:gd name="T27" fmla="*/ 8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0"/>
                  <a:gd name="T43" fmla="*/ 0 h 26"/>
                  <a:gd name="T44" fmla="*/ 60 w 60"/>
                  <a:gd name="T45" fmla="*/ 26 h 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0" h="26">
                    <a:moveTo>
                      <a:pt x="59" y="8"/>
                    </a:moveTo>
                    <a:lnTo>
                      <a:pt x="49" y="10"/>
                    </a:lnTo>
                    <a:lnTo>
                      <a:pt x="50" y="5"/>
                    </a:lnTo>
                    <a:lnTo>
                      <a:pt x="49" y="0"/>
                    </a:lnTo>
                    <a:lnTo>
                      <a:pt x="22" y="8"/>
                    </a:lnTo>
                    <a:lnTo>
                      <a:pt x="16" y="5"/>
                    </a:lnTo>
                    <a:lnTo>
                      <a:pt x="12" y="10"/>
                    </a:lnTo>
                    <a:lnTo>
                      <a:pt x="5" y="13"/>
                    </a:lnTo>
                    <a:lnTo>
                      <a:pt x="0" y="19"/>
                    </a:lnTo>
                    <a:lnTo>
                      <a:pt x="7" y="24"/>
                    </a:lnTo>
                    <a:lnTo>
                      <a:pt x="8" y="17"/>
                    </a:lnTo>
                    <a:lnTo>
                      <a:pt x="39" y="25"/>
                    </a:lnTo>
                    <a:lnTo>
                      <a:pt x="47" y="22"/>
                    </a:lnTo>
                    <a:lnTo>
                      <a:pt x="59" y="8"/>
                    </a:lnTo>
                  </a:path>
                </a:pathLst>
              </a:custGeom>
              <a:noFill/>
              <a:ln w="9525">
                <a:solidFill>
                  <a:srgbClr val="000000"/>
                </a:solidFill>
                <a:round/>
                <a:headEnd/>
                <a:tailEnd/>
              </a:ln>
            </p:spPr>
            <p:txBody>
              <a:bodyPr/>
              <a:lstStyle/>
              <a:p>
                <a:endParaRPr lang="en-US"/>
              </a:p>
            </p:txBody>
          </p:sp>
          <p:sp>
            <p:nvSpPr>
              <p:cNvPr id="14921" name="Line 638"/>
              <p:cNvSpPr>
                <a:spLocks noChangeShapeType="1"/>
              </p:cNvSpPr>
              <p:nvPr/>
            </p:nvSpPr>
            <p:spPr bwMode="auto">
              <a:xfrm flipV="1">
                <a:off x="9006" y="4443"/>
                <a:ext cx="0" cy="2"/>
              </a:xfrm>
              <a:prstGeom prst="line">
                <a:avLst/>
              </a:prstGeom>
              <a:noFill/>
              <a:ln w="9525">
                <a:solidFill>
                  <a:srgbClr val="000000"/>
                </a:solidFill>
                <a:round/>
                <a:headEnd/>
                <a:tailEnd/>
              </a:ln>
            </p:spPr>
            <p:txBody>
              <a:bodyPr/>
              <a:lstStyle/>
              <a:p>
                <a:endParaRPr lang="en-GB"/>
              </a:p>
            </p:txBody>
          </p:sp>
          <p:sp>
            <p:nvSpPr>
              <p:cNvPr id="14922" name="Freeform 639"/>
              <p:cNvSpPr>
                <a:spLocks noChangeArrowheads="1"/>
              </p:cNvSpPr>
              <p:nvPr/>
            </p:nvSpPr>
            <p:spPr bwMode="auto">
              <a:xfrm>
                <a:off x="8988" y="4401"/>
                <a:ext cx="94" cy="51"/>
              </a:xfrm>
              <a:custGeom>
                <a:avLst/>
                <a:gdLst>
                  <a:gd name="T0" fmla="*/ 16 w 95"/>
                  <a:gd name="T1" fmla="*/ 40 h 52"/>
                  <a:gd name="T2" fmla="*/ 37 w 95"/>
                  <a:gd name="T3" fmla="*/ 44 h 52"/>
                  <a:gd name="T4" fmla="*/ 52 w 95"/>
                  <a:gd name="T5" fmla="*/ 46 h 52"/>
                  <a:gd name="T6" fmla="*/ 78 w 95"/>
                  <a:gd name="T7" fmla="*/ 37 h 52"/>
                  <a:gd name="T8" fmla="*/ 91 w 95"/>
                  <a:gd name="T9" fmla="*/ 28 h 52"/>
                  <a:gd name="T10" fmla="*/ 80 w 95"/>
                  <a:gd name="T11" fmla="*/ 18 h 52"/>
                  <a:gd name="T12" fmla="*/ 45 w 95"/>
                  <a:gd name="T13" fmla="*/ 0 h 52"/>
                  <a:gd name="T14" fmla="*/ 45 w 95"/>
                  <a:gd name="T15" fmla="*/ 0 h 52"/>
                  <a:gd name="T16" fmla="*/ 30 w 95"/>
                  <a:gd name="T17" fmla="*/ 22 h 52"/>
                  <a:gd name="T18" fmla="*/ 29 w 95"/>
                  <a:gd name="T19" fmla="*/ 26 h 52"/>
                  <a:gd name="T20" fmla="*/ 2 w 95"/>
                  <a:gd name="T21" fmla="*/ 26 h 52"/>
                  <a:gd name="T22" fmla="*/ 0 w 95"/>
                  <a:gd name="T23" fmla="*/ 36 h 52"/>
                  <a:gd name="T24" fmla="*/ 9 w 95"/>
                  <a:gd name="T25" fmla="*/ 48 h 52"/>
                  <a:gd name="T26" fmla="*/ 16 w 95"/>
                  <a:gd name="T27" fmla="*/ 40 h 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5"/>
                  <a:gd name="T43" fmla="*/ 0 h 52"/>
                  <a:gd name="T44" fmla="*/ 95 w 95"/>
                  <a:gd name="T45" fmla="*/ 52 h 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5" h="52">
                    <a:moveTo>
                      <a:pt x="16" y="43"/>
                    </a:moveTo>
                    <a:lnTo>
                      <a:pt x="37" y="47"/>
                    </a:lnTo>
                    <a:lnTo>
                      <a:pt x="55" y="49"/>
                    </a:lnTo>
                    <a:lnTo>
                      <a:pt x="81" y="40"/>
                    </a:lnTo>
                    <a:lnTo>
                      <a:pt x="94" y="31"/>
                    </a:lnTo>
                    <a:lnTo>
                      <a:pt x="83" y="18"/>
                    </a:lnTo>
                    <a:lnTo>
                      <a:pt x="45" y="0"/>
                    </a:lnTo>
                    <a:lnTo>
                      <a:pt x="30" y="22"/>
                    </a:lnTo>
                    <a:lnTo>
                      <a:pt x="29" y="27"/>
                    </a:lnTo>
                    <a:lnTo>
                      <a:pt x="2" y="28"/>
                    </a:lnTo>
                    <a:lnTo>
                      <a:pt x="0" y="39"/>
                    </a:lnTo>
                    <a:lnTo>
                      <a:pt x="9" y="51"/>
                    </a:lnTo>
                    <a:lnTo>
                      <a:pt x="16" y="43"/>
                    </a:lnTo>
                  </a:path>
                </a:pathLst>
              </a:custGeom>
              <a:solidFill>
                <a:srgbClr val="0000FF"/>
              </a:solidFill>
              <a:ln w="5040">
                <a:solidFill>
                  <a:srgbClr val="000000"/>
                </a:solidFill>
                <a:round/>
                <a:headEnd/>
                <a:tailEnd/>
              </a:ln>
            </p:spPr>
            <p:txBody>
              <a:bodyPr wrap="none" anchor="ctr"/>
              <a:lstStyle/>
              <a:p>
                <a:endParaRPr lang="en-US"/>
              </a:p>
            </p:txBody>
          </p:sp>
          <p:sp>
            <p:nvSpPr>
              <p:cNvPr id="14923" name="Freeform 640"/>
              <p:cNvSpPr>
                <a:spLocks noChangeArrowheads="1"/>
              </p:cNvSpPr>
              <p:nvPr/>
            </p:nvSpPr>
            <p:spPr bwMode="auto">
              <a:xfrm>
                <a:off x="8988" y="4401"/>
                <a:ext cx="94" cy="51"/>
              </a:xfrm>
              <a:custGeom>
                <a:avLst/>
                <a:gdLst>
                  <a:gd name="T0" fmla="*/ 16 w 95"/>
                  <a:gd name="T1" fmla="*/ 40 h 52"/>
                  <a:gd name="T2" fmla="*/ 37 w 95"/>
                  <a:gd name="T3" fmla="*/ 44 h 52"/>
                  <a:gd name="T4" fmla="*/ 52 w 95"/>
                  <a:gd name="T5" fmla="*/ 46 h 52"/>
                  <a:gd name="T6" fmla="*/ 78 w 95"/>
                  <a:gd name="T7" fmla="*/ 37 h 52"/>
                  <a:gd name="T8" fmla="*/ 91 w 95"/>
                  <a:gd name="T9" fmla="*/ 28 h 52"/>
                  <a:gd name="T10" fmla="*/ 80 w 95"/>
                  <a:gd name="T11" fmla="*/ 18 h 52"/>
                  <a:gd name="T12" fmla="*/ 45 w 95"/>
                  <a:gd name="T13" fmla="*/ 0 h 52"/>
                  <a:gd name="T14" fmla="*/ 45 w 95"/>
                  <a:gd name="T15" fmla="*/ 0 h 52"/>
                  <a:gd name="T16" fmla="*/ 30 w 95"/>
                  <a:gd name="T17" fmla="*/ 22 h 52"/>
                  <a:gd name="T18" fmla="*/ 29 w 95"/>
                  <a:gd name="T19" fmla="*/ 26 h 52"/>
                  <a:gd name="T20" fmla="*/ 2 w 95"/>
                  <a:gd name="T21" fmla="*/ 26 h 52"/>
                  <a:gd name="T22" fmla="*/ 0 w 95"/>
                  <a:gd name="T23" fmla="*/ 36 h 52"/>
                  <a:gd name="T24" fmla="*/ 9 w 95"/>
                  <a:gd name="T25" fmla="*/ 48 h 52"/>
                  <a:gd name="T26" fmla="*/ 16 w 95"/>
                  <a:gd name="T27" fmla="*/ 40 h 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5"/>
                  <a:gd name="T43" fmla="*/ 0 h 52"/>
                  <a:gd name="T44" fmla="*/ 95 w 95"/>
                  <a:gd name="T45" fmla="*/ 52 h 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5" h="52">
                    <a:moveTo>
                      <a:pt x="16" y="43"/>
                    </a:moveTo>
                    <a:lnTo>
                      <a:pt x="37" y="47"/>
                    </a:lnTo>
                    <a:lnTo>
                      <a:pt x="55" y="49"/>
                    </a:lnTo>
                    <a:lnTo>
                      <a:pt x="81" y="40"/>
                    </a:lnTo>
                    <a:lnTo>
                      <a:pt x="94" y="31"/>
                    </a:lnTo>
                    <a:lnTo>
                      <a:pt x="83" y="18"/>
                    </a:lnTo>
                    <a:lnTo>
                      <a:pt x="45" y="0"/>
                    </a:lnTo>
                    <a:lnTo>
                      <a:pt x="30" y="22"/>
                    </a:lnTo>
                    <a:lnTo>
                      <a:pt x="29" y="27"/>
                    </a:lnTo>
                    <a:lnTo>
                      <a:pt x="2" y="28"/>
                    </a:lnTo>
                    <a:lnTo>
                      <a:pt x="0" y="39"/>
                    </a:lnTo>
                    <a:lnTo>
                      <a:pt x="9" y="51"/>
                    </a:lnTo>
                    <a:lnTo>
                      <a:pt x="16" y="43"/>
                    </a:lnTo>
                  </a:path>
                </a:pathLst>
              </a:custGeom>
              <a:noFill/>
              <a:ln w="9525">
                <a:solidFill>
                  <a:srgbClr val="000000"/>
                </a:solidFill>
                <a:round/>
                <a:headEnd/>
                <a:tailEnd/>
              </a:ln>
            </p:spPr>
            <p:txBody>
              <a:bodyPr/>
              <a:lstStyle/>
              <a:p>
                <a:endParaRPr lang="en-US"/>
              </a:p>
            </p:txBody>
          </p:sp>
          <p:sp>
            <p:nvSpPr>
              <p:cNvPr id="14924" name="Line 641"/>
              <p:cNvSpPr>
                <a:spLocks noChangeShapeType="1"/>
              </p:cNvSpPr>
              <p:nvPr/>
            </p:nvSpPr>
            <p:spPr bwMode="auto">
              <a:xfrm flipV="1">
                <a:off x="9139" y="4429"/>
                <a:ext cx="0" cy="1"/>
              </a:xfrm>
              <a:prstGeom prst="line">
                <a:avLst/>
              </a:prstGeom>
              <a:noFill/>
              <a:ln w="9525">
                <a:solidFill>
                  <a:srgbClr val="000000"/>
                </a:solidFill>
                <a:round/>
                <a:headEnd/>
                <a:tailEnd/>
              </a:ln>
            </p:spPr>
            <p:txBody>
              <a:bodyPr/>
              <a:lstStyle/>
              <a:p>
                <a:endParaRPr lang="en-GB"/>
              </a:p>
            </p:txBody>
          </p:sp>
          <p:sp>
            <p:nvSpPr>
              <p:cNvPr id="14925" name="Freeform 642"/>
              <p:cNvSpPr>
                <a:spLocks noChangeArrowheads="1"/>
              </p:cNvSpPr>
              <p:nvPr/>
            </p:nvSpPr>
            <p:spPr bwMode="auto">
              <a:xfrm>
                <a:off x="9066" y="4400"/>
                <a:ext cx="74" cy="53"/>
              </a:xfrm>
              <a:custGeom>
                <a:avLst/>
                <a:gdLst>
                  <a:gd name="T0" fmla="*/ 71 w 75"/>
                  <a:gd name="T1" fmla="*/ 28 h 54"/>
                  <a:gd name="T2" fmla="*/ 71 w 75"/>
                  <a:gd name="T3" fmla="*/ 20 h 54"/>
                  <a:gd name="T4" fmla="*/ 25 w 75"/>
                  <a:gd name="T5" fmla="*/ 13 h 54"/>
                  <a:gd name="T6" fmla="*/ 0 w 75"/>
                  <a:gd name="T7" fmla="*/ 0 h 54"/>
                  <a:gd name="T8" fmla="*/ 7 w 75"/>
                  <a:gd name="T9" fmla="*/ 10 h 54"/>
                  <a:gd name="T10" fmla="*/ 2 w 75"/>
                  <a:gd name="T11" fmla="*/ 18 h 54"/>
                  <a:gd name="T12" fmla="*/ 13 w 75"/>
                  <a:gd name="T13" fmla="*/ 28 h 54"/>
                  <a:gd name="T14" fmla="*/ 3 w 75"/>
                  <a:gd name="T15" fmla="*/ 37 h 54"/>
                  <a:gd name="T16" fmla="*/ 37 w 75"/>
                  <a:gd name="T17" fmla="*/ 44 h 54"/>
                  <a:gd name="T18" fmla="*/ 42 w 75"/>
                  <a:gd name="T19" fmla="*/ 50 h 54"/>
                  <a:gd name="T20" fmla="*/ 59 w 75"/>
                  <a:gd name="T21" fmla="*/ 30 h 54"/>
                  <a:gd name="T22" fmla="*/ 71 w 75"/>
                  <a:gd name="T23" fmla="*/ 28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5"/>
                  <a:gd name="T37" fmla="*/ 0 h 54"/>
                  <a:gd name="T38" fmla="*/ 75 w 75"/>
                  <a:gd name="T39" fmla="*/ 54 h 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5" h="54">
                    <a:moveTo>
                      <a:pt x="74" y="31"/>
                    </a:moveTo>
                    <a:lnTo>
                      <a:pt x="74" y="20"/>
                    </a:lnTo>
                    <a:lnTo>
                      <a:pt x="25" y="13"/>
                    </a:lnTo>
                    <a:lnTo>
                      <a:pt x="0" y="0"/>
                    </a:lnTo>
                    <a:lnTo>
                      <a:pt x="7" y="10"/>
                    </a:lnTo>
                    <a:lnTo>
                      <a:pt x="2" y="18"/>
                    </a:lnTo>
                    <a:lnTo>
                      <a:pt x="13" y="31"/>
                    </a:lnTo>
                    <a:lnTo>
                      <a:pt x="3" y="40"/>
                    </a:lnTo>
                    <a:lnTo>
                      <a:pt x="38" y="47"/>
                    </a:lnTo>
                    <a:lnTo>
                      <a:pt x="45" y="53"/>
                    </a:lnTo>
                    <a:lnTo>
                      <a:pt x="62" y="33"/>
                    </a:lnTo>
                    <a:lnTo>
                      <a:pt x="74" y="31"/>
                    </a:lnTo>
                  </a:path>
                </a:pathLst>
              </a:custGeom>
              <a:solidFill>
                <a:srgbClr val="FFA900"/>
              </a:solidFill>
              <a:ln w="5040">
                <a:solidFill>
                  <a:srgbClr val="000000"/>
                </a:solidFill>
                <a:round/>
                <a:headEnd/>
                <a:tailEnd/>
              </a:ln>
            </p:spPr>
            <p:txBody>
              <a:bodyPr wrap="none" anchor="ctr"/>
              <a:lstStyle/>
              <a:p>
                <a:endParaRPr lang="en-US"/>
              </a:p>
            </p:txBody>
          </p:sp>
          <p:sp>
            <p:nvSpPr>
              <p:cNvPr id="14926" name="Freeform 643"/>
              <p:cNvSpPr>
                <a:spLocks noChangeArrowheads="1"/>
              </p:cNvSpPr>
              <p:nvPr/>
            </p:nvSpPr>
            <p:spPr bwMode="auto">
              <a:xfrm>
                <a:off x="9066" y="4400"/>
                <a:ext cx="74" cy="53"/>
              </a:xfrm>
              <a:custGeom>
                <a:avLst/>
                <a:gdLst>
                  <a:gd name="T0" fmla="*/ 71 w 75"/>
                  <a:gd name="T1" fmla="*/ 28 h 54"/>
                  <a:gd name="T2" fmla="*/ 71 w 75"/>
                  <a:gd name="T3" fmla="*/ 20 h 54"/>
                  <a:gd name="T4" fmla="*/ 25 w 75"/>
                  <a:gd name="T5" fmla="*/ 13 h 54"/>
                  <a:gd name="T6" fmla="*/ 0 w 75"/>
                  <a:gd name="T7" fmla="*/ 0 h 54"/>
                  <a:gd name="T8" fmla="*/ 7 w 75"/>
                  <a:gd name="T9" fmla="*/ 10 h 54"/>
                  <a:gd name="T10" fmla="*/ 2 w 75"/>
                  <a:gd name="T11" fmla="*/ 18 h 54"/>
                  <a:gd name="T12" fmla="*/ 13 w 75"/>
                  <a:gd name="T13" fmla="*/ 28 h 54"/>
                  <a:gd name="T14" fmla="*/ 3 w 75"/>
                  <a:gd name="T15" fmla="*/ 37 h 54"/>
                  <a:gd name="T16" fmla="*/ 37 w 75"/>
                  <a:gd name="T17" fmla="*/ 44 h 54"/>
                  <a:gd name="T18" fmla="*/ 42 w 75"/>
                  <a:gd name="T19" fmla="*/ 50 h 54"/>
                  <a:gd name="T20" fmla="*/ 59 w 75"/>
                  <a:gd name="T21" fmla="*/ 30 h 54"/>
                  <a:gd name="T22" fmla="*/ 71 w 75"/>
                  <a:gd name="T23" fmla="*/ 28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5"/>
                  <a:gd name="T37" fmla="*/ 0 h 54"/>
                  <a:gd name="T38" fmla="*/ 75 w 75"/>
                  <a:gd name="T39" fmla="*/ 54 h 5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5" h="54">
                    <a:moveTo>
                      <a:pt x="74" y="31"/>
                    </a:moveTo>
                    <a:lnTo>
                      <a:pt x="74" y="20"/>
                    </a:lnTo>
                    <a:lnTo>
                      <a:pt x="25" y="13"/>
                    </a:lnTo>
                    <a:lnTo>
                      <a:pt x="0" y="0"/>
                    </a:lnTo>
                    <a:lnTo>
                      <a:pt x="7" y="10"/>
                    </a:lnTo>
                    <a:lnTo>
                      <a:pt x="2" y="18"/>
                    </a:lnTo>
                    <a:lnTo>
                      <a:pt x="13" y="31"/>
                    </a:lnTo>
                    <a:lnTo>
                      <a:pt x="3" y="40"/>
                    </a:lnTo>
                    <a:lnTo>
                      <a:pt x="38" y="47"/>
                    </a:lnTo>
                    <a:lnTo>
                      <a:pt x="45" y="53"/>
                    </a:lnTo>
                    <a:lnTo>
                      <a:pt x="62" y="33"/>
                    </a:lnTo>
                    <a:lnTo>
                      <a:pt x="74" y="31"/>
                    </a:lnTo>
                  </a:path>
                </a:pathLst>
              </a:custGeom>
              <a:noFill/>
              <a:ln w="9525">
                <a:solidFill>
                  <a:srgbClr val="000000"/>
                </a:solidFill>
                <a:round/>
                <a:headEnd/>
                <a:tailEnd/>
              </a:ln>
            </p:spPr>
            <p:txBody>
              <a:bodyPr/>
              <a:lstStyle/>
              <a:p>
                <a:endParaRPr lang="en-US"/>
              </a:p>
            </p:txBody>
          </p:sp>
          <p:sp>
            <p:nvSpPr>
              <p:cNvPr id="14927" name="Line 644"/>
              <p:cNvSpPr>
                <a:spLocks noChangeShapeType="1"/>
              </p:cNvSpPr>
              <p:nvPr/>
            </p:nvSpPr>
            <p:spPr bwMode="auto">
              <a:xfrm>
                <a:off x="9091" y="4324"/>
                <a:ext cx="2" cy="0"/>
              </a:xfrm>
              <a:prstGeom prst="line">
                <a:avLst/>
              </a:prstGeom>
              <a:noFill/>
              <a:ln w="9525">
                <a:solidFill>
                  <a:srgbClr val="000000"/>
                </a:solidFill>
                <a:round/>
                <a:headEnd/>
                <a:tailEnd/>
              </a:ln>
            </p:spPr>
            <p:txBody>
              <a:bodyPr/>
              <a:lstStyle/>
              <a:p>
                <a:endParaRPr lang="en-GB"/>
              </a:p>
            </p:txBody>
          </p:sp>
          <p:sp>
            <p:nvSpPr>
              <p:cNvPr id="14928" name="Freeform 645"/>
              <p:cNvSpPr>
                <a:spLocks noChangeArrowheads="1"/>
              </p:cNvSpPr>
              <p:nvPr/>
            </p:nvSpPr>
            <p:spPr bwMode="auto">
              <a:xfrm>
                <a:off x="9033" y="4311"/>
                <a:ext cx="88" cy="109"/>
              </a:xfrm>
              <a:custGeom>
                <a:avLst/>
                <a:gdLst>
                  <a:gd name="T0" fmla="*/ 57 w 89"/>
                  <a:gd name="T1" fmla="*/ 9 h 110"/>
                  <a:gd name="T2" fmla="*/ 52 w 89"/>
                  <a:gd name="T3" fmla="*/ 3 h 110"/>
                  <a:gd name="T4" fmla="*/ 33 w 89"/>
                  <a:gd name="T5" fmla="*/ 0 h 110"/>
                  <a:gd name="T6" fmla="*/ 27 w 89"/>
                  <a:gd name="T7" fmla="*/ 7 h 110"/>
                  <a:gd name="T8" fmla="*/ 19 w 89"/>
                  <a:gd name="T9" fmla="*/ 5 h 110"/>
                  <a:gd name="T10" fmla="*/ 32 w 89"/>
                  <a:gd name="T11" fmla="*/ 7 h 110"/>
                  <a:gd name="T12" fmla="*/ 29 w 89"/>
                  <a:gd name="T13" fmla="*/ 23 h 110"/>
                  <a:gd name="T14" fmla="*/ 22 w 89"/>
                  <a:gd name="T15" fmla="*/ 26 h 110"/>
                  <a:gd name="T16" fmla="*/ 15 w 89"/>
                  <a:gd name="T17" fmla="*/ 21 h 110"/>
                  <a:gd name="T18" fmla="*/ 13 w 89"/>
                  <a:gd name="T19" fmla="*/ 25 h 110"/>
                  <a:gd name="T20" fmla="*/ 17 w 89"/>
                  <a:gd name="T21" fmla="*/ 31 h 110"/>
                  <a:gd name="T22" fmla="*/ 3 w 89"/>
                  <a:gd name="T23" fmla="*/ 43 h 110"/>
                  <a:gd name="T24" fmla="*/ 23 w 89"/>
                  <a:gd name="T25" fmla="*/ 54 h 110"/>
                  <a:gd name="T26" fmla="*/ 16 w 89"/>
                  <a:gd name="T27" fmla="*/ 75 h 110"/>
                  <a:gd name="T28" fmla="*/ 26 w 89"/>
                  <a:gd name="T29" fmla="*/ 80 h 110"/>
                  <a:gd name="T30" fmla="*/ 28 w 89"/>
                  <a:gd name="T31" fmla="*/ 82 h 110"/>
                  <a:gd name="T32" fmla="*/ 1 w 89"/>
                  <a:gd name="T33" fmla="*/ 87 h 110"/>
                  <a:gd name="T34" fmla="*/ 0 w 89"/>
                  <a:gd name="T35" fmla="*/ 90 h 110"/>
                  <a:gd name="T36" fmla="*/ 40 w 89"/>
                  <a:gd name="T37" fmla="*/ 106 h 110"/>
                  <a:gd name="T38" fmla="*/ 44 w 89"/>
                  <a:gd name="T39" fmla="*/ 96 h 110"/>
                  <a:gd name="T40" fmla="*/ 37 w 89"/>
                  <a:gd name="T41" fmla="*/ 86 h 110"/>
                  <a:gd name="T42" fmla="*/ 61 w 89"/>
                  <a:gd name="T43" fmla="*/ 99 h 110"/>
                  <a:gd name="T44" fmla="*/ 85 w 89"/>
                  <a:gd name="T45" fmla="*/ 59 h 110"/>
                  <a:gd name="T46" fmla="*/ 80 w 89"/>
                  <a:gd name="T47" fmla="*/ 55 h 110"/>
                  <a:gd name="T48" fmla="*/ 76 w 89"/>
                  <a:gd name="T49" fmla="*/ 60 h 110"/>
                  <a:gd name="T50" fmla="*/ 67 w 89"/>
                  <a:gd name="T51" fmla="*/ 55 h 110"/>
                  <a:gd name="T52" fmla="*/ 66 w 89"/>
                  <a:gd name="T53" fmla="*/ 42 h 110"/>
                  <a:gd name="T54" fmla="*/ 44 w 89"/>
                  <a:gd name="T55" fmla="*/ 27 h 110"/>
                  <a:gd name="T56" fmla="*/ 57 w 89"/>
                  <a:gd name="T57" fmla="*/ 9 h 11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9"/>
                  <a:gd name="T88" fmla="*/ 0 h 110"/>
                  <a:gd name="T89" fmla="*/ 89 w 89"/>
                  <a:gd name="T90" fmla="*/ 110 h 11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9" h="110">
                    <a:moveTo>
                      <a:pt x="60" y="9"/>
                    </a:moveTo>
                    <a:lnTo>
                      <a:pt x="55" y="3"/>
                    </a:lnTo>
                    <a:lnTo>
                      <a:pt x="33" y="0"/>
                    </a:lnTo>
                    <a:lnTo>
                      <a:pt x="27" y="7"/>
                    </a:lnTo>
                    <a:lnTo>
                      <a:pt x="19" y="5"/>
                    </a:lnTo>
                    <a:lnTo>
                      <a:pt x="32" y="7"/>
                    </a:lnTo>
                    <a:lnTo>
                      <a:pt x="29" y="23"/>
                    </a:lnTo>
                    <a:lnTo>
                      <a:pt x="22" y="26"/>
                    </a:lnTo>
                    <a:lnTo>
                      <a:pt x="15" y="21"/>
                    </a:lnTo>
                    <a:lnTo>
                      <a:pt x="13" y="25"/>
                    </a:lnTo>
                    <a:lnTo>
                      <a:pt x="17" y="31"/>
                    </a:lnTo>
                    <a:lnTo>
                      <a:pt x="3" y="43"/>
                    </a:lnTo>
                    <a:lnTo>
                      <a:pt x="23" y="54"/>
                    </a:lnTo>
                    <a:lnTo>
                      <a:pt x="16" y="78"/>
                    </a:lnTo>
                    <a:lnTo>
                      <a:pt x="26" y="83"/>
                    </a:lnTo>
                    <a:lnTo>
                      <a:pt x="28" y="85"/>
                    </a:lnTo>
                    <a:lnTo>
                      <a:pt x="1" y="90"/>
                    </a:lnTo>
                    <a:lnTo>
                      <a:pt x="0" y="93"/>
                    </a:lnTo>
                    <a:lnTo>
                      <a:pt x="40" y="109"/>
                    </a:lnTo>
                    <a:lnTo>
                      <a:pt x="45" y="99"/>
                    </a:lnTo>
                    <a:lnTo>
                      <a:pt x="37" y="89"/>
                    </a:lnTo>
                    <a:lnTo>
                      <a:pt x="64" y="102"/>
                    </a:lnTo>
                    <a:lnTo>
                      <a:pt x="88" y="62"/>
                    </a:lnTo>
                    <a:lnTo>
                      <a:pt x="83" y="57"/>
                    </a:lnTo>
                    <a:lnTo>
                      <a:pt x="79" y="63"/>
                    </a:lnTo>
                    <a:lnTo>
                      <a:pt x="70" y="57"/>
                    </a:lnTo>
                    <a:lnTo>
                      <a:pt x="69" y="42"/>
                    </a:lnTo>
                    <a:lnTo>
                      <a:pt x="47" y="27"/>
                    </a:lnTo>
                    <a:lnTo>
                      <a:pt x="60" y="9"/>
                    </a:lnTo>
                  </a:path>
                </a:pathLst>
              </a:custGeom>
              <a:solidFill>
                <a:srgbClr val="FFA900"/>
              </a:solidFill>
              <a:ln w="5040">
                <a:solidFill>
                  <a:srgbClr val="000000"/>
                </a:solidFill>
                <a:round/>
                <a:headEnd/>
                <a:tailEnd/>
              </a:ln>
            </p:spPr>
            <p:txBody>
              <a:bodyPr wrap="none" anchor="ctr"/>
              <a:lstStyle/>
              <a:p>
                <a:endParaRPr lang="en-US"/>
              </a:p>
            </p:txBody>
          </p:sp>
          <p:sp>
            <p:nvSpPr>
              <p:cNvPr id="14929" name="Freeform 646"/>
              <p:cNvSpPr>
                <a:spLocks noChangeArrowheads="1"/>
              </p:cNvSpPr>
              <p:nvPr/>
            </p:nvSpPr>
            <p:spPr bwMode="auto">
              <a:xfrm>
                <a:off x="9033" y="4311"/>
                <a:ext cx="88" cy="109"/>
              </a:xfrm>
              <a:custGeom>
                <a:avLst/>
                <a:gdLst>
                  <a:gd name="T0" fmla="*/ 57 w 89"/>
                  <a:gd name="T1" fmla="*/ 9 h 110"/>
                  <a:gd name="T2" fmla="*/ 52 w 89"/>
                  <a:gd name="T3" fmla="*/ 3 h 110"/>
                  <a:gd name="T4" fmla="*/ 33 w 89"/>
                  <a:gd name="T5" fmla="*/ 0 h 110"/>
                  <a:gd name="T6" fmla="*/ 27 w 89"/>
                  <a:gd name="T7" fmla="*/ 7 h 110"/>
                  <a:gd name="T8" fmla="*/ 19 w 89"/>
                  <a:gd name="T9" fmla="*/ 5 h 110"/>
                  <a:gd name="T10" fmla="*/ 32 w 89"/>
                  <a:gd name="T11" fmla="*/ 7 h 110"/>
                  <a:gd name="T12" fmla="*/ 29 w 89"/>
                  <a:gd name="T13" fmla="*/ 23 h 110"/>
                  <a:gd name="T14" fmla="*/ 22 w 89"/>
                  <a:gd name="T15" fmla="*/ 26 h 110"/>
                  <a:gd name="T16" fmla="*/ 15 w 89"/>
                  <a:gd name="T17" fmla="*/ 21 h 110"/>
                  <a:gd name="T18" fmla="*/ 13 w 89"/>
                  <a:gd name="T19" fmla="*/ 25 h 110"/>
                  <a:gd name="T20" fmla="*/ 17 w 89"/>
                  <a:gd name="T21" fmla="*/ 31 h 110"/>
                  <a:gd name="T22" fmla="*/ 3 w 89"/>
                  <a:gd name="T23" fmla="*/ 43 h 110"/>
                  <a:gd name="T24" fmla="*/ 23 w 89"/>
                  <a:gd name="T25" fmla="*/ 54 h 110"/>
                  <a:gd name="T26" fmla="*/ 16 w 89"/>
                  <a:gd name="T27" fmla="*/ 75 h 110"/>
                  <a:gd name="T28" fmla="*/ 26 w 89"/>
                  <a:gd name="T29" fmla="*/ 80 h 110"/>
                  <a:gd name="T30" fmla="*/ 28 w 89"/>
                  <a:gd name="T31" fmla="*/ 82 h 110"/>
                  <a:gd name="T32" fmla="*/ 1 w 89"/>
                  <a:gd name="T33" fmla="*/ 87 h 110"/>
                  <a:gd name="T34" fmla="*/ 0 w 89"/>
                  <a:gd name="T35" fmla="*/ 90 h 110"/>
                  <a:gd name="T36" fmla="*/ 40 w 89"/>
                  <a:gd name="T37" fmla="*/ 106 h 110"/>
                  <a:gd name="T38" fmla="*/ 44 w 89"/>
                  <a:gd name="T39" fmla="*/ 96 h 110"/>
                  <a:gd name="T40" fmla="*/ 37 w 89"/>
                  <a:gd name="T41" fmla="*/ 86 h 110"/>
                  <a:gd name="T42" fmla="*/ 61 w 89"/>
                  <a:gd name="T43" fmla="*/ 99 h 110"/>
                  <a:gd name="T44" fmla="*/ 85 w 89"/>
                  <a:gd name="T45" fmla="*/ 59 h 110"/>
                  <a:gd name="T46" fmla="*/ 80 w 89"/>
                  <a:gd name="T47" fmla="*/ 55 h 110"/>
                  <a:gd name="T48" fmla="*/ 76 w 89"/>
                  <a:gd name="T49" fmla="*/ 60 h 110"/>
                  <a:gd name="T50" fmla="*/ 67 w 89"/>
                  <a:gd name="T51" fmla="*/ 55 h 110"/>
                  <a:gd name="T52" fmla="*/ 66 w 89"/>
                  <a:gd name="T53" fmla="*/ 42 h 110"/>
                  <a:gd name="T54" fmla="*/ 44 w 89"/>
                  <a:gd name="T55" fmla="*/ 27 h 110"/>
                  <a:gd name="T56" fmla="*/ 57 w 89"/>
                  <a:gd name="T57" fmla="*/ 9 h 11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9"/>
                  <a:gd name="T88" fmla="*/ 0 h 110"/>
                  <a:gd name="T89" fmla="*/ 89 w 89"/>
                  <a:gd name="T90" fmla="*/ 110 h 11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9" h="110">
                    <a:moveTo>
                      <a:pt x="60" y="9"/>
                    </a:moveTo>
                    <a:lnTo>
                      <a:pt x="55" y="3"/>
                    </a:lnTo>
                    <a:lnTo>
                      <a:pt x="33" y="0"/>
                    </a:lnTo>
                    <a:lnTo>
                      <a:pt x="27" y="7"/>
                    </a:lnTo>
                    <a:lnTo>
                      <a:pt x="19" y="5"/>
                    </a:lnTo>
                    <a:lnTo>
                      <a:pt x="32" y="7"/>
                    </a:lnTo>
                    <a:lnTo>
                      <a:pt x="29" y="23"/>
                    </a:lnTo>
                    <a:lnTo>
                      <a:pt x="22" y="26"/>
                    </a:lnTo>
                    <a:lnTo>
                      <a:pt x="15" y="21"/>
                    </a:lnTo>
                    <a:lnTo>
                      <a:pt x="13" y="25"/>
                    </a:lnTo>
                    <a:lnTo>
                      <a:pt x="17" y="31"/>
                    </a:lnTo>
                    <a:lnTo>
                      <a:pt x="3" y="43"/>
                    </a:lnTo>
                    <a:lnTo>
                      <a:pt x="23" y="54"/>
                    </a:lnTo>
                    <a:lnTo>
                      <a:pt x="16" y="78"/>
                    </a:lnTo>
                    <a:lnTo>
                      <a:pt x="26" y="83"/>
                    </a:lnTo>
                    <a:lnTo>
                      <a:pt x="28" y="85"/>
                    </a:lnTo>
                    <a:lnTo>
                      <a:pt x="1" y="90"/>
                    </a:lnTo>
                    <a:lnTo>
                      <a:pt x="0" y="93"/>
                    </a:lnTo>
                    <a:lnTo>
                      <a:pt x="40" y="109"/>
                    </a:lnTo>
                    <a:lnTo>
                      <a:pt x="45" y="99"/>
                    </a:lnTo>
                    <a:lnTo>
                      <a:pt x="37" y="89"/>
                    </a:lnTo>
                    <a:lnTo>
                      <a:pt x="64" y="102"/>
                    </a:lnTo>
                    <a:lnTo>
                      <a:pt x="88" y="62"/>
                    </a:lnTo>
                    <a:lnTo>
                      <a:pt x="83" y="57"/>
                    </a:lnTo>
                    <a:lnTo>
                      <a:pt x="79" y="63"/>
                    </a:lnTo>
                    <a:lnTo>
                      <a:pt x="70" y="57"/>
                    </a:lnTo>
                    <a:lnTo>
                      <a:pt x="69" y="42"/>
                    </a:lnTo>
                    <a:lnTo>
                      <a:pt x="47" y="27"/>
                    </a:lnTo>
                    <a:lnTo>
                      <a:pt x="60" y="9"/>
                    </a:lnTo>
                  </a:path>
                </a:pathLst>
              </a:custGeom>
              <a:noFill/>
              <a:ln w="9525">
                <a:solidFill>
                  <a:srgbClr val="000000"/>
                </a:solidFill>
                <a:round/>
                <a:headEnd/>
                <a:tailEnd/>
              </a:ln>
            </p:spPr>
            <p:txBody>
              <a:bodyPr/>
              <a:lstStyle/>
              <a:p>
                <a:endParaRPr lang="en-US"/>
              </a:p>
            </p:txBody>
          </p:sp>
          <p:sp>
            <p:nvSpPr>
              <p:cNvPr id="14930" name="Line 647"/>
              <p:cNvSpPr>
                <a:spLocks noChangeShapeType="1"/>
              </p:cNvSpPr>
              <p:nvPr/>
            </p:nvSpPr>
            <p:spPr bwMode="auto">
              <a:xfrm>
                <a:off x="9161" y="4388"/>
                <a:ext cx="0" cy="0"/>
              </a:xfrm>
              <a:prstGeom prst="line">
                <a:avLst/>
              </a:prstGeom>
              <a:noFill/>
              <a:ln w="9525">
                <a:solidFill>
                  <a:srgbClr val="000000"/>
                </a:solidFill>
                <a:round/>
                <a:headEnd/>
                <a:tailEnd/>
              </a:ln>
            </p:spPr>
            <p:txBody>
              <a:bodyPr/>
              <a:lstStyle/>
              <a:p>
                <a:endParaRPr lang="en-GB"/>
              </a:p>
            </p:txBody>
          </p:sp>
          <p:sp>
            <p:nvSpPr>
              <p:cNvPr id="14931" name="Freeform 648"/>
              <p:cNvSpPr>
                <a:spLocks noChangeArrowheads="1"/>
              </p:cNvSpPr>
              <p:nvPr/>
            </p:nvSpPr>
            <p:spPr bwMode="auto">
              <a:xfrm>
                <a:off x="9094" y="4375"/>
                <a:ext cx="139" cy="67"/>
              </a:xfrm>
              <a:custGeom>
                <a:avLst/>
                <a:gdLst>
                  <a:gd name="T0" fmla="*/ 65 w 140"/>
                  <a:gd name="T1" fmla="*/ 12 h 68"/>
                  <a:gd name="T2" fmla="*/ 74 w 140"/>
                  <a:gd name="T3" fmla="*/ 12 h 68"/>
                  <a:gd name="T4" fmla="*/ 92 w 140"/>
                  <a:gd name="T5" fmla="*/ 26 h 68"/>
                  <a:gd name="T6" fmla="*/ 136 w 140"/>
                  <a:gd name="T7" fmla="*/ 14 h 68"/>
                  <a:gd name="T8" fmla="*/ 135 w 140"/>
                  <a:gd name="T9" fmla="*/ 16 h 68"/>
                  <a:gd name="T10" fmla="*/ 105 w 140"/>
                  <a:gd name="T11" fmla="*/ 64 h 68"/>
                  <a:gd name="T12" fmla="*/ 44 w 140"/>
                  <a:gd name="T13" fmla="*/ 43 h 68"/>
                  <a:gd name="T14" fmla="*/ 0 w 140"/>
                  <a:gd name="T15" fmla="*/ 35 h 68"/>
                  <a:gd name="T16" fmla="*/ 26 w 140"/>
                  <a:gd name="T17" fmla="*/ 0 h 68"/>
                  <a:gd name="T18" fmla="*/ 65 w 140"/>
                  <a:gd name="T19" fmla="*/ 12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0"/>
                  <a:gd name="T31" fmla="*/ 0 h 68"/>
                  <a:gd name="T32" fmla="*/ 140 w 140"/>
                  <a:gd name="T33" fmla="*/ 68 h 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0" h="68">
                    <a:moveTo>
                      <a:pt x="65" y="12"/>
                    </a:moveTo>
                    <a:lnTo>
                      <a:pt x="77" y="12"/>
                    </a:lnTo>
                    <a:lnTo>
                      <a:pt x="95" y="26"/>
                    </a:lnTo>
                    <a:lnTo>
                      <a:pt x="139" y="14"/>
                    </a:lnTo>
                    <a:lnTo>
                      <a:pt x="138" y="16"/>
                    </a:lnTo>
                    <a:lnTo>
                      <a:pt x="108" y="67"/>
                    </a:lnTo>
                    <a:lnTo>
                      <a:pt x="44" y="46"/>
                    </a:lnTo>
                    <a:lnTo>
                      <a:pt x="0" y="38"/>
                    </a:lnTo>
                    <a:lnTo>
                      <a:pt x="26" y="0"/>
                    </a:lnTo>
                    <a:lnTo>
                      <a:pt x="65" y="12"/>
                    </a:lnTo>
                  </a:path>
                </a:pathLst>
              </a:custGeom>
              <a:solidFill>
                <a:srgbClr val="FFA900"/>
              </a:solidFill>
              <a:ln w="5040">
                <a:solidFill>
                  <a:srgbClr val="000000"/>
                </a:solidFill>
                <a:round/>
                <a:headEnd/>
                <a:tailEnd/>
              </a:ln>
            </p:spPr>
            <p:txBody>
              <a:bodyPr wrap="none" anchor="ctr"/>
              <a:lstStyle/>
              <a:p>
                <a:endParaRPr lang="en-US"/>
              </a:p>
            </p:txBody>
          </p:sp>
          <p:sp>
            <p:nvSpPr>
              <p:cNvPr id="14932" name="Freeform 649"/>
              <p:cNvSpPr>
                <a:spLocks noChangeArrowheads="1"/>
              </p:cNvSpPr>
              <p:nvPr/>
            </p:nvSpPr>
            <p:spPr bwMode="auto">
              <a:xfrm>
                <a:off x="9094" y="4375"/>
                <a:ext cx="139" cy="67"/>
              </a:xfrm>
              <a:custGeom>
                <a:avLst/>
                <a:gdLst>
                  <a:gd name="T0" fmla="*/ 65 w 140"/>
                  <a:gd name="T1" fmla="*/ 12 h 68"/>
                  <a:gd name="T2" fmla="*/ 74 w 140"/>
                  <a:gd name="T3" fmla="*/ 12 h 68"/>
                  <a:gd name="T4" fmla="*/ 92 w 140"/>
                  <a:gd name="T5" fmla="*/ 26 h 68"/>
                  <a:gd name="T6" fmla="*/ 136 w 140"/>
                  <a:gd name="T7" fmla="*/ 14 h 68"/>
                  <a:gd name="T8" fmla="*/ 135 w 140"/>
                  <a:gd name="T9" fmla="*/ 16 h 68"/>
                  <a:gd name="T10" fmla="*/ 105 w 140"/>
                  <a:gd name="T11" fmla="*/ 64 h 68"/>
                  <a:gd name="T12" fmla="*/ 44 w 140"/>
                  <a:gd name="T13" fmla="*/ 43 h 68"/>
                  <a:gd name="T14" fmla="*/ 0 w 140"/>
                  <a:gd name="T15" fmla="*/ 35 h 68"/>
                  <a:gd name="T16" fmla="*/ 26 w 140"/>
                  <a:gd name="T17" fmla="*/ 0 h 68"/>
                  <a:gd name="T18" fmla="*/ 65 w 140"/>
                  <a:gd name="T19" fmla="*/ 12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0"/>
                  <a:gd name="T31" fmla="*/ 0 h 68"/>
                  <a:gd name="T32" fmla="*/ 140 w 140"/>
                  <a:gd name="T33" fmla="*/ 68 h 6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0" h="68">
                    <a:moveTo>
                      <a:pt x="65" y="12"/>
                    </a:moveTo>
                    <a:lnTo>
                      <a:pt x="77" y="12"/>
                    </a:lnTo>
                    <a:lnTo>
                      <a:pt x="95" y="26"/>
                    </a:lnTo>
                    <a:lnTo>
                      <a:pt x="139" y="14"/>
                    </a:lnTo>
                    <a:lnTo>
                      <a:pt x="138" y="16"/>
                    </a:lnTo>
                    <a:lnTo>
                      <a:pt x="108" y="67"/>
                    </a:lnTo>
                    <a:lnTo>
                      <a:pt x="44" y="46"/>
                    </a:lnTo>
                    <a:lnTo>
                      <a:pt x="0" y="38"/>
                    </a:lnTo>
                    <a:lnTo>
                      <a:pt x="26" y="0"/>
                    </a:lnTo>
                    <a:lnTo>
                      <a:pt x="65" y="12"/>
                    </a:lnTo>
                  </a:path>
                </a:pathLst>
              </a:custGeom>
              <a:noFill/>
              <a:ln w="9525">
                <a:solidFill>
                  <a:srgbClr val="000000"/>
                </a:solidFill>
                <a:round/>
                <a:headEnd/>
                <a:tailEnd/>
              </a:ln>
            </p:spPr>
            <p:txBody>
              <a:bodyPr/>
              <a:lstStyle/>
              <a:p>
                <a:endParaRPr lang="en-US"/>
              </a:p>
            </p:txBody>
          </p:sp>
          <p:sp>
            <p:nvSpPr>
              <p:cNvPr id="14933" name="Line 650"/>
              <p:cNvSpPr>
                <a:spLocks noChangeShapeType="1"/>
              </p:cNvSpPr>
              <p:nvPr/>
            </p:nvSpPr>
            <p:spPr bwMode="auto">
              <a:xfrm>
                <a:off x="9161" y="4388"/>
                <a:ext cx="0" cy="0"/>
              </a:xfrm>
              <a:prstGeom prst="line">
                <a:avLst/>
              </a:prstGeom>
              <a:noFill/>
              <a:ln w="9525">
                <a:solidFill>
                  <a:srgbClr val="000000"/>
                </a:solidFill>
                <a:round/>
                <a:headEnd/>
                <a:tailEnd/>
              </a:ln>
            </p:spPr>
            <p:txBody>
              <a:bodyPr/>
              <a:lstStyle/>
              <a:p>
                <a:endParaRPr lang="en-GB"/>
              </a:p>
            </p:txBody>
          </p:sp>
          <p:sp>
            <p:nvSpPr>
              <p:cNvPr id="14934" name="Freeform 651"/>
              <p:cNvSpPr>
                <a:spLocks noChangeArrowheads="1"/>
              </p:cNvSpPr>
              <p:nvPr/>
            </p:nvSpPr>
            <p:spPr bwMode="auto">
              <a:xfrm>
                <a:off x="9077" y="4321"/>
                <a:ext cx="172" cy="77"/>
              </a:xfrm>
              <a:custGeom>
                <a:avLst/>
                <a:gdLst>
                  <a:gd name="T0" fmla="*/ 84 w 173"/>
                  <a:gd name="T1" fmla="*/ 63 h 78"/>
                  <a:gd name="T2" fmla="*/ 90 w 173"/>
                  <a:gd name="T3" fmla="*/ 61 h 78"/>
                  <a:gd name="T4" fmla="*/ 107 w 173"/>
                  <a:gd name="T5" fmla="*/ 74 h 78"/>
                  <a:gd name="T6" fmla="*/ 154 w 173"/>
                  <a:gd name="T7" fmla="*/ 67 h 78"/>
                  <a:gd name="T8" fmla="*/ 169 w 173"/>
                  <a:gd name="T9" fmla="*/ 43 h 78"/>
                  <a:gd name="T10" fmla="*/ 153 w 173"/>
                  <a:gd name="T11" fmla="*/ 46 h 78"/>
                  <a:gd name="T12" fmla="*/ 125 w 173"/>
                  <a:gd name="T13" fmla="*/ 41 h 78"/>
                  <a:gd name="T14" fmla="*/ 75 w 173"/>
                  <a:gd name="T15" fmla="*/ 7 h 78"/>
                  <a:gd name="T16" fmla="*/ 53 w 173"/>
                  <a:gd name="T17" fmla="*/ 10 h 78"/>
                  <a:gd name="T18" fmla="*/ 12 w 173"/>
                  <a:gd name="T19" fmla="*/ 0 h 78"/>
                  <a:gd name="T20" fmla="*/ 0 w 173"/>
                  <a:gd name="T21" fmla="*/ 17 h 78"/>
                  <a:gd name="T22" fmla="*/ 24 w 173"/>
                  <a:gd name="T23" fmla="*/ 29 h 78"/>
                  <a:gd name="T24" fmla="*/ 24 w 173"/>
                  <a:gd name="T25" fmla="*/ 42 h 78"/>
                  <a:gd name="T26" fmla="*/ 33 w 173"/>
                  <a:gd name="T27" fmla="*/ 48 h 78"/>
                  <a:gd name="T28" fmla="*/ 36 w 173"/>
                  <a:gd name="T29" fmla="*/ 41 h 78"/>
                  <a:gd name="T30" fmla="*/ 45 w 173"/>
                  <a:gd name="T31" fmla="*/ 47 h 78"/>
                  <a:gd name="T32" fmla="*/ 84 w 173"/>
                  <a:gd name="T33" fmla="*/ 63 h 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3"/>
                  <a:gd name="T52" fmla="*/ 0 h 78"/>
                  <a:gd name="T53" fmla="*/ 173 w 173"/>
                  <a:gd name="T54" fmla="*/ 78 h 7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3" h="78">
                    <a:moveTo>
                      <a:pt x="84" y="66"/>
                    </a:moveTo>
                    <a:lnTo>
                      <a:pt x="93" y="64"/>
                    </a:lnTo>
                    <a:lnTo>
                      <a:pt x="110" y="77"/>
                    </a:lnTo>
                    <a:lnTo>
                      <a:pt x="157" y="70"/>
                    </a:lnTo>
                    <a:lnTo>
                      <a:pt x="172" y="46"/>
                    </a:lnTo>
                    <a:lnTo>
                      <a:pt x="156" y="49"/>
                    </a:lnTo>
                    <a:lnTo>
                      <a:pt x="128" y="44"/>
                    </a:lnTo>
                    <a:lnTo>
                      <a:pt x="75" y="7"/>
                    </a:lnTo>
                    <a:lnTo>
                      <a:pt x="53" y="10"/>
                    </a:lnTo>
                    <a:lnTo>
                      <a:pt x="12" y="0"/>
                    </a:lnTo>
                    <a:lnTo>
                      <a:pt x="0" y="17"/>
                    </a:lnTo>
                    <a:lnTo>
                      <a:pt x="24" y="29"/>
                    </a:lnTo>
                    <a:lnTo>
                      <a:pt x="24" y="45"/>
                    </a:lnTo>
                    <a:lnTo>
                      <a:pt x="33" y="51"/>
                    </a:lnTo>
                    <a:lnTo>
                      <a:pt x="36" y="44"/>
                    </a:lnTo>
                    <a:lnTo>
                      <a:pt x="45" y="50"/>
                    </a:lnTo>
                    <a:lnTo>
                      <a:pt x="84" y="66"/>
                    </a:lnTo>
                  </a:path>
                </a:pathLst>
              </a:custGeom>
              <a:solidFill>
                <a:srgbClr val="FFA900"/>
              </a:solidFill>
              <a:ln w="5040">
                <a:solidFill>
                  <a:srgbClr val="000000"/>
                </a:solidFill>
                <a:round/>
                <a:headEnd/>
                <a:tailEnd/>
              </a:ln>
            </p:spPr>
            <p:txBody>
              <a:bodyPr wrap="none" anchor="ctr"/>
              <a:lstStyle/>
              <a:p>
                <a:endParaRPr lang="en-US"/>
              </a:p>
            </p:txBody>
          </p:sp>
          <p:sp>
            <p:nvSpPr>
              <p:cNvPr id="14935" name="Freeform 652"/>
              <p:cNvSpPr>
                <a:spLocks noChangeArrowheads="1"/>
              </p:cNvSpPr>
              <p:nvPr/>
            </p:nvSpPr>
            <p:spPr bwMode="auto">
              <a:xfrm>
                <a:off x="9077" y="4321"/>
                <a:ext cx="172" cy="77"/>
              </a:xfrm>
              <a:custGeom>
                <a:avLst/>
                <a:gdLst>
                  <a:gd name="T0" fmla="*/ 84 w 173"/>
                  <a:gd name="T1" fmla="*/ 63 h 78"/>
                  <a:gd name="T2" fmla="*/ 90 w 173"/>
                  <a:gd name="T3" fmla="*/ 61 h 78"/>
                  <a:gd name="T4" fmla="*/ 107 w 173"/>
                  <a:gd name="T5" fmla="*/ 74 h 78"/>
                  <a:gd name="T6" fmla="*/ 154 w 173"/>
                  <a:gd name="T7" fmla="*/ 67 h 78"/>
                  <a:gd name="T8" fmla="*/ 169 w 173"/>
                  <a:gd name="T9" fmla="*/ 43 h 78"/>
                  <a:gd name="T10" fmla="*/ 153 w 173"/>
                  <a:gd name="T11" fmla="*/ 46 h 78"/>
                  <a:gd name="T12" fmla="*/ 125 w 173"/>
                  <a:gd name="T13" fmla="*/ 41 h 78"/>
                  <a:gd name="T14" fmla="*/ 75 w 173"/>
                  <a:gd name="T15" fmla="*/ 7 h 78"/>
                  <a:gd name="T16" fmla="*/ 53 w 173"/>
                  <a:gd name="T17" fmla="*/ 10 h 78"/>
                  <a:gd name="T18" fmla="*/ 12 w 173"/>
                  <a:gd name="T19" fmla="*/ 0 h 78"/>
                  <a:gd name="T20" fmla="*/ 0 w 173"/>
                  <a:gd name="T21" fmla="*/ 17 h 78"/>
                  <a:gd name="T22" fmla="*/ 24 w 173"/>
                  <a:gd name="T23" fmla="*/ 29 h 78"/>
                  <a:gd name="T24" fmla="*/ 24 w 173"/>
                  <a:gd name="T25" fmla="*/ 42 h 78"/>
                  <a:gd name="T26" fmla="*/ 33 w 173"/>
                  <a:gd name="T27" fmla="*/ 48 h 78"/>
                  <a:gd name="T28" fmla="*/ 36 w 173"/>
                  <a:gd name="T29" fmla="*/ 41 h 78"/>
                  <a:gd name="T30" fmla="*/ 45 w 173"/>
                  <a:gd name="T31" fmla="*/ 47 h 78"/>
                  <a:gd name="T32" fmla="*/ 84 w 173"/>
                  <a:gd name="T33" fmla="*/ 63 h 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3"/>
                  <a:gd name="T52" fmla="*/ 0 h 78"/>
                  <a:gd name="T53" fmla="*/ 173 w 173"/>
                  <a:gd name="T54" fmla="*/ 78 h 7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3" h="78">
                    <a:moveTo>
                      <a:pt x="84" y="66"/>
                    </a:moveTo>
                    <a:lnTo>
                      <a:pt x="93" y="64"/>
                    </a:lnTo>
                    <a:lnTo>
                      <a:pt x="110" y="77"/>
                    </a:lnTo>
                    <a:lnTo>
                      <a:pt x="157" y="70"/>
                    </a:lnTo>
                    <a:lnTo>
                      <a:pt x="172" y="46"/>
                    </a:lnTo>
                    <a:lnTo>
                      <a:pt x="156" y="49"/>
                    </a:lnTo>
                    <a:lnTo>
                      <a:pt x="128" y="44"/>
                    </a:lnTo>
                    <a:lnTo>
                      <a:pt x="75" y="7"/>
                    </a:lnTo>
                    <a:lnTo>
                      <a:pt x="53" y="10"/>
                    </a:lnTo>
                    <a:lnTo>
                      <a:pt x="12" y="0"/>
                    </a:lnTo>
                    <a:lnTo>
                      <a:pt x="0" y="17"/>
                    </a:lnTo>
                    <a:lnTo>
                      <a:pt x="24" y="29"/>
                    </a:lnTo>
                    <a:lnTo>
                      <a:pt x="24" y="45"/>
                    </a:lnTo>
                    <a:lnTo>
                      <a:pt x="33" y="51"/>
                    </a:lnTo>
                    <a:lnTo>
                      <a:pt x="36" y="44"/>
                    </a:lnTo>
                    <a:lnTo>
                      <a:pt x="45" y="50"/>
                    </a:lnTo>
                    <a:lnTo>
                      <a:pt x="84" y="66"/>
                    </a:lnTo>
                  </a:path>
                </a:pathLst>
              </a:custGeom>
              <a:noFill/>
              <a:ln w="9525">
                <a:solidFill>
                  <a:srgbClr val="000000"/>
                </a:solidFill>
                <a:round/>
                <a:headEnd/>
                <a:tailEnd/>
              </a:ln>
            </p:spPr>
            <p:txBody>
              <a:bodyPr/>
              <a:lstStyle/>
              <a:p>
                <a:endParaRPr lang="en-US"/>
              </a:p>
            </p:txBody>
          </p:sp>
          <p:sp>
            <p:nvSpPr>
              <p:cNvPr id="14936" name="Line 653"/>
              <p:cNvSpPr>
                <a:spLocks noChangeShapeType="1"/>
              </p:cNvSpPr>
              <p:nvPr/>
            </p:nvSpPr>
            <p:spPr bwMode="auto">
              <a:xfrm>
                <a:off x="9091" y="4324"/>
                <a:ext cx="2" cy="0"/>
              </a:xfrm>
              <a:prstGeom prst="line">
                <a:avLst/>
              </a:prstGeom>
              <a:noFill/>
              <a:ln w="9525">
                <a:solidFill>
                  <a:srgbClr val="000000"/>
                </a:solidFill>
                <a:round/>
                <a:headEnd/>
                <a:tailEnd/>
              </a:ln>
            </p:spPr>
            <p:txBody>
              <a:bodyPr/>
              <a:lstStyle/>
              <a:p>
                <a:endParaRPr lang="en-GB"/>
              </a:p>
            </p:txBody>
          </p:sp>
          <p:sp>
            <p:nvSpPr>
              <p:cNvPr id="14937" name="Freeform 654"/>
              <p:cNvSpPr>
                <a:spLocks noChangeArrowheads="1"/>
              </p:cNvSpPr>
              <p:nvPr/>
            </p:nvSpPr>
            <p:spPr bwMode="auto">
              <a:xfrm>
                <a:off x="9086" y="4232"/>
                <a:ext cx="108" cy="96"/>
              </a:xfrm>
              <a:custGeom>
                <a:avLst/>
                <a:gdLst>
                  <a:gd name="T0" fmla="*/ 2 w 109"/>
                  <a:gd name="T1" fmla="*/ 85 h 97"/>
                  <a:gd name="T2" fmla="*/ 0 w 109"/>
                  <a:gd name="T3" fmla="*/ 77 h 97"/>
                  <a:gd name="T4" fmla="*/ 4 w 109"/>
                  <a:gd name="T5" fmla="*/ 77 h 97"/>
                  <a:gd name="T6" fmla="*/ 22 w 109"/>
                  <a:gd name="T7" fmla="*/ 48 h 97"/>
                  <a:gd name="T8" fmla="*/ 28 w 109"/>
                  <a:gd name="T9" fmla="*/ 38 h 97"/>
                  <a:gd name="T10" fmla="*/ 40 w 109"/>
                  <a:gd name="T11" fmla="*/ 34 h 97"/>
                  <a:gd name="T12" fmla="*/ 43 w 109"/>
                  <a:gd name="T13" fmla="*/ 14 h 97"/>
                  <a:gd name="T14" fmla="*/ 34 w 109"/>
                  <a:gd name="T15" fmla="*/ 11 h 97"/>
                  <a:gd name="T16" fmla="*/ 43 w 109"/>
                  <a:gd name="T17" fmla="*/ 8 h 97"/>
                  <a:gd name="T18" fmla="*/ 46 w 109"/>
                  <a:gd name="T19" fmla="*/ 0 h 97"/>
                  <a:gd name="T20" fmla="*/ 97 w 109"/>
                  <a:gd name="T21" fmla="*/ 14 h 97"/>
                  <a:gd name="T22" fmla="*/ 105 w 109"/>
                  <a:gd name="T23" fmla="*/ 23 h 97"/>
                  <a:gd name="T24" fmla="*/ 97 w 109"/>
                  <a:gd name="T25" fmla="*/ 33 h 97"/>
                  <a:gd name="T26" fmla="*/ 105 w 109"/>
                  <a:gd name="T27" fmla="*/ 37 h 97"/>
                  <a:gd name="T28" fmla="*/ 104 w 109"/>
                  <a:gd name="T29" fmla="*/ 46 h 97"/>
                  <a:gd name="T30" fmla="*/ 95 w 109"/>
                  <a:gd name="T31" fmla="*/ 50 h 97"/>
                  <a:gd name="T32" fmla="*/ 79 w 109"/>
                  <a:gd name="T33" fmla="*/ 51 h 97"/>
                  <a:gd name="T34" fmla="*/ 74 w 109"/>
                  <a:gd name="T35" fmla="*/ 65 h 97"/>
                  <a:gd name="T36" fmla="*/ 88 w 109"/>
                  <a:gd name="T37" fmla="*/ 75 h 97"/>
                  <a:gd name="T38" fmla="*/ 78 w 109"/>
                  <a:gd name="T39" fmla="*/ 91 h 97"/>
                  <a:gd name="T40" fmla="*/ 68 w 109"/>
                  <a:gd name="T41" fmla="*/ 83 h 97"/>
                  <a:gd name="T42" fmla="*/ 65 w 109"/>
                  <a:gd name="T43" fmla="*/ 92 h 97"/>
                  <a:gd name="T44" fmla="*/ 43 w 109"/>
                  <a:gd name="T45" fmla="*/ 93 h 97"/>
                  <a:gd name="T46" fmla="*/ 2 w 109"/>
                  <a:gd name="T47" fmla="*/ 85 h 9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9"/>
                  <a:gd name="T73" fmla="*/ 0 h 97"/>
                  <a:gd name="T74" fmla="*/ 109 w 109"/>
                  <a:gd name="T75" fmla="*/ 97 h 9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9" h="97">
                    <a:moveTo>
                      <a:pt x="2" y="88"/>
                    </a:moveTo>
                    <a:lnTo>
                      <a:pt x="0" y="80"/>
                    </a:lnTo>
                    <a:lnTo>
                      <a:pt x="4" y="80"/>
                    </a:lnTo>
                    <a:lnTo>
                      <a:pt x="22" y="51"/>
                    </a:lnTo>
                    <a:lnTo>
                      <a:pt x="28" y="38"/>
                    </a:lnTo>
                    <a:lnTo>
                      <a:pt x="40" y="34"/>
                    </a:lnTo>
                    <a:lnTo>
                      <a:pt x="43" y="14"/>
                    </a:lnTo>
                    <a:lnTo>
                      <a:pt x="34" y="11"/>
                    </a:lnTo>
                    <a:lnTo>
                      <a:pt x="43" y="8"/>
                    </a:lnTo>
                    <a:lnTo>
                      <a:pt x="46" y="0"/>
                    </a:lnTo>
                    <a:lnTo>
                      <a:pt x="100" y="14"/>
                    </a:lnTo>
                    <a:lnTo>
                      <a:pt x="108" y="23"/>
                    </a:lnTo>
                    <a:lnTo>
                      <a:pt x="100" y="33"/>
                    </a:lnTo>
                    <a:lnTo>
                      <a:pt x="108" y="37"/>
                    </a:lnTo>
                    <a:lnTo>
                      <a:pt x="107" y="46"/>
                    </a:lnTo>
                    <a:lnTo>
                      <a:pt x="98" y="53"/>
                    </a:lnTo>
                    <a:lnTo>
                      <a:pt x="82" y="54"/>
                    </a:lnTo>
                    <a:lnTo>
                      <a:pt x="77" y="68"/>
                    </a:lnTo>
                    <a:lnTo>
                      <a:pt x="91" y="78"/>
                    </a:lnTo>
                    <a:lnTo>
                      <a:pt x="81" y="94"/>
                    </a:lnTo>
                    <a:lnTo>
                      <a:pt x="71" y="86"/>
                    </a:lnTo>
                    <a:lnTo>
                      <a:pt x="68" y="95"/>
                    </a:lnTo>
                    <a:lnTo>
                      <a:pt x="43" y="96"/>
                    </a:lnTo>
                    <a:lnTo>
                      <a:pt x="2" y="88"/>
                    </a:lnTo>
                  </a:path>
                </a:pathLst>
              </a:custGeom>
              <a:solidFill>
                <a:srgbClr val="0000FF"/>
              </a:solidFill>
              <a:ln w="5040">
                <a:solidFill>
                  <a:srgbClr val="000000"/>
                </a:solidFill>
                <a:round/>
                <a:headEnd/>
                <a:tailEnd/>
              </a:ln>
            </p:spPr>
            <p:txBody>
              <a:bodyPr wrap="none" anchor="ctr"/>
              <a:lstStyle/>
              <a:p>
                <a:endParaRPr lang="en-US"/>
              </a:p>
            </p:txBody>
          </p:sp>
          <p:sp>
            <p:nvSpPr>
              <p:cNvPr id="14938" name="Freeform 655"/>
              <p:cNvSpPr>
                <a:spLocks noChangeArrowheads="1"/>
              </p:cNvSpPr>
              <p:nvPr/>
            </p:nvSpPr>
            <p:spPr bwMode="auto">
              <a:xfrm>
                <a:off x="9086" y="4232"/>
                <a:ext cx="108" cy="96"/>
              </a:xfrm>
              <a:custGeom>
                <a:avLst/>
                <a:gdLst>
                  <a:gd name="T0" fmla="*/ 2 w 109"/>
                  <a:gd name="T1" fmla="*/ 85 h 97"/>
                  <a:gd name="T2" fmla="*/ 0 w 109"/>
                  <a:gd name="T3" fmla="*/ 77 h 97"/>
                  <a:gd name="T4" fmla="*/ 4 w 109"/>
                  <a:gd name="T5" fmla="*/ 77 h 97"/>
                  <a:gd name="T6" fmla="*/ 22 w 109"/>
                  <a:gd name="T7" fmla="*/ 48 h 97"/>
                  <a:gd name="T8" fmla="*/ 28 w 109"/>
                  <a:gd name="T9" fmla="*/ 38 h 97"/>
                  <a:gd name="T10" fmla="*/ 40 w 109"/>
                  <a:gd name="T11" fmla="*/ 34 h 97"/>
                  <a:gd name="T12" fmla="*/ 43 w 109"/>
                  <a:gd name="T13" fmla="*/ 14 h 97"/>
                  <a:gd name="T14" fmla="*/ 34 w 109"/>
                  <a:gd name="T15" fmla="*/ 11 h 97"/>
                  <a:gd name="T16" fmla="*/ 43 w 109"/>
                  <a:gd name="T17" fmla="*/ 8 h 97"/>
                  <a:gd name="T18" fmla="*/ 46 w 109"/>
                  <a:gd name="T19" fmla="*/ 0 h 97"/>
                  <a:gd name="T20" fmla="*/ 97 w 109"/>
                  <a:gd name="T21" fmla="*/ 14 h 97"/>
                  <a:gd name="T22" fmla="*/ 105 w 109"/>
                  <a:gd name="T23" fmla="*/ 23 h 97"/>
                  <a:gd name="T24" fmla="*/ 97 w 109"/>
                  <a:gd name="T25" fmla="*/ 33 h 97"/>
                  <a:gd name="T26" fmla="*/ 105 w 109"/>
                  <a:gd name="T27" fmla="*/ 37 h 97"/>
                  <a:gd name="T28" fmla="*/ 104 w 109"/>
                  <a:gd name="T29" fmla="*/ 46 h 97"/>
                  <a:gd name="T30" fmla="*/ 95 w 109"/>
                  <a:gd name="T31" fmla="*/ 50 h 97"/>
                  <a:gd name="T32" fmla="*/ 79 w 109"/>
                  <a:gd name="T33" fmla="*/ 51 h 97"/>
                  <a:gd name="T34" fmla="*/ 74 w 109"/>
                  <a:gd name="T35" fmla="*/ 65 h 97"/>
                  <a:gd name="T36" fmla="*/ 88 w 109"/>
                  <a:gd name="T37" fmla="*/ 75 h 97"/>
                  <a:gd name="T38" fmla="*/ 78 w 109"/>
                  <a:gd name="T39" fmla="*/ 91 h 97"/>
                  <a:gd name="T40" fmla="*/ 68 w 109"/>
                  <a:gd name="T41" fmla="*/ 83 h 97"/>
                  <a:gd name="T42" fmla="*/ 65 w 109"/>
                  <a:gd name="T43" fmla="*/ 92 h 97"/>
                  <a:gd name="T44" fmla="*/ 43 w 109"/>
                  <a:gd name="T45" fmla="*/ 93 h 97"/>
                  <a:gd name="T46" fmla="*/ 2 w 109"/>
                  <a:gd name="T47" fmla="*/ 85 h 9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9"/>
                  <a:gd name="T73" fmla="*/ 0 h 97"/>
                  <a:gd name="T74" fmla="*/ 109 w 109"/>
                  <a:gd name="T75" fmla="*/ 97 h 9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9" h="97">
                    <a:moveTo>
                      <a:pt x="2" y="88"/>
                    </a:moveTo>
                    <a:lnTo>
                      <a:pt x="0" y="80"/>
                    </a:lnTo>
                    <a:lnTo>
                      <a:pt x="4" y="80"/>
                    </a:lnTo>
                    <a:lnTo>
                      <a:pt x="22" y="51"/>
                    </a:lnTo>
                    <a:lnTo>
                      <a:pt x="28" y="38"/>
                    </a:lnTo>
                    <a:lnTo>
                      <a:pt x="40" y="34"/>
                    </a:lnTo>
                    <a:lnTo>
                      <a:pt x="43" y="14"/>
                    </a:lnTo>
                    <a:lnTo>
                      <a:pt x="34" y="11"/>
                    </a:lnTo>
                    <a:lnTo>
                      <a:pt x="43" y="8"/>
                    </a:lnTo>
                    <a:lnTo>
                      <a:pt x="46" y="0"/>
                    </a:lnTo>
                    <a:lnTo>
                      <a:pt x="100" y="14"/>
                    </a:lnTo>
                    <a:lnTo>
                      <a:pt x="108" y="23"/>
                    </a:lnTo>
                    <a:lnTo>
                      <a:pt x="100" y="33"/>
                    </a:lnTo>
                    <a:lnTo>
                      <a:pt x="108" y="37"/>
                    </a:lnTo>
                    <a:lnTo>
                      <a:pt x="107" y="46"/>
                    </a:lnTo>
                    <a:lnTo>
                      <a:pt x="98" y="53"/>
                    </a:lnTo>
                    <a:lnTo>
                      <a:pt x="82" y="54"/>
                    </a:lnTo>
                    <a:lnTo>
                      <a:pt x="77" y="68"/>
                    </a:lnTo>
                    <a:lnTo>
                      <a:pt x="91" y="78"/>
                    </a:lnTo>
                    <a:lnTo>
                      <a:pt x="81" y="94"/>
                    </a:lnTo>
                    <a:lnTo>
                      <a:pt x="71" y="86"/>
                    </a:lnTo>
                    <a:lnTo>
                      <a:pt x="68" y="95"/>
                    </a:lnTo>
                    <a:lnTo>
                      <a:pt x="43" y="96"/>
                    </a:lnTo>
                    <a:lnTo>
                      <a:pt x="2" y="88"/>
                    </a:lnTo>
                  </a:path>
                </a:pathLst>
              </a:custGeom>
              <a:noFill/>
              <a:ln w="9525">
                <a:solidFill>
                  <a:srgbClr val="000000"/>
                </a:solidFill>
                <a:round/>
                <a:headEnd/>
                <a:tailEnd/>
              </a:ln>
            </p:spPr>
            <p:txBody>
              <a:bodyPr/>
              <a:lstStyle/>
              <a:p>
                <a:endParaRPr lang="en-US"/>
              </a:p>
            </p:txBody>
          </p:sp>
          <p:sp>
            <p:nvSpPr>
              <p:cNvPr id="14939" name="Line 656"/>
              <p:cNvSpPr>
                <a:spLocks noChangeShapeType="1"/>
              </p:cNvSpPr>
              <p:nvPr/>
            </p:nvSpPr>
            <p:spPr bwMode="auto">
              <a:xfrm>
                <a:off x="9133" y="4234"/>
                <a:ext cx="0" cy="0"/>
              </a:xfrm>
              <a:prstGeom prst="line">
                <a:avLst/>
              </a:prstGeom>
              <a:noFill/>
              <a:ln w="9525">
                <a:solidFill>
                  <a:srgbClr val="000000"/>
                </a:solidFill>
                <a:round/>
                <a:headEnd/>
                <a:tailEnd/>
              </a:ln>
            </p:spPr>
            <p:txBody>
              <a:bodyPr/>
              <a:lstStyle/>
              <a:p>
                <a:endParaRPr lang="en-GB"/>
              </a:p>
            </p:txBody>
          </p:sp>
          <p:sp>
            <p:nvSpPr>
              <p:cNvPr id="14940" name="Line 657"/>
              <p:cNvSpPr>
                <a:spLocks noChangeShapeType="1"/>
              </p:cNvSpPr>
              <p:nvPr/>
            </p:nvSpPr>
            <p:spPr bwMode="auto">
              <a:xfrm>
                <a:off x="9334" y="4522"/>
                <a:ext cx="0" cy="0"/>
              </a:xfrm>
              <a:prstGeom prst="line">
                <a:avLst/>
              </a:prstGeom>
              <a:noFill/>
              <a:ln w="9525">
                <a:solidFill>
                  <a:srgbClr val="000000"/>
                </a:solidFill>
                <a:round/>
                <a:headEnd/>
                <a:tailEnd/>
              </a:ln>
            </p:spPr>
            <p:txBody>
              <a:bodyPr/>
              <a:lstStyle/>
              <a:p>
                <a:endParaRPr lang="en-GB"/>
              </a:p>
            </p:txBody>
          </p:sp>
          <p:sp>
            <p:nvSpPr>
              <p:cNvPr id="14941" name="Freeform 658"/>
              <p:cNvSpPr>
                <a:spLocks noChangeArrowheads="1"/>
              </p:cNvSpPr>
              <p:nvPr/>
            </p:nvSpPr>
            <p:spPr bwMode="auto">
              <a:xfrm>
                <a:off x="9263" y="4506"/>
                <a:ext cx="110" cy="67"/>
              </a:xfrm>
              <a:custGeom>
                <a:avLst/>
                <a:gdLst>
                  <a:gd name="T0" fmla="*/ 66 w 111"/>
                  <a:gd name="T1" fmla="*/ 15 h 68"/>
                  <a:gd name="T2" fmla="*/ 71 w 111"/>
                  <a:gd name="T3" fmla="*/ 9 h 68"/>
                  <a:gd name="T4" fmla="*/ 80 w 111"/>
                  <a:gd name="T5" fmla="*/ 15 h 68"/>
                  <a:gd name="T6" fmla="*/ 107 w 111"/>
                  <a:gd name="T7" fmla="*/ 24 h 68"/>
                  <a:gd name="T8" fmla="*/ 96 w 111"/>
                  <a:gd name="T9" fmla="*/ 31 h 68"/>
                  <a:gd name="T10" fmla="*/ 74 w 111"/>
                  <a:gd name="T11" fmla="*/ 64 h 68"/>
                  <a:gd name="T12" fmla="*/ 22 w 111"/>
                  <a:gd name="T13" fmla="*/ 42 h 68"/>
                  <a:gd name="T14" fmla="*/ 9 w 111"/>
                  <a:gd name="T15" fmla="*/ 35 h 68"/>
                  <a:gd name="T16" fmla="*/ 0 w 111"/>
                  <a:gd name="T17" fmla="*/ 32 h 68"/>
                  <a:gd name="T18" fmla="*/ 2 w 111"/>
                  <a:gd name="T19" fmla="*/ 31 h 68"/>
                  <a:gd name="T20" fmla="*/ 8 w 111"/>
                  <a:gd name="T21" fmla="*/ 14 h 68"/>
                  <a:gd name="T22" fmla="*/ 34 w 111"/>
                  <a:gd name="T23" fmla="*/ 16 h 68"/>
                  <a:gd name="T24" fmla="*/ 34 w 111"/>
                  <a:gd name="T25" fmla="*/ 2 h 68"/>
                  <a:gd name="T26" fmla="*/ 45 w 111"/>
                  <a:gd name="T27" fmla="*/ 10 h 68"/>
                  <a:gd name="T28" fmla="*/ 49 w 111"/>
                  <a:gd name="T29" fmla="*/ 0 h 68"/>
                  <a:gd name="T30" fmla="*/ 68 w 111"/>
                  <a:gd name="T31" fmla="*/ 11 h 68"/>
                  <a:gd name="T32" fmla="*/ 66 w 111"/>
                  <a:gd name="T33" fmla="*/ 15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1"/>
                  <a:gd name="T52" fmla="*/ 0 h 68"/>
                  <a:gd name="T53" fmla="*/ 111 w 11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1" h="68">
                    <a:moveTo>
                      <a:pt x="69" y="15"/>
                    </a:moveTo>
                    <a:lnTo>
                      <a:pt x="74" y="9"/>
                    </a:lnTo>
                    <a:lnTo>
                      <a:pt x="83" y="15"/>
                    </a:lnTo>
                    <a:lnTo>
                      <a:pt x="110" y="24"/>
                    </a:lnTo>
                    <a:lnTo>
                      <a:pt x="99" y="31"/>
                    </a:lnTo>
                    <a:lnTo>
                      <a:pt x="77" y="67"/>
                    </a:lnTo>
                    <a:lnTo>
                      <a:pt x="22" y="45"/>
                    </a:lnTo>
                    <a:lnTo>
                      <a:pt x="9" y="38"/>
                    </a:lnTo>
                    <a:lnTo>
                      <a:pt x="0" y="32"/>
                    </a:lnTo>
                    <a:lnTo>
                      <a:pt x="2" y="31"/>
                    </a:lnTo>
                    <a:lnTo>
                      <a:pt x="8" y="14"/>
                    </a:lnTo>
                    <a:lnTo>
                      <a:pt x="34" y="16"/>
                    </a:lnTo>
                    <a:lnTo>
                      <a:pt x="34" y="2"/>
                    </a:lnTo>
                    <a:lnTo>
                      <a:pt x="45" y="10"/>
                    </a:lnTo>
                    <a:lnTo>
                      <a:pt x="49" y="0"/>
                    </a:lnTo>
                    <a:lnTo>
                      <a:pt x="71" y="11"/>
                    </a:lnTo>
                    <a:lnTo>
                      <a:pt x="69" y="15"/>
                    </a:lnTo>
                  </a:path>
                </a:pathLst>
              </a:custGeom>
              <a:solidFill>
                <a:srgbClr val="8484A5"/>
              </a:solidFill>
              <a:ln w="5040">
                <a:solidFill>
                  <a:srgbClr val="000000"/>
                </a:solidFill>
                <a:round/>
                <a:headEnd/>
                <a:tailEnd/>
              </a:ln>
            </p:spPr>
            <p:txBody>
              <a:bodyPr wrap="none" anchor="ctr"/>
              <a:lstStyle/>
              <a:p>
                <a:endParaRPr lang="en-US"/>
              </a:p>
            </p:txBody>
          </p:sp>
          <p:sp>
            <p:nvSpPr>
              <p:cNvPr id="14942" name="Freeform 659"/>
              <p:cNvSpPr>
                <a:spLocks noChangeArrowheads="1"/>
              </p:cNvSpPr>
              <p:nvPr/>
            </p:nvSpPr>
            <p:spPr bwMode="auto">
              <a:xfrm>
                <a:off x="9263" y="4506"/>
                <a:ext cx="110" cy="67"/>
              </a:xfrm>
              <a:custGeom>
                <a:avLst/>
                <a:gdLst>
                  <a:gd name="T0" fmla="*/ 66 w 111"/>
                  <a:gd name="T1" fmla="*/ 15 h 68"/>
                  <a:gd name="T2" fmla="*/ 71 w 111"/>
                  <a:gd name="T3" fmla="*/ 9 h 68"/>
                  <a:gd name="T4" fmla="*/ 80 w 111"/>
                  <a:gd name="T5" fmla="*/ 15 h 68"/>
                  <a:gd name="T6" fmla="*/ 107 w 111"/>
                  <a:gd name="T7" fmla="*/ 24 h 68"/>
                  <a:gd name="T8" fmla="*/ 96 w 111"/>
                  <a:gd name="T9" fmla="*/ 31 h 68"/>
                  <a:gd name="T10" fmla="*/ 74 w 111"/>
                  <a:gd name="T11" fmla="*/ 64 h 68"/>
                  <a:gd name="T12" fmla="*/ 22 w 111"/>
                  <a:gd name="T13" fmla="*/ 42 h 68"/>
                  <a:gd name="T14" fmla="*/ 9 w 111"/>
                  <a:gd name="T15" fmla="*/ 35 h 68"/>
                  <a:gd name="T16" fmla="*/ 0 w 111"/>
                  <a:gd name="T17" fmla="*/ 32 h 68"/>
                  <a:gd name="T18" fmla="*/ 2 w 111"/>
                  <a:gd name="T19" fmla="*/ 31 h 68"/>
                  <a:gd name="T20" fmla="*/ 8 w 111"/>
                  <a:gd name="T21" fmla="*/ 14 h 68"/>
                  <a:gd name="T22" fmla="*/ 34 w 111"/>
                  <a:gd name="T23" fmla="*/ 16 h 68"/>
                  <a:gd name="T24" fmla="*/ 34 w 111"/>
                  <a:gd name="T25" fmla="*/ 2 h 68"/>
                  <a:gd name="T26" fmla="*/ 45 w 111"/>
                  <a:gd name="T27" fmla="*/ 10 h 68"/>
                  <a:gd name="T28" fmla="*/ 49 w 111"/>
                  <a:gd name="T29" fmla="*/ 0 h 68"/>
                  <a:gd name="T30" fmla="*/ 68 w 111"/>
                  <a:gd name="T31" fmla="*/ 11 h 68"/>
                  <a:gd name="T32" fmla="*/ 66 w 111"/>
                  <a:gd name="T33" fmla="*/ 15 h 6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1"/>
                  <a:gd name="T52" fmla="*/ 0 h 68"/>
                  <a:gd name="T53" fmla="*/ 111 w 111"/>
                  <a:gd name="T54" fmla="*/ 68 h 6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1" h="68">
                    <a:moveTo>
                      <a:pt x="69" y="15"/>
                    </a:moveTo>
                    <a:lnTo>
                      <a:pt x="74" y="9"/>
                    </a:lnTo>
                    <a:lnTo>
                      <a:pt x="83" y="15"/>
                    </a:lnTo>
                    <a:lnTo>
                      <a:pt x="110" y="24"/>
                    </a:lnTo>
                    <a:lnTo>
                      <a:pt x="99" y="31"/>
                    </a:lnTo>
                    <a:lnTo>
                      <a:pt x="77" y="67"/>
                    </a:lnTo>
                    <a:lnTo>
                      <a:pt x="22" y="45"/>
                    </a:lnTo>
                    <a:lnTo>
                      <a:pt x="9" y="38"/>
                    </a:lnTo>
                    <a:lnTo>
                      <a:pt x="0" y="32"/>
                    </a:lnTo>
                    <a:lnTo>
                      <a:pt x="2" y="31"/>
                    </a:lnTo>
                    <a:lnTo>
                      <a:pt x="8" y="14"/>
                    </a:lnTo>
                    <a:lnTo>
                      <a:pt x="34" y="16"/>
                    </a:lnTo>
                    <a:lnTo>
                      <a:pt x="34" y="2"/>
                    </a:lnTo>
                    <a:lnTo>
                      <a:pt x="45" y="10"/>
                    </a:lnTo>
                    <a:lnTo>
                      <a:pt x="49" y="0"/>
                    </a:lnTo>
                    <a:lnTo>
                      <a:pt x="71" y="11"/>
                    </a:lnTo>
                    <a:lnTo>
                      <a:pt x="69" y="15"/>
                    </a:lnTo>
                  </a:path>
                </a:pathLst>
              </a:custGeom>
              <a:noFill/>
              <a:ln w="9525">
                <a:solidFill>
                  <a:srgbClr val="000000"/>
                </a:solidFill>
                <a:round/>
                <a:headEnd/>
                <a:tailEnd/>
              </a:ln>
            </p:spPr>
            <p:txBody>
              <a:bodyPr/>
              <a:lstStyle/>
              <a:p>
                <a:endParaRPr lang="en-US"/>
              </a:p>
            </p:txBody>
          </p:sp>
          <p:sp>
            <p:nvSpPr>
              <p:cNvPr id="14943" name="Line 660"/>
              <p:cNvSpPr>
                <a:spLocks noChangeShapeType="1"/>
              </p:cNvSpPr>
              <p:nvPr/>
            </p:nvSpPr>
            <p:spPr bwMode="auto">
              <a:xfrm>
                <a:off x="9411" y="4594"/>
                <a:ext cx="0" cy="0"/>
              </a:xfrm>
              <a:prstGeom prst="line">
                <a:avLst/>
              </a:prstGeom>
              <a:noFill/>
              <a:ln w="9525">
                <a:solidFill>
                  <a:srgbClr val="000000"/>
                </a:solidFill>
                <a:round/>
                <a:headEnd/>
                <a:tailEnd/>
              </a:ln>
            </p:spPr>
            <p:txBody>
              <a:bodyPr/>
              <a:lstStyle/>
              <a:p>
                <a:endParaRPr lang="en-GB"/>
              </a:p>
            </p:txBody>
          </p:sp>
          <p:sp>
            <p:nvSpPr>
              <p:cNvPr id="14944" name="Freeform 661"/>
              <p:cNvSpPr>
                <a:spLocks noChangeArrowheads="1"/>
              </p:cNvSpPr>
              <p:nvPr/>
            </p:nvSpPr>
            <p:spPr bwMode="auto">
              <a:xfrm>
                <a:off x="9334" y="4537"/>
                <a:ext cx="88" cy="83"/>
              </a:xfrm>
              <a:custGeom>
                <a:avLst/>
                <a:gdLst>
                  <a:gd name="T0" fmla="*/ 75 w 89"/>
                  <a:gd name="T1" fmla="*/ 54 h 84"/>
                  <a:gd name="T2" fmla="*/ 51 w 89"/>
                  <a:gd name="T3" fmla="*/ 48 h 84"/>
                  <a:gd name="T4" fmla="*/ 54 w 89"/>
                  <a:gd name="T5" fmla="*/ 34 h 84"/>
                  <a:gd name="T6" fmla="*/ 74 w 89"/>
                  <a:gd name="T7" fmla="*/ 18 h 84"/>
                  <a:gd name="T8" fmla="*/ 85 w 89"/>
                  <a:gd name="T9" fmla="*/ 21 h 84"/>
                  <a:gd name="T10" fmla="*/ 55 w 89"/>
                  <a:gd name="T11" fmla="*/ 12 h 84"/>
                  <a:gd name="T12" fmla="*/ 57 w 89"/>
                  <a:gd name="T13" fmla="*/ 5 h 84"/>
                  <a:gd name="T14" fmla="*/ 34 w 89"/>
                  <a:gd name="T15" fmla="*/ 0 h 84"/>
                  <a:gd name="T16" fmla="*/ 9 w 89"/>
                  <a:gd name="T17" fmla="*/ 36 h 84"/>
                  <a:gd name="T18" fmla="*/ 0 w 89"/>
                  <a:gd name="T19" fmla="*/ 50 h 84"/>
                  <a:gd name="T20" fmla="*/ 32 w 89"/>
                  <a:gd name="T21" fmla="*/ 52 h 84"/>
                  <a:gd name="T22" fmla="*/ 8 w 89"/>
                  <a:gd name="T23" fmla="*/ 57 h 84"/>
                  <a:gd name="T24" fmla="*/ 19 w 89"/>
                  <a:gd name="T25" fmla="*/ 58 h 84"/>
                  <a:gd name="T26" fmla="*/ 32 w 89"/>
                  <a:gd name="T27" fmla="*/ 70 h 84"/>
                  <a:gd name="T28" fmla="*/ 36 w 89"/>
                  <a:gd name="T29" fmla="*/ 80 h 84"/>
                  <a:gd name="T30" fmla="*/ 57 w 89"/>
                  <a:gd name="T31" fmla="*/ 74 h 84"/>
                  <a:gd name="T32" fmla="*/ 62 w 89"/>
                  <a:gd name="T33" fmla="*/ 71 h 84"/>
                  <a:gd name="T34" fmla="*/ 75 w 89"/>
                  <a:gd name="T35" fmla="*/ 54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9"/>
                  <a:gd name="T55" fmla="*/ 0 h 84"/>
                  <a:gd name="T56" fmla="*/ 89 w 89"/>
                  <a:gd name="T57" fmla="*/ 84 h 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9" h="84">
                    <a:moveTo>
                      <a:pt x="78" y="57"/>
                    </a:moveTo>
                    <a:lnTo>
                      <a:pt x="54" y="51"/>
                    </a:lnTo>
                    <a:lnTo>
                      <a:pt x="57" y="34"/>
                    </a:lnTo>
                    <a:lnTo>
                      <a:pt x="77" y="18"/>
                    </a:lnTo>
                    <a:lnTo>
                      <a:pt x="88" y="21"/>
                    </a:lnTo>
                    <a:lnTo>
                      <a:pt x="58" y="12"/>
                    </a:lnTo>
                    <a:lnTo>
                      <a:pt x="60" y="5"/>
                    </a:lnTo>
                    <a:lnTo>
                      <a:pt x="34" y="0"/>
                    </a:lnTo>
                    <a:lnTo>
                      <a:pt x="9" y="36"/>
                    </a:lnTo>
                    <a:lnTo>
                      <a:pt x="0" y="53"/>
                    </a:lnTo>
                    <a:lnTo>
                      <a:pt x="32" y="55"/>
                    </a:lnTo>
                    <a:lnTo>
                      <a:pt x="8" y="60"/>
                    </a:lnTo>
                    <a:lnTo>
                      <a:pt x="19" y="61"/>
                    </a:lnTo>
                    <a:lnTo>
                      <a:pt x="32" y="73"/>
                    </a:lnTo>
                    <a:lnTo>
                      <a:pt x="36" y="83"/>
                    </a:lnTo>
                    <a:lnTo>
                      <a:pt x="60" y="77"/>
                    </a:lnTo>
                    <a:lnTo>
                      <a:pt x="65" y="74"/>
                    </a:lnTo>
                    <a:lnTo>
                      <a:pt x="78" y="57"/>
                    </a:lnTo>
                  </a:path>
                </a:pathLst>
              </a:custGeom>
              <a:solidFill>
                <a:srgbClr val="8484A5"/>
              </a:solidFill>
              <a:ln w="5040">
                <a:solidFill>
                  <a:srgbClr val="000000"/>
                </a:solidFill>
                <a:round/>
                <a:headEnd/>
                <a:tailEnd/>
              </a:ln>
            </p:spPr>
            <p:txBody>
              <a:bodyPr wrap="none" anchor="ctr"/>
              <a:lstStyle/>
              <a:p>
                <a:endParaRPr lang="en-US"/>
              </a:p>
            </p:txBody>
          </p:sp>
          <p:sp>
            <p:nvSpPr>
              <p:cNvPr id="14945" name="Freeform 662"/>
              <p:cNvSpPr>
                <a:spLocks noChangeArrowheads="1"/>
              </p:cNvSpPr>
              <p:nvPr/>
            </p:nvSpPr>
            <p:spPr bwMode="auto">
              <a:xfrm>
                <a:off x="9334" y="4537"/>
                <a:ext cx="88" cy="83"/>
              </a:xfrm>
              <a:custGeom>
                <a:avLst/>
                <a:gdLst>
                  <a:gd name="T0" fmla="*/ 75 w 89"/>
                  <a:gd name="T1" fmla="*/ 54 h 84"/>
                  <a:gd name="T2" fmla="*/ 51 w 89"/>
                  <a:gd name="T3" fmla="*/ 48 h 84"/>
                  <a:gd name="T4" fmla="*/ 54 w 89"/>
                  <a:gd name="T5" fmla="*/ 34 h 84"/>
                  <a:gd name="T6" fmla="*/ 74 w 89"/>
                  <a:gd name="T7" fmla="*/ 18 h 84"/>
                  <a:gd name="T8" fmla="*/ 85 w 89"/>
                  <a:gd name="T9" fmla="*/ 21 h 84"/>
                  <a:gd name="T10" fmla="*/ 55 w 89"/>
                  <a:gd name="T11" fmla="*/ 12 h 84"/>
                  <a:gd name="T12" fmla="*/ 57 w 89"/>
                  <a:gd name="T13" fmla="*/ 5 h 84"/>
                  <a:gd name="T14" fmla="*/ 34 w 89"/>
                  <a:gd name="T15" fmla="*/ 0 h 84"/>
                  <a:gd name="T16" fmla="*/ 9 w 89"/>
                  <a:gd name="T17" fmla="*/ 36 h 84"/>
                  <a:gd name="T18" fmla="*/ 0 w 89"/>
                  <a:gd name="T19" fmla="*/ 50 h 84"/>
                  <a:gd name="T20" fmla="*/ 32 w 89"/>
                  <a:gd name="T21" fmla="*/ 52 h 84"/>
                  <a:gd name="T22" fmla="*/ 8 w 89"/>
                  <a:gd name="T23" fmla="*/ 57 h 84"/>
                  <a:gd name="T24" fmla="*/ 19 w 89"/>
                  <a:gd name="T25" fmla="*/ 58 h 84"/>
                  <a:gd name="T26" fmla="*/ 32 w 89"/>
                  <a:gd name="T27" fmla="*/ 70 h 84"/>
                  <a:gd name="T28" fmla="*/ 36 w 89"/>
                  <a:gd name="T29" fmla="*/ 80 h 84"/>
                  <a:gd name="T30" fmla="*/ 57 w 89"/>
                  <a:gd name="T31" fmla="*/ 74 h 84"/>
                  <a:gd name="T32" fmla="*/ 62 w 89"/>
                  <a:gd name="T33" fmla="*/ 71 h 84"/>
                  <a:gd name="T34" fmla="*/ 75 w 89"/>
                  <a:gd name="T35" fmla="*/ 54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89"/>
                  <a:gd name="T55" fmla="*/ 0 h 84"/>
                  <a:gd name="T56" fmla="*/ 89 w 89"/>
                  <a:gd name="T57" fmla="*/ 84 h 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89" h="84">
                    <a:moveTo>
                      <a:pt x="78" y="57"/>
                    </a:moveTo>
                    <a:lnTo>
                      <a:pt x="54" y="51"/>
                    </a:lnTo>
                    <a:lnTo>
                      <a:pt x="57" y="34"/>
                    </a:lnTo>
                    <a:lnTo>
                      <a:pt x="77" y="18"/>
                    </a:lnTo>
                    <a:lnTo>
                      <a:pt x="88" y="21"/>
                    </a:lnTo>
                    <a:lnTo>
                      <a:pt x="58" y="12"/>
                    </a:lnTo>
                    <a:lnTo>
                      <a:pt x="60" y="5"/>
                    </a:lnTo>
                    <a:lnTo>
                      <a:pt x="34" y="0"/>
                    </a:lnTo>
                    <a:lnTo>
                      <a:pt x="9" y="36"/>
                    </a:lnTo>
                    <a:lnTo>
                      <a:pt x="0" y="53"/>
                    </a:lnTo>
                    <a:lnTo>
                      <a:pt x="32" y="55"/>
                    </a:lnTo>
                    <a:lnTo>
                      <a:pt x="8" y="60"/>
                    </a:lnTo>
                    <a:lnTo>
                      <a:pt x="19" y="61"/>
                    </a:lnTo>
                    <a:lnTo>
                      <a:pt x="32" y="73"/>
                    </a:lnTo>
                    <a:lnTo>
                      <a:pt x="36" y="83"/>
                    </a:lnTo>
                    <a:lnTo>
                      <a:pt x="60" y="77"/>
                    </a:lnTo>
                    <a:lnTo>
                      <a:pt x="65" y="74"/>
                    </a:lnTo>
                    <a:lnTo>
                      <a:pt x="78" y="57"/>
                    </a:lnTo>
                  </a:path>
                </a:pathLst>
              </a:custGeom>
              <a:noFill/>
              <a:ln w="9525">
                <a:solidFill>
                  <a:srgbClr val="000000"/>
                </a:solidFill>
                <a:round/>
                <a:headEnd/>
                <a:tailEnd/>
              </a:ln>
            </p:spPr>
            <p:txBody>
              <a:bodyPr/>
              <a:lstStyle/>
              <a:p>
                <a:endParaRPr lang="en-US"/>
              </a:p>
            </p:txBody>
          </p:sp>
          <p:sp>
            <p:nvSpPr>
              <p:cNvPr id="14946" name="Line 663"/>
              <p:cNvSpPr>
                <a:spLocks noChangeShapeType="1"/>
              </p:cNvSpPr>
              <p:nvPr/>
            </p:nvSpPr>
            <p:spPr bwMode="auto">
              <a:xfrm>
                <a:off x="9411" y="4594"/>
                <a:ext cx="0" cy="0"/>
              </a:xfrm>
              <a:prstGeom prst="line">
                <a:avLst/>
              </a:prstGeom>
              <a:noFill/>
              <a:ln w="9525">
                <a:solidFill>
                  <a:srgbClr val="000000"/>
                </a:solidFill>
                <a:round/>
                <a:headEnd/>
                <a:tailEnd/>
              </a:ln>
            </p:spPr>
            <p:txBody>
              <a:bodyPr/>
              <a:lstStyle/>
              <a:p>
                <a:endParaRPr lang="en-GB"/>
              </a:p>
            </p:txBody>
          </p:sp>
          <p:sp>
            <p:nvSpPr>
              <p:cNvPr id="14947" name="Freeform 664"/>
              <p:cNvSpPr>
                <a:spLocks noChangeArrowheads="1"/>
              </p:cNvSpPr>
              <p:nvPr/>
            </p:nvSpPr>
            <p:spPr bwMode="auto">
              <a:xfrm>
                <a:off x="9349" y="4465"/>
                <a:ext cx="146" cy="157"/>
              </a:xfrm>
              <a:custGeom>
                <a:avLst/>
                <a:gdLst>
                  <a:gd name="T0" fmla="*/ 58 w 147"/>
                  <a:gd name="T1" fmla="*/ 124 h 158"/>
                  <a:gd name="T2" fmla="*/ 36 w 147"/>
                  <a:gd name="T3" fmla="*/ 115 h 158"/>
                  <a:gd name="T4" fmla="*/ 37 w 147"/>
                  <a:gd name="T5" fmla="*/ 107 h 158"/>
                  <a:gd name="T6" fmla="*/ 64 w 147"/>
                  <a:gd name="T7" fmla="*/ 88 h 158"/>
                  <a:gd name="T8" fmla="*/ 68 w 147"/>
                  <a:gd name="T9" fmla="*/ 85 h 158"/>
                  <a:gd name="T10" fmla="*/ 38 w 147"/>
                  <a:gd name="T11" fmla="*/ 86 h 158"/>
                  <a:gd name="T12" fmla="*/ 38 w 147"/>
                  <a:gd name="T13" fmla="*/ 79 h 158"/>
                  <a:gd name="T14" fmla="*/ 15 w 147"/>
                  <a:gd name="T15" fmla="*/ 73 h 158"/>
                  <a:gd name="T16" fmla="*/ 23 w 147"/>
                  <a:gd name="T17" fmla="*/ 59 h 158"/>
                  <a:gd name="T18" fmla="*/ 0 w 147"/>
                  <a:gd name="T19" fmla="*/ 52 h 158"/>
                  <a:gd name="T20" fmla="*/ 39 w 147"/>
                  <a:gd name="T21" fmla="*/ 0 h 158"/>
                  <a:gd name="T22" fmla="*/ 103 w 147"/>
                  <a:gd name="T23" fmla="*/ 25 h 158"/>
                  <a:gd name="T24" fmla="*/ 95 w 147"/>
                  <a:gd name="T25" fmla="*/ 42 h 158"/>
                  <a:gd name="T26" fmla="*/ 113 w 147"/>
                  <a:gd name="T27" fmla="*/ 43 h 158"/>
                  <a:gd name="T28" fmla="*/ 130 w 147"/>
                  <a:gd name="T29" fmla="*/ 39 h 158"/>
                  <a:gd name="T30" fmla="*/ 132 w 147"/>
                  <a:gd name="T31" fmla="*/ 54 h 158"/>
                  <a:gd name="T32" fmla="*/ 143 w 147"/>
                  <a:gd name="T33" fmla="*/ 62 h 158"/>
                  <a:gd name="T34" fmla="*/ 118 w 147"/>
                  <a:gd name="T35" fmla="*/ 102 h 158"/>
                  <a:gd name="T36" fmla="*/ 99 w 147"/>
                  <a:gd name="T37" fmla="*/ 98 h 158"/>
                  <a:gd name="T38" fmla="*/ 92 w 147"/>
                  <a:gd name="T39" fmla="*/ 112 h 158"/>
                  <a:gd name="T40" fmla="*/ 116 w 147"/>
                  <a:gd name="T41" fmla="*/ 114 h 158"/>
                  <a:gd name="T42" fmla="*/ 100 w 147"/>
                  <a:gd name="T43" fmla="*/ 141 h 158"/>
                  <a:gd name="T44" fmla="*/ 103 w 147"/>
                  <a:gd name="T45" fmla="*/ 140 h 158"/>
                  <a:gd name="T46" fmla="*/ 76 w 147"/>
                  <a:gd name="T47" fmla="*/ 139 h 158"/>
                  <a:gd name="T48" fmla="*/ 69 w 147"/>
                  <a:gd name="T49" fmla="*/ 154 h 158"/>
                  <a:gd name="T50" fmla="*/ 46 w 147"/>
                  <a:gd name="T51" fmla="*/ 141 h 158"/>
                  <a:gd name="T52" fmla="*/ 58 w 147"/>
                  <a:gd name="T53" fmla="*/ 124 h 1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47"/>
                  <a:gd name="T82" fmla="*/ 0 h 158"/>
                  <a:gd name="T83" fmla="*/ 147 w 147"/>
                  <a:gd name="T84" fmla="*/ 158 h 15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47" h="158">
                    <a:moveTo>
                      <a:pt x="58" y="127"/>
                    </a:moveTo>
                    <a:lnTo>
                      <a:pt x="36" y="118"/>
                    </a:lnTo>
                    <a:lnTo>
                      <a:pt x="37" y="110"/>
                    </a:lnTo>
                    <a:lnTo>
                      <a:pt x="64" y="91"/>
                    </a:lnTo>
                    <a:lnTo>
                      <a:pt x="68" y="88"/>
                    </a:lnTo>
                    <a:lnTo>
                      <a:pt x="38" y="89"/>
                    </a:lnTo>
                    <a:lnTo>
                      <a:pt x="38" y="80"/>
                    </a:lnTo>
                    <a:lnTo>
                      <a:pt x="15" y="73"/>
                    </a:lnTo>
                    <a:lnTo>
                      <a:pt x="23" y="59"/>
                    </a:lnTo>
                    <a:lnTo>
                      <a:pt x="0" y="52"/>
                    </a:lnTo>
                    <a:lnTo>
                      <a:pt x="39" y="0"/>
                    </a:lnTo>
                    <a:lnTo>
                      <a:pt x="106" y="25"/>
                    </a:lnTo>
                    <a:lnTo>
                      <a:pt x="98" y="42"/>
                    </a:lnTo>
                    <a:lnTo>
                      <a:pt x="116" y="43"/>
                    </a:lnTo>
                    <a:lnTo>
                      <a:pt x="133" y="39"/>
                    </a:lnTo>
                    <a:lnTo>
                      <a:pt x="135" y="54"/>
                    </a:lnTo>
                    <a:lnTo>
                      <a:pt x="146" y="62"/>
                    </a:lnTo>
                    <a:lnTo>
                      <a:pt x="121" y="105"/>
                    </a:lnTo>
                    <a:lnTo>
                      <a:pt x="102" y="101"/>
                    </a:lnTo>
                    <a:lnTo>
                      <a:pt x="95" y="115"/>
                    </a:lnTo>
                    <a:lnTo>
                      <a:pt x="119" y="117"/>
                    </a:lnTo>
                    <a:lnTo>
                      <a:pt x="103" y="144"/>
                    </a:lnTo>
                    <a:lnTo>
                      <a:pt x="106" y="143"/>
                    </a:lnTo>
                    <a:lnTo>
                      <a:pt x="79" y="142"/>
                    </a:lnTo>
                    <a:lnTo>
                      <a:pt x="69" y="157"/>
                    </a:lnTo>
                    <a:lnTo>
                      <a:pt x="46" y="144"/>
                    </a:lnTo>
                    <a:lnTo>
                      <a:pt x="58" y="127"/>
                    </a:lnTo>
                  </a:path>
                </a:pathLst>
              </a:custGeom>
              <a:solidFill>
                <a:srgbClr val="8484A5"/>
              </a:solidFill>
              <a:ln w="5040">
                <a:solidFill>
                  <a:srgbClr val="000000"/>
                </a:solidFill>
                <a:round/>
                <a:headEnd/>
                <a:tailEnd/>
              </a:ln>
            </p:spPr>
            <p:txBody>
              <a:bodyPr wrap="none" anchor="ctr"/>
              <a:lstStyle/>
              <a:p>
                <a:endParaRPr lang="en-US"/>
              </a:p>
            </p:txBody>
          </p:sp>
          <p:sp>
            <p:nvSpPr>
              <p:cNvPr id="14948" name="Freeform 665"/>
              <p:cNvSpPr>
                <a:spLocks noChangeArrowheads="1"/>
              </p:cNvSpPr>
              <p:nvPr/>
            </p:nvSpPr>
            <p:spPr bwMode="auto">
              <a:xfrm>
                <a:off x="9349" y="4465"/>
                <a:ext cx="146" cy="157"/>
              </a:xfrm>
              <a:custGeom>
                <a:avLst/>
                <a:gdLst>
                  <a:gd name="T0" fmla="*/ 58 w 147"/>
                  <a:gd name="T1" fmla="*/ 124 h 158"/>
                  <a:gd name="T2" fmla="*/ 36 w 147"/>
                  <a:gd name="T3" fmla="*/ 115 h 158"/>
                  <a:gd name="T4" fmla="*/ 37 w 147"/>
                  <a:gd name="T5" fmla="*/ 107 h 158"/>
                  <a:gd name="T6" fmla="*/ 64 w 147"/>
                  <a:gd name="T7" fmla="*/ 88 h 158"/>
                  <a:gd name="T8" fmla="*/ 68 w 147"/>
                  <a:gd name="T9" fmla="*/ 85 h 158"/>
                  <a:gd name="T10" fmla="*/ 38 w 147"/>
                  <a:gd name="T11" fmla="*/ 86 h 158"/>
                  <a:gd name="T12" fmla="*/ 38 w 147"/>
                  <a:gd name="T13" fmla="*/ 79 h 158"/>
                  <a:gd name="T14" fmla="*/ 15 w 147"/>
                  <a:gd name="T15" fmla="*/ 73 h 158"/>
                  <a:gd name="T16" fmla="*/ 23 w 147"/>
                  <a:gd name="T17" fmla="*/ 59 h 158"/>
                  <a:gd name="T18" fmla="*/ 0 w 147"/>
                  <a:gd name="T19" fmla="*/ 52 h 158"/>
                  <a:gd name="T20" fmla="*/ 39 w 147"/>
                  <a:gd name="T21" fmla="*/ 0 h 158"/>
                  <a:gd name="T22" fmla="*/ 103 w 147"/>
                  <a:gd name="T23" fmla="*/ 25 h 158"/>
                  <a:gd name="T24" fmla="*/ 95 w 147"/>
                  <a:gd name="T25" fmla="*/ 42 h 158"/>
                  <a:gd name="T26" fmla="*/ 113 w 147"/>
                  <a:gd name="T27" fmla="*/ 43 h 158"/>
                  <a:gd name="T28" fmla="*/ 130 w 147"/>
                  <a:gd name="T29" fmla="*/ 39 h 158"/>
                  <a:gd name="T30" fmla="*/ 132 w 147"/>
                  <a:gd name="T31" fmla="*/ 54 h 158"/>
                  <a:gd name="T32" fmla="*/ 143 w 147"/>
                  <a:gd name="T33" fmla="*/ 62 h 158"/>
                  <a:gd name="T34" fmla="*/ 118 w 147"/>
                  <a:gd name="T35" fmla="*/ 102 h 158"/>
                  <a:gd name="T36" fmla="*/ 99 w 147"/>
                  <a:gd name="T37" fmla="*/ 98 h 158"/>
                  <a:gd name="T38" fmla="*/ 92 w 147"/>
                  <a:gd name="T39" fmla="*/ 112 h 158"/>
                  <a:gd name="T40" fmla="*/ 116 w 147"/>
                  <a:gd name="T41" fmla="*/ 114 h 158"/>
                  <a:gd name="T42" fmla="*/ 100 w 147"/>
                  <a:gd name="T43" fmla="*/ 141 h 158"/>
                  <a:gd name="T44" fmla="*/ 103 w 147"/>
                  <a:gd name="T45" fmla="*/ 140 h 158"/>
                  <a:gd name="T46" fmla="*/ 76 w 147"/>
                  <a:gd name="T47" fmla="*/ 139 h 158"/>
                  <a:gd name="T48" fmla="*/ 69 w 147"/>
                  <a:gd name="T49" fmla="*/ 154 h 158"/>
                  <a:gd name="T50" fmla="*/ 46 w 147"/>
                  <a:gd name="T51" fmla="*/ 141 h 158"/>
                  <a:gd name="T52" fmla="*/ 58 w 147"/>
                  <a:gd name="T53" fmla="*/ 124 h 1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47"/>
                  <a:gd name="T82" fmla="*/ 0 h 158"/>
                  <a:gd name="T83" fmla="*/ 147 w 147"/>
                  <a:gd name="T84" fmla="*/ 158 h 15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47" h="158">
                    <a:moveTo>
                      <a:pt x="58" y="127"/>
                    </a:moveTo>
                    <a:lnTo>
                      <a:pt x="36" y="118"/>
                    </a:lnTo>
                    <a:lnTo>
                      <a:pt x="37" y="110"/>
                    </a:lnTo>
                    <a:lnTo>
                      <a:pt x="64" y="91"/>
                    </a:lnTo>
                    <a:lnTo>
                      <a:pt x="68" y="88"/>
                    </a:lnTo>
                    <a:lnTo>
                      <a:pt x="38" y="89"/>
                    </a:lnTo>
                    <a:lnTo>
                      <a:pt x="38" y="80"/>
                    </a:lnTo>
                    <a:lnTo>
                      <a:pt x="15" y="73"/>
                    </a:lnTo>
                    <a:lnTo>
                      <a:pt x="23" y="59"/>
                    </a:lnTo>
                    <a:lnTo>
                      <a:pt x="0" y="52"/>
                    </a:lnTo>
                    <a:lnTo>
                      <a:pt x="39" y="0"/>
                    </a:lnTo>
                    <a:lnTo>
                      <a:pt x="106" y="25"/>
                    </a:lnTo>
                    <a:lnTo>
                      <a:pt x="98" y="42"/>
                    </a:lnTo>
                    <a:lnTo>
                      <a:pt x="116" y="43"/>
                    </a:lnTo>
                    <a:lnTo>
                      <a:pt x="133" y="39"/>
                    </a:lnTo>
                    <a:lnTo>
                      <a:pt x="135" y="54"/>
                    </a:lnTo>
                    <a:lnTo>
                      <a:pt x="146" y="62"/>
                    </a:lnTo>
                    <a:lnTo>
                      <a:pt x="121" y="105"/>
                    </a:lnTo>
                    <a:lnTo>
                      <a:pt x="102" y="101"/>
                    </a:lnTo>
                    <a:lnTo>
                      <a:pt x="95" y="115"/>
                    </a:lnTo>
                    <a:lnTo>
                      <a:pt x="119" y="117"/>
                    </a:lnTo>
                    <a:lnTo>
                      <a:pt x="103" y="144"/>
                    </a:lnTo>
                    <a:lnTo>
                      <a:pt x="106" y="143"/>
                    </a:lnTo>
                    <a:lnTo>
                      <a:pt x="79" y="142"/>
                    </a:lnTo>
                    <a:lnTo>
                      <a:pt x="69" y="157"/>
                    </a:lnTo>
                    <a:lnTo>
                      <a:pt x="46" y="144"/>
                    </a:lnTo>
                    <a:lnTo>
                      <a:pt x="58" y="127"/>
                    </a:lnTo>
                  </a:path>
                </a:pathLst>
              </a:custGeom>
              <a:noFill/>
              <a:ln w="9525">
                <a:solidFill>
                  <a:srgbClr val="000000"/>
                </a:solidFill>
                <a:round/>
                <a:headEnd/>
                <a:tailEnd/>
              </a:ln>
            </p:spPr>
            <p:txBody>
              <a:bodyPr/>
              <a:lstStyle/>
              <a:p>
                <a:endParaRPr lang="en-US"/>
              </a:p>
            </p:txBody>
          </p:sp>
          <p:sp>
            <p:nvSpPr>
              <p:cNvPr id="14949" name="Line 666"/>
              <p:cNvSpPr>
                <a:spLocks noChangeShapeType="1"/>
              </p:cNvSpPr>
              <p:nvPr/>
            </p:nvSpPr>
            <p:spPr bwMode="auto">
              <a:xfrm flipV="1">
                <a:off x="9510" y="4570"/>
                <a:ext cx="1" cy="2"/>
              </a:xfrm>
              <a:prstGeom prst="line">
                <a:avLst/>
              </a:prstGeom>
              <a:noFill/>
              <a:ln w="9525">
                <a:solidFill>
                  <a:srgbClr val="000000"/>
                </a:solidFill>
                <a:round/>
                <a:headEnd/>
                <a:tailEnd/>
              </a:ln>
            </p:spPr>
            <p:txBody>
              <a:bodyPr/>
              <a:lstStyle/>
              <a:p>
                <a:endParaRPr lang="en-GB"/>
              </a:p>
            </p:txBody>
          </p:sp>
          <p:sp>
            <p:nvSpPr>
              <p:cNvPr id="14950" name="Freeform 667"/>
              <p:cNvSpPr>
                <a:spLocks noChangeArrowheads="1"/>
              </p:cNvSpPr>
              <p:nvPr/>
            </p:nvSpPr>
            <p:spPr bwMode="auto">
              <a:xfrm>
                <a:off x="9447" y="4525"/>
                <a:ext cx="79" cy="95"/>
              </a:xfrm>
              <a:custGeom>
                <a:avLst/>
                <a:gdLst>
                  <a:gd name="T0" fmla="*/ 62 w 80"/>
                  <a:gd name="T1" fmla="*/ 43 h 96"/>
                  <a:gd name="T2" fmla="*/ 64 w 80"/>
                  <a:gd name="T3" fmla="*/ 44 h 96"/>
                  <a:gd name="T4" fmla="*/ 70 w 80"/>
                  <a:gd name="T5" fmla="*/ 38 h 96"/>
                  <a:gd name="T6" fmla="*/ 64 w 80"/>
                  <a:gd name="T7" fmla="*/ 37 h 96"/>
                  <a:gd name="T8" fmla="*/ 69 w 80"/>
                  <a:gd name="T9" fmla="*/ 19 h 96"/>
                  <a:gd name="T10" fmla="*/ 53 w 80"/>
                  <a:gd name="T11" fmla="*/ 0 h 96"/>
                  <a:gd name="T12" fmla="*/ 23 w 80"/>
                  <a:gd name="T13" fmla="*/ 44 h 96"/>
                  <a:gd name="T14" fmla="*/ 4 w 80"/>
                  <a:gd name="T15" fmla="*/ 41 h 96"/>
                  <a:gd name="T16" fmla="*/ 0 w 80"/>
                  <a:gd name="T17" fmla="*/ 48 h 96"/>
                  <a:gd name="T18" fmla="*/ 24 w 80"/>
                  <a:gd name="T19" fmla="*/ 48 h 96"/>
                  <a:gd name="T20" fmla="*/ 7 w 80"/>
                  <a:gd name="T21" fmla="*/ 78 h 96"/>
                  <a:gd name="T22" fmla="*/ 8 w 80"/>
                  <a:gd name="T23" fmla="*/ 77 h 96"/>
                  <a:gd name="T24" fmla="*/ 64 w 80"/>
                  <a:gd name="T25" fmla="*/ 92 h 96"/>
                  <a:gd name="T26" fmla="*/ 76 w 80"/>
                  <a:gd name="T27" fmla="*/ 51 h 96"/>
                  <a:gd name="T28" fmla="*/ 60 w 80"/>
                  <a:gd name="T29" fmla="*/ 48 h 96"/>
                  <a:gd name="T30" fmla="*/ 62 w 80"/>
                  <a:gd name="T31" fmla="*/ 43 h 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0"/>
                  <a:gd name="T49" fmla="*/ 0 h 96"/>
                  <a:gd name="T50" fmla="*/ 80 w 80"/>
                  <a:gd name="T51" fmla="*/ 96 h 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0" h="96">
                    <a:moveTo>
                      <a:pt x="65" y="43"/>
                    </a:moveTo>
                    <a:lnTo>
                      <a:pt x="67" y="44"/>
                    </a:lnTo>
                    <a:lnTo>
                      <a:pt x="73" y="38"/>
                    </a:lnTo>
                    <a:lnTo>
                      <a:pt x="67" y="37"/>
                    </a:lnTo>
                    <a:lnTo>
                      <a:pt x="72" y="19"/>
                    </a:lnTo>
                    <a:lnTo>
                      <a:pt x="56" y="0"/>
                    </a:lnTo>
                    <a:lnTo>
                      <a:pt x="23" y="44"/>
                    </a:lnTo>
                    <a:lnTo>
                      <a:pt x="4" y="41"/>
                    </a:lnTo>
                    <a:lnTo>
                      <a:pt x="0" y="48"/>
                    </a:lnTo>
                    <a:lnTo>
                      <a:pt x="24" y="51"/>
                    </a:lnTo>
                    <a:lnTo>
                      <a:pt x="7" y="81"/>
                    </a:lnTo>
                    <a:lnTo>
                      <a:pt x="8" y="80"/>
                    </a:lnTo>
                    <a:lnTo>
                      <a:pt x="67" y="95"/>
                    </a:lnTo>
                    <a:lnTo>
                      <a:pt x="79" y="54"/>
                    </a:lnTo>
                    <a:lnTo>
                      <a:pt x="63" y="51"/>
                    </a:lnTo>
                    <a:lnTo>
                      <a:pt x="65" y="43"/>
                    </a:lnTo>
                  </a:path>
                </a:pathLst>
              </a:custGeom>
              <a:solidFill>
                <a:srgbClr val="0000FF"/>
              </a:solidFill>
              <a:ln w="5040">
                <a:solidFill>
                  <a:srgbClr val="000000"/>
                </a:solidFill>
                <a:round/>
                <a:headEnd/>
                <a:tailEnd/>
              </a:ln>
            </p:spPr>
            <p:txBody>
              <a:bodyPr wrap="none" anchor="ctr"/>
              <a:lstStyle/>
              <a:p>
                <a:endParaRPr lang="en-US"/>
              </a:p>
            </p:txBody>
          </p:sp>
          <p:sp>
            <p:nvSpPr>
              <p:cNvPr id="14951" name="Freeform 668"/>
              <p:cNvSpPr>
                <a:spLocks noChangeArrowheads="1"/>
              </p:cNvSpPr>
              <p:nvPr/>
            </p:nvSpPr>
            <p:spPr bwMode="auto">
              <a:xfrm>
                <a:off x="9447" y="4525"/>
                <a:ext cx="79" cy="95"/>
              </a:xfrm>
              <a:custGeom>
                <a:avLst/>
                <a:gdLst>
                  <a:gd name="T0" fmla="*/ 62 w 80"/>
                  <a:gd name="T1" fmla="*/ 43 h 96"/>
                  <a:gd name="T2" fmla="*/ 64 w 80"/>
                  <a:gd name="T3" fmla="*/ 44 h 96"/>
                  <a:gd name="T4" fmla="*/ 70 w 80"/>
                  <a:gd name="T5" fmla="*/ 38 h 96"/>
                  <a:gd name="T6" fmla="*/ 64 w 80"/>
                  <a:gd name="T7" fmla="*/ 37 h 96"/>
                  <a:gd name="T8" fmla="*/ 69 w 80"/>
                  <a:gd name="T9" fmla="*/ 19 h 96"/>
                  <a:gd name="T10" fmla="*/ 53 w 80"/>
                  <a:gd name="T11" fmla="*/ 0 h 96"/>
                  <a:gd name="T12" fmla="*/ 23 w 80"/>
                  <a:gd name="T13" fmla="*/ 44 h 96"/>
                  <a:gd name="T14" fmla="*/ 4 w 80"/>
                  <a:gd name="T15" fmla="*/ 41 h 96"/>
                  <a:gd name="T16" fmla="*/ 0 w 80"/>
                  <a:gd name="T17" fmla="*/ 48 h 96"/>
                  <a:gd name="T18" fmla="*/ 24 w 80"/>
                  <a:gd name="T19" fmla="*/ 48 h 96"/>
                  <a:gd name="T20" fmla="*/ 7 w 80"/>
                  <a:gd name="T21" fmla="*/ 78 h 96"/>
                  <a:gd name="T22" fmla="*/ 8 w 80"/>
                  <a:gd name="T23" fmla="*/ 77 h 96"/>
                  <a:gd name="T24" fmla="*/ 64 w 80"/>
                  <a:gd name="T25" fmla="*/ 92 h 96"/>
                  <a:gd name="T26" fmla="*/ 76 w 80"/>
                  <a:gd name="T27" fmla="*/ 51 h 96"/>
                  <a:gd name="T28" fmla="*/ 60 w 80"/>
                  <a:gd name="T29" fmla="*/ 48 h 96"/>
                  <a:gd name="T30" fmla="*/ 62 w 80"/>
                  <a:gd name="T31" fmla="*/ 43 h 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0"/>
                  <a:gd name="T49" fmla="*/ 0 h 96"/>
                  <a:gd name="T50" fmla="*/ 80 w 80"/>
                  <a:gd name="T51" fmla="*/ 96 h 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0" h="96">
                    <a:moveTo>
                      <a:pt x="65" y="43"/>
                    </a:moveTo>
                    <a:lnTo>
                      <a:pt x="67" y="44"/>
                    </a:lnTo>
                    <a:lnTo>
                      <a:pt x="73" y="38"/>
                    </a:lnTo>
                    <a:lnTo>
                      <a:pt x="67" y="37"/>
                    </a:lnTo>
                    <a:lnTo>
                      <a:pt x="72" y="19"/>
                    </a:lnTo>
                    <a:lnTo>
                      <a:pt x="56" y="0"/>
                    </a:lnTo>
                    <a:lnTo>
                      <a:pt x="23" y="44"/>
                    </a:lnTo>
                    <a:lnTo>
                      <a:pt x="4" y="41"/>
                    </a:lnTo>
                    <a:lnTo>
                      <a:pt x="0" y="48"/>
                    </a:lnTo>
                    <a:lnTo>
                      <a:pt x="24" y="51"/>
                    </a:lnTo>
                    <a:lnTo>
                      <a:pt x="7" y="81"/>
                    </a:lnTo>
                    <a:lnTo>
                      <a:pt x="8" y="80"/>
                    </a:lnTo>
                    <a:lnTo>
                      <a:pt x="67" y="95"/>
                    </a:lnTo>
                    <a:lnTo>
                      <a:pt x="79" y="54"/>
                    </a:lnTo>
                    <a:lnTo>
                      <a:pt x="63" y="51"/>
                    </a:lnTo>
                    <a:lnTo>
                      <a:pt x="65" y="43"/>
                    </a:lnTo>
                  </a:path>
                </a:pathLst>
              </a:custGeom>
              <a:noFill/>
              <a:ln w="9525">
                <a:solidFill>
                  <a:srgbClr val="000000"/>
                </a:solidFill>
                <a:round/>
                <a:headEnd/>
                <a:tailEnd/>
              </a:ln>
            </p:spPr>
            <p:txBody>
              <a:bodyPr/>
              <a:lstStyle/>
              <a:p>
                <a:endParaRPr lang="en-US"/>
              </a:p>
            </p:txBody>
          </p:sp>
          <p:sp>
            <p:nvSpPr>
              <p:cNvPr id="14952" name="Line 669"/>
              <p:cNvSpPr>
                <a:spLocks noChangeShapeType="1"/>
              </p:cNvSpPr>
              <p:nvPr/>
            </p:nvSpPr>
            <p:spPr bwMode="auto">
              <a:xfrm>
                <a:off x="9483" y="4663"/>
                <a:ext cx="0" cy="0"/>
              </a:xfrm>
              <a:prstGeom prst="line">
                <a:avLst/>
              </a:prstGeom>
              <a:noFill/>
              <a:ln w="9525">
                <a:solidFill>
                  <a:srgbClr val="000000"/>
                </a:solidFill>
                <a:round/>
                <a:headEnd/>
                <a:tailEnd/>
              </a:ln>
            </p:spPr>
            <p:txBody>
              <a:bodyPr/>
              <a:lstStyle/>
              <a:p>
                <a:endParaRPr lang="en-GB"/>
              </a:p>
            </p:txBody>
          </p:sp>
          <p:sp>
            <p:nvSpPr>
              <p:cNvPr id="14953" name="Freeform 670"/>
              <p:cNvSpPr>
                <a:spLocks noChangeArrowheads="1"/>
              </p:cNvSpPr>
              <p:nvPr/>
            </p:nvSpPr>
            <p:spPr bwMode="auto">
              <a:xfrm>
                <a:off x="9484" y="4550"/>
                <a:ext cx="103" cy="137"/>
              </a:xfrm>
              <a:custGeom>
                <a:avLst/>
                <a:gdLst>
                  <a:gd name="T0" fmla="*/ 0 w 104"/>
                  <a:gd name="T1" fmla="*/ 111 h 138"/>
                  <a:gd name="T2" fmla="*/ 24 w 104"/>
                  <a:gd name="T3" fmla="*/ 86 h 138"/>
                  <a:gd name="T4" fmla="*/ 27 w 104"/>
                  <a:gd name="T5" fmla="*/ 71 h 138"/>
                  <a:gd name="T6" fmla="*/ 48 w 104"/>
                  <a:gd name="T7" fmla="*/ 35 h 138"/>
                  <a:gd name="T8" fmla="*/ 26 w 104"/>
                  <a:gd name="T9" fmla="*/ 29 h 138"/>
                  <a:gd name="T10" fmla="*/ 26 w 104"/>
                  <a:gd name="T11" fmla="*/ 22 h 138"/>
                  <a:gd name="T12" fmla="*/ 32 w 104"/>
                  <a:gd name="T13" fmla="*/ 27 h 138"/>
                  <a:gd name="T14" fmla="*/ 35 w 104"/>
                  <a:gd name="T15" fmla="*/ 18 h 138"/>
                  <a:gd name="T16" fmla="*/ 26 w 104"/>
                  <a:gd name="T17" fmla="*/ 22 h 138"/>
                  <a:gd name="T18" fmla="*/ 38 w 104"/>
                  <a:gd name="T19" fmla="*/ 0 h 138"/>
                  <a:gd name="T20" fmla="*/ 55 w 104"/>
                  <a:gd name="T21" fmla="*/ 7 h 138"/>
                  <a:gd name="T22" fmla="*/ 59 w 104"/>
                  <a:gd name="T23" fmla="*/ 9 h 138"/>
                  <a:gd name="T24" fmla="*/ 61 w 104"/>
                  <a:gd name="T25" fmla="*/ 8 h 138"/>
                  <a:gd name="T26" fmla="*/ 85 w 104"/>
                  <a:gd name="T27" fmla="*/ 14 h 138"/>
                  <a:gd name="T28" fmla="*/ 80 w 104"/>
                  <a:gd name="T29" fmla="*/ 25 h 138"/>
                  <a:gd name="T30" fmla="*/ 60 w 104"/>
                  <a:gd name="T31" fmla="*/ 26 h 138"/>
                  <a:gd name="T32" fmla="*/ 61 w 104"/>
                  <a:gd name="T33" fmla="*/ 33 h 138"/>
                  <a:gd name="T34" fmla="*/ 100 w 104"/>
                  <a:gd name="T35" fmla="*/ 37 h 138"/>
                  <a:gd name="T36" fmla="*/ 93 w 104"/>
                  <a:gd name="T37" fmla="*/ 42 h 138"/>
                  <a:gd name="T38" fmla="*/ 87 w 104"/>
                  <a:gd name="T39" fmla="*/ 60 h 138"/>
                  <a:gd name="T40" fmla="*/ 92 w 104"/>
                  <a:gd name="T41" fmla="*/ 68 h 138"/>
                  <a:gd name="T42" fmla="*/ 83 w 104"/>
                  <a:gd name="T43" fmla="*/ 97 h 138"/>
                  <a:gd name="T44" fmla="*/ 68 w 104"/>
                  <a:gd name="T45" fmla="*/ 130 h 138"/>
                  <a:gd name="T46" fmla="*/ 51 w 104"/>
                  <a:gd name="T47" fmla="*/ 134 h 138"/>
                  <a:gd name="T48" fmla="*/ 52 w 104"/>
                  <a:gd name="T49" fmla="*/ 127 h 138"/>
                  <a:gd name="T50" fmla="*/ 31 w 104"/>
                  <a:gd name="T51" fmla="*/ 123 h 138"/>
                  <a:gd name="T52" fmla="*/ 15 w 104"/>
                  <a:gd name="T53" fmla="*/ 124 h 138"/>
                  <a:gd name="T54" fmla="*/ 0 w 104"/>
                  <a:gd name="T55" fmla="*/ 111 h 13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4"/>
                  <a:gd name="T85" fmla="*/ 0 h 138"/>
                  <a:gd name="T86" fmla="*/ 104 w 104"/>
                  <a:gd name="T87" fmla="*/ 138 h 13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4" h="138">
                    <a:moveTo>
                      <a:pt x="0" y="114"/>
                    </a:moveTo>
                    <a:lnTo>
                      <a:pt x="24" y="89"/>
                    </a:lnTo>
                    <a:lnTo>
                      <a:pt x="27" y="74"/>
                    </a:lnTo>
                    <a:lnTo>
                      <a:pt x="48" y="35"/>
                    </a:lnTo>
                    <a:lnTo>
                      <a:pt x="26" y="29"/>
                    </a:lnTo>
                    <a:lnTo>
                      <a:pt x="26" y="22"/>
                    </a:lnTo>
                    <a:lnTo>
                      <a:pt x="32" y="27"/>
                    </a:lnTo>
                    <a:lnTo>
                      <a:pt x="35" y="18"/>
                    </a:lnTo>
                    <a:lnTo>
                      <a:pt x="26" y="22"/>
                    </a:lnTo>
                    <a:lnTo>
                      <a:pt x="38" y="0"/>
                    </a:lnTo>
                    <a:lnTo>
                      <a:pt x="58" y="7"/>
                    </a:lnTo>
                    <a:lnTo>
                      <a:pt x="62" y="9"/>
                    </a:lnTo>
                    <a:lnTo>
                      <a:pt x="64" y="8"/>
                    </a:lnTo>
                    <a:lnTo>
                      <a:pt x="88" y="14"/>
                    </a:lnTo>
                    <a:lnTo>
                      <a:pt x="83" y="25"/>
                    </a:lnTo>
                    <a:lnTo>
                      <a:pt x="63" y="26"/>
                    </a:lnTo>
                    <a:lnTo>
                      <a:pt x="64" y="33"/>
                    </a:lnTo>
                    <a:lnTo>
                      <a:pt x="103" y="37"/>
                    </a:lnTo>
                    <a:lnTo>
                      <a:pt x="96" y="42"/>
                    </a:lnTo>
                    <a:lnTo>
                      <a:pt x="90" y="60"/>
                    </a:lnTo>
                    <a:lnTo>
                      <a:pt x="95" y="68"/>
                    </a:lnTo>
                    <a:lnTo>
                      <a:pt x="86" y="100"/>
                    </a:lnTo>
                    <a:lnTo>
                      <a:pt x="71" y="133"/>
                    </a:lnTo>
                    <a:lnTo>
                      <a:pt x="51" y="137"/>
                    </a:lnTo>
                    <a:lnTo>
                      <a:pt x="55" y="130"/>
                    </a:lnTo>
                    <a:lnTo>
                      <a:pt x="31" y="126"/>
                    </a:lnTo>
                    <a:lnTo>
                      <a:pt x="15" y="127"/>
                    </a:lnTo>
                    <a:lnTo>
                      <a:pt x="0" y="114"/>
                    </a:lnTo>
                  </a:path>
                </a:pathLst>
              </a:custGeom>
              <a:solidFill>
                <a:srgbClr val="8484A5"/>
              </a:solidFill>
              <a:ln w="5040">
                <a:solidFill>
                  <a:srgbClr val="000000"/>
                </a:solidFill>
                <a:round/>
                <a:headEnd/>
                <a:tailEnd/>
              </a:ln>
            </p:spPr>
            <p:txBody>
              <a:bodyPr wrap="none" anchor="ctr"/>
              <a:lstStyle/>
              <a:p>
                <a:endParaRPr lang="en-US"/>
              </a:p>
            </p:txBody>
          </p:sp>
          <p:sp>
            <p:nvSpPr>
              <p:cNvPr id="14954" name="Freeform 671"/>
              <p:cNvSpPr>
                <a:spLocks noChangeArrowheads="1"/>
              </p:cNvSpPr>
              <p:nvPr/>
            </p:nvSpPr>
            <p:spPr bwMode="auto">
              <a:xfrm>
                <a:off x="9484" y="4550"/>
                <a:ext cx="103" cy="137"/>
              </a:xfrm>
              <a:custGeom>
                <a:avLst/>
                <a:gdLst>
                  <a:gd name="T0" fmla="*/ 0 w 104"/>
                  <a:gd name="T1" fmla="*/ 111 h 138"/>
                  <a:gd name="T2" fmla="*/ 24 w 104"/>
                  <a:gd name="T3" fmla="*/ 86 h 138"/>
                  <a:gd name="T4" fmla="*/ 27 w 104"/>
                  <a:gd name="T5" fmla="*/ 71 h 138"/>
                  <a:gd name="T6" fmla="*/ 48 w 104"/>
                  <a:gd name="T7" fmla="*/ 35 h 138"/>
                  <a:gd name="T8" fmla="*/ 26 w 104"/>
                  <a:gd name="T9" fmla="*/ 29 h 138"/>
                  <a:gd name="T10" fmla="*/ 26 w 104"/>
                  <a:gd name="T11" fmla="*/ 22 h 138"/>
                  <a:gd name="T12" fmla="*/ 32 w 104"/>
                  <a:gd name="T13" fmla="*/ 27 h 138"/>
                  <a:gd name="T14" fmla="*/ 35 w 104"/>
                  <a:gd name="T15" fmla="*/ 18 h 138"/>
                  <a:gd name="T16" fmla="*/ 26 w 104"/>
                  <a:gd name="T17" fmla="*/ 22 h 138"/>
                  <a:gd name="T18" fmla="*/ 38 w 104"/>
                  <a:gd name="T19" fmla="*/ 0 h 138"/>
                  <a:gd name="T20" fmla="*/ 55 w 104"/>
                  <a:gd name="T21" fmla="*/ 7 h 138"/>
                  <a:gd name="T22" fmla="*/ 59 w 104"/>
                  <a:gd name="T23" fmla="*/ 9 h 138"/>
                  <a:gd name="T24" fmla="*/ 61 w 104"/>
                  <a:gd name="T25" fmla="*/ 8 h 138"/>
                  <a:gd name="T26" fmla="*/ 85 w 104"/>
                  <a:gd name="T27" fmla="*/ 14 h 138"/>
                  <a:gd name="T28" fmla="*/ 80 w 104"/>
                  <a:gd name="T29" fmla="*/ 25 h 138"/>
                  <a:gd name="T30" fmla="*/ 60 w 104"/>
                  <a:gd name="T31" fmla="*/ 26 h 138"/>
                  <a:gd name="T32" fmla="*/ 61 w 104"/>
                  <a:gd name="T33" fmla="*/ 33 h 138"/>
                  <a:gd name="T34" fmla="*/ 100 w 104"/>
                  <a:gd name="T35" fmla="*/ 37 h 138"/>
                  <a:gd name="T36" fmla="*/ 93 w 104"/>
                  <a:gd name="T37" fmla="*/ 42 h 138"/>
                  <a:gd name="T38" fmla="*/ 87 w 104"/>
                  <a:gd name="T39" fmla="*/ 60 h 138"/>
                  <a:gd name="T40" fmla="*/ 92 w 104"/>
                  <a:gd name="T41" fmla="*/ 68 h 138"/>
                  <a:gd name="T42" fmla="*/ 83 w 104"/>
                  <a:gd name="T43" fmla="*/ 97 h 138"/>
                  <a:gd name="T44" fmla="*/ 68 w 104"/>
                  <a:gd name="T45" fmla="*/ 130 h 138"/>
                  <a:gd name="T46" fmla="*/ 51 w 104"/>
                  <a:gd name="T47" fmla="*/ 134 h 138"/>
                  <a:gd name="T48" fmla="*/ 52 w 104"/>
                  <a:gd name="T49" fmla="*/ 127 h 138"/>
                  <a:gd name="T50" fmla="*/ 31 w 104"/>
                  <a:gd name="T51" fmla="*/ 123 h 138"/>
                  <a:gd name="T52" fmla="*/ 15 w 104"/>
                  <a:gd name="T53" fmla="*/ 124 h 138"/>
                  <a:gd name="T54" fmla="*/ 0 w 104"/>
                  <a:gd name="T55" fmla="*/ 111 h 13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4"/>
                  <a:gd name="T85" fmla="*/ 0 h 138"/>
                  <a:gd name="T86" fmla="*/ 104 w 104"/>
                  <a:gd name="T87" fmla="*/ 138 h 13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4" h="138">
                    <a:moveTo>
                      <a:pt x="0" y="114"/>
                    </a:moveTo>
                    <a:lnTo>
                      <a:pt x="24" y="89"/>
                    </a:lnTo>
                    <a:lnTo>
                      <a:pt x="27" y="74"/>
                    </a:lnTo>
                    <a:lnTo>
                      <a:pt x="48" y="35"/>
                    </a:lnTo>
                    <a:lnTo>
                      <a:pt x="26" y="29"/>
                    </a:lnTo>
                    <a:lnTo>
                      <a:pt x="26" y="22"/>
                    </a:lnTo>
                    <a:lnTo>
                      <a:pt x="32" y="27"/>
                    </a:lnTo>
                    <a:lnTo>
                      <a:pt x="35" y="18"/>
                    </a:lnTo>
                    <a:lnTo>
                      <a:pt x="26" y="22"/>
                    </a:lnTo>
                    <a:lnTo>
                      <a:pt x="38" y="0"/>
                    </a:lnTo>
                    <a:lnTo>
                      <a:pt x="58" y="7"/>
                    </a:lnTo>
                    <a:lnTo>
                      <a:pt x="62" y="9"/>
                    </a:lnTo>
                    <a:lnTo>
                      <a:pt x="64" y="8"/>
                    </a:lnTo>
                    <a:lnTo>
                      <a:pt x="88" y="14"/>
                    </a:lnTo>
                    <a:lnTo>
                      <a:pt x="83" y="25"/>
                    </a:lnTo>
                    <a:lnTo>
                      <a:pt x="63" y="26"/>
                    </a:lnTo>
                    <a:lnTo>
                      <a:pt x="64" y="33"/>
                    </a:lnTo>
                    <a:lnTo>
                      <a:pt x="103" y="37"/>
                    </a:lnTo>
                    <a:lnTo>
                      <a:pt x="96" y="42"/>
                    </a:lnTo>
                    <a:lnTo>
                      <a:pt x="90" y="60"/>
                    </a:lnTo>
                    <a:lnTo>
                      <a:pt x="95" y="68"/>
                    </a:lnTo>
                    <a:lnTo>
                      <a:pt x="86" y="100"/>
                    </a:lnTo>
                    <a:lnTo>
                      <a:pt x="71" y="133"/>
                    </a:lnTo>
                    <a:lnTo>
                      <a:pt x="51" y="137"/>
                    </a:lnTo>
                    <a:lnTo>
                      <a:pt x="55" y="130"/>
                    </a:lnTo>
                    <a:lnTo>
                      <a:pt x="31" y="126"/>
                    </a:lnTo>
                    <a:lnTo>
                      <a:pt x="15" y="127"/>
                    </a:lnTo>
                    <a:lnTo>
                      <a:pt x="0" y="114"/>
                    </a:lnTo>
                  </a:path>
                </a:pathLst>
              </a:custGeom>
              <a:noFill/>
              <a:ln w="9525">
                <a:solidFill>
                  <a:srgbClr val="000000"/>
                </a:solidFill>
                <a:round/>
                <a:headEnd/>
                <a:tailEnd/>
              </a:ln>
            </p:spPr>
            <p:txBody>
              <a:bodyPr/>
              <a:lstStyle/>
              <a:p>
                <a:endParaRPr lang="en-US"/>
              </a:p>
            </p:txBody>
          </p:sp>
          <p:sp>
            <p:nvSpPr>
              <p:cNvPr id="14955" name="Line 672"/>
              <p:cNvSpPr>
                <a:spLocks noChangeShapeType="1"/>
              </p:cNvSpPr>
              <p:nvPr/>
            </p:nvSpPr>
            <p:spPr bwMode="auto">
              <a:xfrm>
                <a:off x="9655" y="4782"/>
                <a:ext cx="0" cy="0"/>
              </a:xfrm>
              <a:prstGeom prst="line">
                <a:avLst/>
              </a:prstGeom>
              <a:noFill/>
              <a:ln w="9525">
                <a:solidFill>
                  <a:srgbClr val="000000"/>
                </a:solidFill>
                <a:round/>
                <a:headEnd/>
                <a:tailEnd/>
              </a:ln>
            </p:spPr>
            <p:txBody>
              <a:bodyPr/>
              <a:lstStyle/>
              <a:p>
                <a:endParaRPr lang="en-GB"/>
              </a:p>
            </p:txBody>
          </p:sp>
          <p:sp>
            <p:nvSpPr>
              <p:cNvPr id="14956" name="Freeform 673"/>
              <p:cNvSpPr>
                <a:spLocks noChangeArrowheads="1"/>
              </p:cNvSpPr>
              <p:nvPr/>
            </p:nvSpPr>
            <p:spPr bwMode="auto">
              <a:xfrm>
                <a:off x="9629" y="4688"/>
                <a:ext cx="121" cy="117"/>
              </a:xfrm>
              <a:custGeom>
                <a:avLst/>
                <a:gdLst>
                  <a:gd name="T0" fmla="*/ 25 w 122"/>
                  <a:gd name="T1" fmla="*/ 94 h 118"/>
                  <a:gd name="T2" fmla="*/ 37 w 122"/>
                  <a:gd name="T3" fmla="*/ 49 h 118"/>
                  <a:gd name="T4" fmla="*/ 0 w 122"/>
                  <a:gd name="T5" fmla="*/ 32 h 118"/>
                  <a:gd name="T6" fmla="*/ 8 w 122"/>
                  <a:gd name="T7" fmla="*/ 20 h 118"/>
                  <a:gd name="T8" fmla="*/ 38 w 122"/>
                  <a:gd name="T9" fmla="*/ 17 h 118"/>
                  <a:gd name="T10" fmla="*/ 33 w 122"/>
                  <a:gd name="T11" fmla="*/ 0 h 118"/>
                  <a:gd name="T12" fmla="*/ 55 w 122"/>
                  <a:gd name="T13" fmla="*/ 8 h 118"/>
                  <a:gd name="T14" fmla="*/ 68 w 122"/>
                  <a:gd name="T15" fmla="*/ 26 h 118"/>
                  <a:gd name="T16" fmla="*/ 85 w 122"/>
                  <a:gd name="T17" fmla="*/ 38 h 118"/>
                  <a:gd name="T18" fmla="*/ 84 w 122"/>
                  <a:gd name="T19" fmla="*/ 61 h 118"/>
                  <a:gd name="T20" fmla="*/ 118 w 122"/>
                  <a:gd name="T21" fmla="*/ 82 h 118"/>
                  <a:gd name="T22" fmla="*/ 69 w 122"/>
                  <a:gd name="T23" fmla="*/ 114 h 118"/>
                  <a:gd name="T24" fmla="*/ 54 w 122"/>
                  <a:gd name="T25" fmla="*/ 84 h 118"/>
                  <a:gd name="T26" fmla="*/ 36 w 122"/>
                  <a:gd name="T27" fmla="*/ 94 h 118"/>
                  <a:gd name="T28" fmla="*/ 25 w 122"/>
                  <a:gd name="T29" fmla="*/ 94 h 1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2"/>
                  <a:gd name="T46" fmla="*/ 0 h 118"/>
                  <a:gd name="T47" fmla="*/ 122 w 122"/>
                  <a:gd name="T48" fmla="*/ 118 h 1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2" h="118">
                    <a:moveTo>
                      <a:pt x="25" y="97"/>
                    </a:moveTo>
                    <a:lnTo>
                      <a:pt x="37" y="49"/>
                    </a:lnTo>
                    <a:lnTo>
                      <a:pt x="0" y="32"/>
                    </a:lnTo>
                    <a:lnTo>
                      <a:pt x="8" y="20"/>
                    </a:lnTo>
                    <a:lnTo>
                      <a:pt x="38" y="17"/>
                    </a:lnTo>
                    <a:lnTo>
                      <a:pt x="33" y="0"/>
                    </a:lnTo>
                    <a:lnTo>
                      <a:pt x="55" y="8"/>
                    </a:lnTo>
                    <a:lnTo>
                      <a:pt x="71" y="26"/>
                    </a:lnTo>
                    <a:lnTo>
                      <a:pt x="88" y="38"/>
                    </a:lnTo>
                    <a:lnTo>
                      <a:pt x="87" y="64"/>
                    </a:lnTo>
                    <a:lnTo>
                      <a:pt x="121" y="85"/>
                    </a:lnTo>
                    <a:lnTo>
                      <a:pt x="72" y="117"/>
                    </a:lnTo>
                    <a:lnTo>
                      <a:pt x="54" y="87"/>
                    </a:lnTo>
                    <a:lnTo>
                      <a:pt x="36" y="97"/>
                    </a:lnTo>
                    <a:lnTo>
                      <a:pt x="25" y="97"/>
                    </a:lnTo>
                  </a:path>
                </a:pathLst>
              </a:custGeom>
              <a:solidFill>
                <a:srgbClr val="8484A5"/>
              </a:solidFill>
              <a:ln w="5040">
                <a:solidFill>
                  <a:srgbClr val="000000"/>
                </a:solidFill>
                <a:round/>
                <a:headEnd/>
                <a:tailEnd/>
              </a:ln>
            </p:spPr>
            <p:txBody>
              <a:bodyPr wrap="none" anchor="ctr"/>
              <a:lstStyle/>
              <a:p>
                <a:endParaRPr lang="en-US"/>
              </a:p>
            </p:txBody>
          </p:sp>
          <p:sp>
            <p:nvSpPr>
              <p:cNvPr id="14957" name="Freeform 674"/>
              <p:cNvSpPr>
                <a:spLocks noChangeArrowheads="1"/>
              </p:cNvSpPr>
              <p:nvPr/>
            </p:nvSpPr>
            <p:spPr bwMode="auto">
              <a:xfrm>
                <a:off x="9629" y="4688"/>
                <a:ext cx="121" cy="117"/>
              </a:xfrm>
              <a:custGeom>
                <a:avLst/>
                <a:gdLst>
                  <a:gd name="T0" fmla="*/ 25 w 122"/>
                  <a:gd name="T1" fmla="*/ 94 h 118"/>
                  <a:gd name="T2" fmla="*/ 37 w 122"/>
                  <a:gd name="T3" fmla="*/ 49 h 118"/>
                  <a:gd name="T4" fmla="*/ 0 w 122"/>
                  <a:gd name="T5" fmla="*/ 32 h 118"/>
                  <a:gd name="T6" fmla="*/ 8 w 122"/>
                  <a:gd name="T7" fmla="*/ 20 h 118"/>
                  <a:gd name="T8" fmla="*/ 38 w 122"/>
                  <a:gd name="T9" fmla="*/ 17 h 118"/>
                  <a:gd name="T10" fmla="*/ 33 w 122"/>
                  <a:gd name="T11" fmla="*/ 0 h 118"/>
                  <a:gd name="T12" fmla="*/ 55 w 122"/>
                  <a:gd name="T13" fmla="*/ 8 h 118"/>
                  <a:gd name="T14" fmla="*/ 68 w 122"/>
                  <a:gd name="T15" fmla="*/ 26 h 118"/>
                  <a:gd name="T16" fmla="*/ 85 w 122"/>
                  <a:gd name="T17" fmla="*/ 38 h 118"/>
                  <a:gd name="T18" fmla="*/ 84 w 122"/>
                  <a:gd name="T19" fmla="*/ 61 h 118"/>
                  <a:gd name="T20" fmla="*/ 118 w 122"/>
                  <a:gd name="T21" fmla="*/ 82 h 118"/>
                  <a:gd name="T22" fmla="*/ 69 w 122"/>
                  <a:gd name="T23" fmla="*/ 114 h 118"/>
                  <a:gd name="T24" fmla="*/ 54 w 122"/>
                  <a:gd name="T25" fmla="*/ 84 h 118"/>
                  <a:gd name="T26" fmla="*/ 36 w 122"/>
                  <a:gd name="T27" fmla="*/ 94 h 118"/>
                  <a:gd name="T28" fmla="*/ 25 w 122"/>
                  <a:gd name="T29" fmla="*/ 94 h 1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2"/>
                  <a:gd name="T46" fmla="*/ 0 h 118"/>
                  <a:gd name="T47" fmla="*/ 122 w 122"/>
                  <a:gd name="T48" fmla="*/ 118 h 1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2" h="118">
                    <a:moveTo>
                      <a:pt x="25" y="97"/>
                    </a:moveTo>
                    <a:lnTo>
                      <a:pt x="37" y="49"/>
                    </a:lnTo>
                    <a:lnTo>
                      <a:pt x="0" y="32"/>
                    </a:lnTo>
                    <a:lnTo>
                      <a:pt x="8" y="20"/>
                    </a:lnTo>
                    <a:lnTo>
                      <a:pt x="38" y="17"/>
                    </a:lnTo>
                    <a:lnTo>
                      <a:pt x="33" y="0"/>
                    </a:lnTo>
                    <a:lnTo>
                      <a:pt x="55" y="8"/>
                    </a:lnTo>
                    <a:lnTo>
                      <a:pt x="71" y="26"/>
                    </a:lnTo>
                    <a:lnTo>
                      <a:pt x="88" y="38"/>
                    </a:lnTo>
                    <a:lnTo>
                      <a:pt x="87" y="64"/>
                    </a:lnTo>
                    <a:lnTo>
                      <a:pt x="121" y="85"/>
                    </a:lnTo>
                    <a:lnTo>
                      <a:pt x="72" y="117"/>
                    </a:lnTo>
                    <a:lnTo>
                      <a:pt x="54" y="87"/>
                    </a:lnTo>
                    <a:lnTo>
                      <a:pt x="36" y="97"/>
                    </a:lnTo>
                    <a:lnTo>
                      <a:pt x="25" y="97"/>
                    </a:lnTo>
                  </a:path>
                </a:pathLst>
              </a:custGeom>
              <a:noFill/>
              <a:ln w="9525">
                <a:solidFill>
                  <a:srgbClr val="000000"/>
                </a:solidFill>
                <a:round/>
                <a:headEnd/>
                <a:tailEnd/>
              </a:ln>
            </p:spPr>
            <p:txBody>
              <a:bodyPr/>
              <a:lstStyle/>
              <a:p>
                <a:endParaRPr lang="en-US"/>
              </a:p>
            </p:txBody>
          </p:sp>
          <p:sp>
            <p:nvSpPr>
              <p:cNvPr id="14958" name="Line 675"/>
              <p:cNvSpPr>
                <a:spLocks noChangeShapeType="1"/>
              </p:cNvSpPr>
              <p:nvPr/>
            </p:nvSpPr>
            <p:spPr bwMode="auto">
              <a:xfrm flipV="1">
                <a:off x="9615" y="4657"/>
                <a:ext cx="1" cy="1"/>
              </a:xfrm>
              <a:prstGeom prst="line">
                <a:avLst/>
              </a:prstGeom>
              <a:noFill/>
              <a:ln w="9525">
                <a:solidFill>
                  <a:srgbClr val="000000"/>
                </a:solidFill>
                <a:round/>
                <a:headEnd/>
                <a:tailEnd/>
              </a:ln>
            </p:spPr>
            <p:txBody>
              <a:bodyPr/>
              <a:lstStyle/>
              <a:p>
                <a:endParaRPr lang="en-GB"/>
              </a:p>
            </p:txBody>
          </p:sp>
          <p:sp>
            <p:nvSpPr>
              <p:cNvPr id="14959" name="Freeform 676"/>
              <p:cNvSpPr>
                <a:spLocks noChangeArrowheads="1"/>
              </p:cNvSpPr>
              <p:nvPr/>
            </p:nvSpPr>
            <p:spPr bwMode="auto">
              <a:xfrm>
                <a:off x="9563" y="4585"/>
                <a:ext cx="65" cy="76"/>
              </a:xfrm>
              <a:custGeom>
                <a:avLst/>
                <a:gdLst>
                  <a:gd name="T0" fmla="*/ 47 w 66"/>
                  <a:gd name="T1" fmla="*/ 73 h 77"/>
                  <a:gd name="T2" fmla="*/ 61 w 66"/>
                  <a:gd name="T3" fmla="*/ 40 h 77"/>
                  <a:gd name="T4" fmla="*/ 62 w 66"/>
                  <a:gd name="T5" fmla="*/ 40 h 77"/>
                  <a:gd name="T6" fmla="*/ 50 w 66"/>
                  <a:gd name="T7" fmla="*/ 35 h 77"/>
                  <a:gd name="T8" fmla="*/ 55 w 66"/>
                  <a:gd name="T9" fmla="*/ 18 h 77"/>
                  <a:gd name="T10" fmla="*/ 42 w 66"/>
                  <a:gd name="T11" fmla="*/ 19 h 77"/>
                  <a:gd name="T12" fmla="*/ 49 w 66"/>
                  <a:gd name="T13" fmla="*/ 0 h 77"/>
                  <a:gd name="T14" fmla="*/ 21 w 66"/>
                  <a:gd name="T15" fmla="*/ 16 h 77"/>
                  <a:gd name="T16" fmla="*/ 16 w 66"/>
                  <a:gd name="T17" fmla="*/ 6 h 77"/>
                  <a:gd name="T18" fmla="*/ 9 w 66"/>
                  <a:gd name="T19" fmla="*/ 26 h 77"/>
                  <a:gd name="T20" fmla="*/ 18 w 66"/>
                  <a:gd name="T21" fmla="*/ 27 h 77"/>
                  <a:gd name="T22" fmla="*/ 0 w 66"/>
                  <a:gd name="T23" fmla="*/ 66 h 77"/>
                  <a:gd name="T24" fmla="*/ 47 w 66"/>
                  <a:gd name="T25" fmla="*/ 73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6"/>
                  <a:gd name="T40" fmla="*/ 0 h 77"/>
                  <a:gd name="T41" fmla="*/ 66 w 66"/>
                  <a:gd name="T42" fmla="*/ 77 h 7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6" h="77">
                    <a:moveTo>
                      <a:pt x="50" y="76"/>
                    </a:moveTo>
                    <a:lnTo>
                      <a:pt x="64" y="43"/>
                    </a:lnTo>
                    <a:lnTo>
                      <a:pt x="65" y="43"/>
                    </a:lnTo>
                    <a:lnTo>
                      <a:pt x="53" y="35"/>
                    </a:lnTo>
                    <a:lnTo>
                      <a:pt x="58" y="18"/>
                    </a:lnTo>
                    <a:lnTo>
                      <a:pt x="45" y="19"/>
                    </a:lnTo>
                    <a:lnTo>
                      <a:pt x="52" y="0"/>
                    </a:lnTo>
                    <a:lnTo>
                      <a:pt x="21" y="16"/>
                    </a:lnTo>
                    <a:lnTo>
                      <a:pt x="16" y="6"/>
                    </a:lnTo>
                    <a:lnTo>
                      <a:pt x="9" y="26"/>
                    </a:lnTo>
                    <a:lnTo>
                      <a:pt x="18" y="27"/>
                    </a:lnTo>
                    <a:lnTo>
                      <a:pt x="0" y="69"/>
                    </a:lnTo>
                    <a:lnTo>
                      <a:pt x="50" y="76"/>
                    </a:lnTo>
                  </a:path>
                </a:pathLst>
              </a:custGeom>
              <a:solidFill>
                <a:srgbClr val="8484A5"/>
              </a:solidFill>
              <a:ln w="5040">
                <a:solidFill>
                  <a:srgbClr val="000000"/>
                </a:solidFill>
                <a:round/>
                <a:headEnd/>
                <a:tailEnd/>
              </a:ln>
            </p:spPr>
            <p:txBody>
              <a:bodyPr wrap="none" anchor="ctr"/>
              <a:lstStyle/>
              <a:p>
                <a:endParaRPr lang="en-US"/>
              </a:p>
            </p:txBody>
          </p:sp>
          <p:sp>
            <p:nvSpPr>
              <p:cNvPr id="14960" name="Freeform 677"/>
              <p:cNvSpPr>
                <a:spLocks noChangeArrowheads="1"/>
              </p:cNvSpPr>
              <p:nvPr/>
            </p:nvSpPr>
            <p:spPr bwMode="auto">
              <a:xfrm>
                <a:off x="9563" y="4585"/>
                <a:ext cx="65" cy="76"/>
              </a:xfrm>
              <a:custGeom>
                <a:avLst/>
                <a:gdLst>
                  <a:gd name="T0" fmla="*/ 47 w 66"/>
                  <a:gd name="T1" fmla="*/ 73 h 77"/>
                  <a:gd name="T2" fmla="*/ 61 w 66"/>
                  <a:gd name="T3" fmla="*/ 40 h 77"/>
                  <a:gd name="T4" fmla="*/ 62 w 66"/>
                  <a:gd name="T5" fmla="*/ 40 h 77"/>
                  <a:gd name="T6" fmla="*/ 50 w 66"/>
                  <a:gd name="T7" fmla="*/ 35 h 77"/>
                  <a:gd name="T8" fmla="*/ 55 w 66"/>
                  <a:gd name="T9" fmla="*/ 18 h 77"/>
                  <a:gd name="T10" fmla="*/ 42 w 66"/>
                  <a:gd name="T11" fmla="*/ 19 h 77"/>
                  <a:gd name="T12" fmla="*/ 49 w 66"/>
                  <a:gd name="T13" fmla="*/ 0 h 77"/>
                  <a:gd name="T14" fmla="*/ 21 w 66"/>
                  <a:gd name="T15" fmla="*/ 16 h 77"/>
                  <a:gd name="T16" fmla="*/ 16 w 66"/>
                  <a:gd name="T17" fmla="*/ 6 h 77"/>
                  <a:gd name="T18" fmla="*/ 9 w 66"/>
                  <a:gd name="T19" fmla="*/ 26 h 77"/>
                  <a:gd name="T20" fmla="*/ 18 w 66"/>
                  <a:gd name="T21" fmla="*/ 27 h 77"/>
                  <a:gd name="T22" fmla="*/ 0 w 66"/>
                  <a:gd name="T23" fmla="*/ 66 h 77"/>
                  <a:gd name="T24" fmla="*/ 47 w 66"/>
                  <a:gd name="T25" fmla="*/ 73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6"/>
                  <a:gd name="T40" fmla="*/ 0 h 77"/>
                  <a:gd name="T41" fmla="*/ 66 w 66"/>
                  <a:gd name="T42" fmla="*/ 77 h 7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6" h="77">
                    <a:moveTo>
                      <a:pt x="50" y="76"/>
                    </a:moveTo>
                    <a:lnTo>
                      <a:pt x="64" y="43"/>
                    </a:lnTo>
                    <a:lnTo>
                      <a:pt x="65" y="43"/>
                    </a:lnTo>
                    <a:lnTo>
                      <a:pt x="53" y="35"/>
                    </a:lnTo>
                    <a:lnTo>
                      <a:pt x="58" y="18"/>
                    </a:lnTo>
                    <a:lnTo>
                      <a:pt x="45" y="19"/>
                    </a:lnTo>
                    <a:lnTo>
                      <a:pt x="52" y="0"/>
                    </a:lnTo>
                    <a:lnTo>
                      <a:pt x="21" y="16"/>
                    </a:lnTo>
                    <a:lnTo>
                      <a:pt x="16" y="6"/>
                    </a:lnTo>
                    <a:lnTo>
                      <a:pt x="9" y="26"/>
                    </a:lnTo>
                    <a:lnTo>
                      <a:pt x="18" y="27"/>
                    </a:lnTo>
                    <a:lnTo>
                      <a:pt x="0" y="69"/>
                    </a:lnTo>
                    <a:lnTo>
                      <a:pt x="50" y="76"/>
                    </a:lnTo>
                  </a:path>
                </a:pathLst>
              </a:custGeom>
              <a:noFill/>
              <a:ln w="9525">
                <a:solidFill>
                  <a:srgbClr val="000000"/>
                </a:solidFill>
                <a:round/>
                <a:headEnd/>
                <a:tailEnd/>
              </a:ln>
            </p:spPr>
            <p:txBody>
              <a:bodyPr/>
              <a:lstStyle/>
              <a:p>
                <a:endParaRPr lang="en-US"/>
              </a:p>
            </p:txBody>
          </p:sp>
          <p:sp>
            <p:nvSpPr>
              <p:cNvPr id="14961" name="Line 678"/>
              <p:cNvSpPr>
                <a:spLocks noChangeShapeType="1"/>
              </p:cNvSpPr>
              <p:nvPr/>
            </p:nvSpPr>
            <p:spPr bwMode="auto">
              <a:xfrm>
                <a:off x="9634" y="4644"/>
                <a:ext cx="3" cy="0"/>
              </a:xfrm>
              <a:prstGeom prst="line">
                <a:avLst/>
              </a:prstGeom>
              <a:noFill/>
              <a:ln w="9525">
                <a:solidFill>
                  <a:srgbClr val="000000"/>
                </a:solidFill>
                <a:round/>
                <a:headEnd/>
                <a:tailEnd/>
              </a:ln>
            </p:spPr>
            <p:txBody>
              <a:bodyPr/>
              <a:lstStyle/>
              <a:p>
                <a:endParaRPr lang="en-GB"/>
              </a:p>
            </p:txBody>
          </p:sp>
          <p:sp>
            <p:nvSpPr>
              <p:cNvPr id="14962" name="Freeform 679"/>
              <p:cNvSpPr>
                <a:spLocks noChangeArrowheads="1"/>
              </p:cNvSpPr>
              <p:nvPr/>
            </p:nvSpPr>
            <p:spPr bwMode="auto">
              <a:xfrm>
                <a:off x="9614" y="4574"/>
                <a:ext cx="65" cy="74"/>
              </a:xfrm>
              <a:custGeom>
                <a:avLst/>
                <a:gdLst>
                  <a:gd name="T0" fmla="*/ 18 w 66"/>
                  <a:gd name="T1" fmla="*/ 71 h 75"/>
                  <a:gd name="T2" fmla="*/ 28 w 66"/>
                  <a:gd name="T3" fmla="*/ 44 h 75"/>
                  <a:gd name="T4" fmla="*/ 15 w 66"/>
                  <a:gd name="T5" fmla="*/ 51 h 75"/>
                  <a:gd name="T6" fmla="*/ 26 w 66"/>
                  <a:gd name="T7" fmla="*/ 32 h 75"/>
                  <a:gd name="T8" fmla="*/ 44 w 66"/>
                  <a:gd name="T9" fmla="*/ 28 h 75"/>
                  <a:gd name="T10" fmla="*/ 45 w 66"/>
                  <a:gd name="T11" fmla="*/ 19 h 75"/>
                  <a:gd name="T12" fmla="*/ 62 w 66"/>
                  <a:gd name="T13" fmla="*/ 11 h 75"/>
                  <a:gd name="T14" fmla="*/ 50 w 66"/>
                  <a:gd name="T15" fmla="*/ 16 h 75"/>
                  <a:gd name="T16" fmla="*/ 45 w 66"/>
                  <a:gd name="T17" fmla="*/ 15 h 75"/>
                  <a:gd name="T18" fmla="*/ 37 w 66"/>
                  <a:gd name="T19" fmla="*/ 8 h 75"/>
                  <a:gd name="T20" fmla="*/ 24 w 66"/>
                  <a:gd name="T21" fmla="*/ 0 h 75"/>
                  <a:gd name="T22" fmla="*/ 17 w 66"/>
                  <a:gd name="T23" fmla="*/ 5 h 75"/>
                  <a:gd name="T24" fmla="*/ 16 w 66"/>
                  <a:gd name="T25" fmla="*/ 10 h 75"/>
                  <a:gd name="T26" fmla="*/ 6 w 66"/>
                  <a:gd name="T27" fmla="*/ 9 h 75"/>
                  <a:gd name="T28" fmla="*/ 0 w 66"/>
                  <a:gd name="T29" fmla="*/ 30 h 75"/>
                  <a:gd name="T30" fmla="*/ 11 w 66"/>
                  <a:gd name="T31" fmla="*/ 24 h 75"/>
                  <a:gd name="T32" fmla="*/ 7 w 66"/>
                  <a:gd name="T33" fmla="*/ 40 h 75"/>
                  <a:gd name="T34" fmla="*/ 12 w 66"/>
                  <a:gd name="T35" fmla="*/ 48 h 75"/>
                  <a:gd name="T36" fmla="*/ 9 w 66"/>
                  <a:gd name="T37" fmla="*/ 59 h 75"/>
                  <a:gd name="T38" fmla="*/ 18 w 66"/>
                  <a:gd name="T39" fmla="*/ 71 h 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6"/>
                  <a:gd name="T61" fmla="*/ 0 h 75"/>
                  <a:gd name="T62" fmla="*/ 66 w 66"/>
                  <a:gd name="T63" fmla="*/ 75 h 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6" h="75">
                    <a:moveTo>
                      <a:pt x="18" y="74"/>
                    </a:moveTo>
                    <a:lnTo>
                      <a:pt x="28" y="47"/>
                    </a:lnTo>
                    <a:lnTo>
                      <a:pt x="15" y="54"/>
                    </a:lnTo>
                    <a:lnTo>
                      <a:pt x="26" y="32"/>
                    </a:lnTo>
                    <a:lnTo>
                      <a:pt x="47" y="28"/>
                    </a:lnTo>
                    <a:lnTo>
                      <a:pt x="48" y="19"/>
                    </a:lnTo>
                    <a:lnTo>
                      <a:pt x="65" y="11"/>
                    </a:lnTo>
                    <a:lnTo>
                      <a:pt x="53" y="16"/>
                    </a:lnTo>
                    <a:lnTo>
                      <a:pt x="48" y="15"/>
                    </a:lnTo>
                    <a:lnTo>
                      <a:pt x="40" y="8"/>
                    </a:lnTo>
                    <a:lnTo>
                      <a:pt x="24" y="0"/>
                    </a:lnTo>
                    <a:lnTo>
                      <a:pt x="17" y="5"/>
                    </a:lnTo>
                    <a:lnTo>
                      <a:pt x="16" y="10"/>
                    </a:lnTo>
                    <a:lnTo>
                      <a:pt x="6" y="9"/>
                    </a:lnTo>
                    <a:lnTo>
                      <a:pt x="0" y="30"/>
                    </a:lnTo>
                    <a:lnTo>
                      <a:pt x="11" y="24"/>
                    </a:lnTo>
                    <a:lnTo>
                      <a:pt x="7" y="43"/>
                    </a:lnTo>
                    <a:lnTo>
                      <a:pt x="12" y="51"/>
                    </a:lnTo>
                    <a:lnTo>
                      <a:pt x="9" y="62"/>
                    </a:lnTo>
                    <a:lnTo>
                      <a:pt x="18" y="74"/>
                    </a:lnTo>
                  </a:path>
                </a:pathLst>
              </a:custGeom>
              <a:solidFill>
                <a:srgbClr val="8484A5"/>
              </a:solidFill>
              <a:ln w="5040">
                <a:solidFill>
                  <a:srgbClr val="000000"/>
                </a:solidFill>
                <a:round/>
                <a:headEnd/>
                <a:tailEnd/>
              </a:ln>
            </p:spPr>
            <p:txBody>
              <a:bodyPr wrap="none" anchor="ctr"/>
              <a:lstStyle/>
              <a:p>
                <a:endParaRPr lang="en-US"/>
              </a:p>
            </p:txBody>
          </p:sp>
          <p:sp>
            <p:nvSpPr>
              <p:cNvPr id="14963" name="Freeform 680"/>
              <p:cNvSpPr>
                <a:spLocks noChangeArrowheads="1"/>
              </p:cNvSpPr>
              <p:nvPr/>
            </p:nvSpPr>
            <p:spPr bwMode="auto">
              <a:xfrm>
                <a:off x="9614" y="4574"/>
                <a:ext cx="65" cy="74"/>
              </a:xfrm>
              <a:custGeom>
                <a:avLst/>
                <a:gdLst>
                  <a:gd name="T0" fmla="*/ 18 w 66"/>
                  <a:gd name="T1" fmla="*/ 71 h 75"/>
                  <a:gd name="T2" fmla="*/ 28 w 66"/>
                  <a:gd name="T3" fmla="*/ 44 h 75"/>
                  <a:gd name="T4" fmla="*/ 15 w 66"/>
                  <a:gd name="T5" fmla="*/ 51 h 75"/>
                  <a:gd name="T6" fmla="*/ 26 w 66"/>
                  <a:gd name="T7" fmla="*/ 32 h 75"/>
                  <a:gd name="T8" fmla="*/ 44 w 66"/>
                  <a:gd name="T9" fmla="*/ 28 h 75"/>
                  <a:gd name="T10" fmla="*/ 45 w 66"/>
                  <a:gd name="T11" fmla="*/ 19 h 75"/>
                  <a:gd name="T12" fmla="*/ 62 w 66"/>
                  <a:gd name="T13" fmla="*/ 11 h 75"/>
                  <a:gd name="T14" fmla="*/ 50 w 66"/>
                  <a:gd name="T15" fmla="*/ 16 h 75"/>
                  <a:gd name="T16" fmla="*/ 45 w 66"/>
                  <a:gd name="T17" fmla="*/ 15 h 75"/>
                  <a:gd name="T18" fmla="*/ 37 w 66"/>
                  <a:gd name="T19" fmla="*/ 8 h 75"/>
                  <a:gd name="T20" fmla="*/ 24 w 66"/>
                  <a:gd name="T21" fmla="*/ 0 h 75"/>
                  <a:gd name="T22" fmla="*/ 17 w 66"/>
                  <a:gd name="T23" fmla="*/ 5 h 75"/>
                  <a:gd name="T24" fmla="*/ 16 w 66"/>
                  <a:gd name="T25" fmla="*/ 10 h 75"/>
                  <a:gd name="T26" fmla="*/ 6 w 66"/>
                  <a:gd name="T27" fmla="*/ 9 h 75"/>
                  <a:gd name="T28" fmla="*/ 0 w 66"/>
                  <a:gd name="T29" fmla="*/ 30 h 75"/>
                  <a:gd name="T30" fmla="*/ 11 w 66"/>
                  <a:gd name="T31" fmla="*/ 24 h 75"/>
                  <a:gd name="T32" fmla="*/ 7 w 66"/>
                  <a:gd name="T33" fmla="*/ 40 h 75"/>
                  <a:gd name="T34" fmla="*/ 12 w 66"/>
                  <a:gd name="T35" fmla="*/ 48 h 75"/>
                  <a:gd name="T36" fmla="*/ 9 w 66"/>
                  <a:gd name="T37" fmla="*/ 59 h 75"/>
                  <a:gd name="T38" fmla="*/ 18 w 66"/>
                  <a:gd name="T39" fmla="*/ 71 h 7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6"/>
                  <a:gd name="T61" fmla="*/ 0 h 75"/>
                  <a:gd name="T62" fmla="*/ 66 w 66"/>
                  <a:gd name="T63" fmla="*/ 75 h 7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6" h="75">
                    <a:moveTo>
                      <a:pt x="18" y="74"/>
                    </a:moveTo>
                    <a:lnTo>
                      <a:pt x="28" y="47"/>
                    </a:lnTo>
                    <a:lnTo>
                      <a:pt x="15" y="54"/>
                    </a:lnTo>
                    <a:lnTo>
                      <a:pt x="26" y="32"/>
                    </a:lnTo>
                    <a:lnTo>
                      <a:pt x="47" y="28"/>
                    </a:lnTo>
                    <a:lnTo>
                      <a:pt x="48" y="19"/>
                    </a:lnTo>
                    <a:lnTo>
                      <a:pt x="65" y="11"/>
                    </a:lnTo>
                    <a:lnTo>
                      <a:pt x="53" y="16"/>
                    </a:lnTo>
                    <a:lnTo>
                      <a:pt x="48" y="15"/>
                    </a:lnTo>
                    <a:lnTo>
                      <a:pt x="40" y="8"/>
                    </a:lnTo>
                    <a:lnTo>
                      <a:pt x="24" y="0"/>
                    </a:lnTo>
                    <a:lnTo>
                      <a:pt x="17" y="5"/>
                    </a:lnTo>
                    <a:lnTo>
                      <a:pt x="16" y="10"/>
                    </a:lnTo>
                    <a:lnTo>
                      <a:pt x="6" y="9"/>
                    </a:lnTo>
                    <a:lnTo>
                      <a:pt x="0" y="30"/>
                    </a:lnTo>
                    <a:lnTo>
                      <a:pt x="11" y="24"/>
                    </a:lnTo>
                    <a:lnTo>
                      <a:pt x="7" y="43"/>
                    </a:lnTo>
                    <a:lnTo>
                      <a:pt x="12" y="51"/>
                    </a:lnTo>
                    <a:lnTo>
                      <a:pt x="9" y="62"/>
                    </a:lnTo>
                    <a:lnTo>
                      <a:pt x="18" y="74"/>
                    </a:lnTo>
                  </a:path>
                </a:pathLst>
              </a:custGeom>
              <a:noFill/>
              <a:ln w="9525">
                <a:solidFill>
                  <a:srgbClr val="000000"/>
                </a:solidFill>
                <a:round/>
                <a:headEnd/>
                <a:tailEnd/>
              </a:ln>
            </p:spPr>
            <p:txBody>
              <a:bodyPr/>
              <a:lstStyle/>
              <a:p>
                <a:endParaRPr lang="en-US"/>
              </a:p>
            </p:txBody>
          </p:sp>
          <p:sp>
            <p:nvSpPr>
              <p:cNvPr id="14964" name="Line 681"/>
              <p:cNvSpPr>
                <a:spLocks noChangeShapeType="1"/>
              </p:cNvSpPr>
              <p:nvPr/>
            </p:nvSpPr>
            <p:spPr bwMode="auto">
              <a:xfrm>
                <a:off x="9725" y="4582"/>
                <a:ext cx="1" cy="0"/>
              </a:xfrm>
              <a:prstGeom prst="line">
                <a:avLst/>
              </a:prstGeom>
              <a:noFill/>
              <a:ln w="9525">
                <a:solidFill>
                  <a:srgbClr val="000000"/>
                </a:solidFill>
                <a:round/>
                <a:headEnd/>
                <a:tailEnd/>
              </a:ln>
            </p:spPr>
            <p:txBody>
              <a:bodyPr/>
              <a:lstStyle/>
              <a:p>
                <a:endParaRPr lang="en-GB"/>
              </a:p>
            </p:txBody>
          </p:sp>
          <p:sp>
            <p:nvSpPr>
              <p:cNvPr id="14965" name="Freeform 682"/>
              <p:cNvSpPr>
                <a:spLocks noChangeArrowheads="1"/>
              </p:cNvSpPr>
              <p:nvPr/>
            </p:nvSpPr>
            <p:spPr bwMode="auto">
              <a:xfrm>
                <a:off x="9631" y="4579"/>
                <a:ext cx="112" cy="45"/>
              </a:xfrm>
              <a:custGeom>
                <a:avLst/>
                <a:gdLst>
                  <a:gd name="T0" fmla="*/ 91 w 113"/>
                  <a:gd name="T1" fmla="*/ 2 h 46"/>
                  <a:gd name="T2" fmla="*/ 109 w 113"/>
                  <a:gd name="T3" fmla="*/ 0 h 46"/>
                  <a:gd name="T4" fmla="*/ 81 w 113"/>
                  <a:gd name="T5" fmla="*/ 35 h 46"/>
                  <a:gd name="T6" fmla="*/ 69 w 113"/>
                  <a:gd name="T7" fmla="*/ 28 h 46"/>
                  <a:gd name="T8" fmla="*/ 56 w 113"/>
                  <a:gd name="T9" fmla="*/ 37 h 46"/>
                  <a:gd name="T10" fmla="*/ 9 w 113"/>
                  <a:gd name="T11" fmla="*/ 42 h 46"/>
                  <a:gd name="T12" fmla="*/ 0 w 113"/>
                  <a:gd name="T13" fmla="*/ 42 h 46"/>
                  <a:gd name="T14" fmla="*/ 7 w 113"/>
                  <a:gd name="T15" fmla="*/ 27 h 46"/>
                  <a:gd name="T16" fmla="*/ 31 w 113"/>
                  <a:gd name="T17" fmla="*/ 18 h 46"/>
                  <a:gd name="T18" fmla="*/ 30 w 113"/>
                  <a:gd name="T19" fmla="*/ 18 h 46"/>
                  <a:gd name="T20" fmla="*/ 51 w 113"/>
                  <a:gd name="T21" fmla="*/ 2 h 46"/>
                  <a:gd name="T22" fmla="*/ 56 w 113"/>
                  <a:gd name="T23" fmla="*/ 3 h 46"/>
                  <a:gd name="T24" fmla="*/ 53 w 113"/>
                  <a:gd name="T25" fmla="*/ 12 h 46"/>
                  <a:gd name="T26" fmla="*/ 24 w 113"/>
                  <a:gd name="T27" fmla="*/ 24 h 46"/>
                  <a:gd name="T28" fmla="*/ 38 w 113"/>
                  <a:gd name="T29" fmla="*/ 24 h 46"/>
                  <a:gd name="T30" fmla="*/ 38 w 113"/>
                  <a:gd name="T31" fmla="*/ 32 h 46"/>
                  <a:gd name="T32" fmla="*/ 59 w 113"/>
                  <a:gd name="T33" fmla="*/ 9 h 46"/>
                  <a:gd name="T34" fmla="*/ 82 w 113"/>
                  <a:gd name="T35" fmla="*/ 12 h 46"/>
                  <a:gd name="T36" fmla="*/ 86 w 113"/>
                  <a:gd name="T37" fmla="*/ 14 h 46"/>
                  <a:gd name="T38" fmla="*/ 91 w 113"/>
                  <a:gd name="T39" fmla="*/ 2 h 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13"/>
                  <a:gd name="T61" fmla="*/ 0 h 46"/>
                  <a:gd name="T62" fmla="*/ 113 w 113"/>
                  <a:gd name="T63" fmla="*/ 46 h 4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13" h="46">
                    <a:moveTo>
                      <a:pt x="94" y="2"/>
                    </a:moveTo>
                    <a:lnTo>
                      <a:pt x="112" y="0"/>
                    </a:lnTo>
                    <a:lnTo>
                      <a:pt x="84" y="38"/>
                    </a:lnTo>
                    <a:lnTo>
                      <a:pt x="72" y="31"/>
                    </a:lnTo>
                    <a:lnTo>
                      <a:pt x="58" y="40"/>
                    </a:lnTo>
                    <a:lnTo>
                      <a:pt x="9" y="45"/>
                    </a:lnTo>
                    <a:lnTo>
                      <a:pt x="0" y="45"/>
                    </a:lnTo>
                    <a:lnTo>
                      <a:pt x="7" y="30"/>
                    </a:lnTo>
                    <a:lnTo>
                      <a:pt x="31" y="18"/>
                    </a:lnTo>
                    <a:lnTo>
                      <a:pt x="30" y="18"/>
                    </a:lnTo>
                    <a:lnTo>
                      <a:pt x="51" y="2"/>
                    </a:lnTo>
                    <a:lnTo>
                      <a:pt x="58" y="3"/>
                    </a:lnTo>
                    <a:lnTo>
                      <a:pt x="53" y="12"/>
                    </a:lnTo>
                    <a:lnTo>
                      <a:pt x="24" y="27"/>
                    </a:lnTo>
                    <a:lnTo>
                      <a:pt x="38" y="27"/>
                    </a:lnTo>
                    <a:lnTo>
                      <a:pt x="38" y="35"/>
                    </a:lnTo>
                    <a:lnTo>
                      <a:pt x="62" y="9"/>
                    </a:lnTo>
                    <a:lnTo>
                      <a:pt x="85" y="12"/>
                    </a:lnTo>
                    <a:lnTo>
                      <a:pt x="89" y="14"/>
                    </a:lnTo>
                    <a:lnTo>
                      <a:pt x="94" y="2"/>
                    </a:lnTo>
                  </a:path>
                </a:pathLst>
              </a:custGeom>
              <a:solidFill>
                <a:srgbClr val="8484A5"/>
              </a:solidFill>
              <a:ln w="5040">
                <a:solidFill>
                  <a:srgbClr val="000000"/>
                </a:solidFill>
                <a:round/>
                <a:headEnd/>
                <a:tailEnd/>
              </a:ln>
            </p:spPr>
            <p:txBody>
              <a:bodyPr wrap="none" anchor="ctr"/>
              <a:lstStyle/>
              <a:p>
                <a:endParaRPr lang="en-US"/>
              </a:p>
            </p:txBody>
          </p:sp>
          <p:sp>
            <p:nvSpPr>
              <p:cNvPr id="14966" name="Freeform 683"/>
              <p:cNvSpPr>
                <a:spLocks noChangeArrowheads="1"/>
              </p:cNvSpPr>
              <p:nvPr/>
            </p:nvSpPr>
            <p:spPr bwMode="auto">
              <a:xfrm>
                <a:off x="9631" y="4579"/>
                <a:ext cx="112" cy="45"/>
              </a:xfrm>
              <a:custGeom>
                <a:avLst/>
                <a:gdLst>
                  <a:gd name="T0" fmla="*/ 91 w 113"/>
                  <a:gd name="T1" fmla="*/ 2 h 46"/>
                  <a:gd name="T2" fmla="*/ 109 w 113"/>
                  <a:gd name="T3" fmla="*/ 0 h 46"/>
                  <a:gd name="T4" fmla="*/ 81 w 113"/>
                  <a:gd name="T5" fmla="*/ 35 h 46"/>
                  <a:gd name="T6" fmla="*/ 69 w 113"/>
                  <a:gd name="T7" fmla="*/ 28 h 46"/>
                  <a:gd name="T8" fmla="*/ 56 w 113"/>
                  <a:gd name="T9" fmla="*/ 37 h 46"/>
                  <a:gd name="T10" fmla="*/ 9 w 113"/>
                  <a:gd name="T11" fmla="*/ 42 h 46"/>
                  <a:gd name="T12" fmla="*/ 0 w 113"/>
                  <a:gd name="T13" fmla="*/ 42 h 46"/>
                  <a:gd name="T14" fmla="*/ 7 w 113"/>
                  <a:gd name="T15" fmla="*/ 27 h 46"/>
                  <a:gd name="T16" fmla="*/ 31 w 113"/>
                  <a:gd name="T17" fmla="*/ 18 h 46"/>
                  <a:gd name="T18" fmla="*/ 30 w 113"/>
                  <a:gd name="T19" fmla="*/ 18 h 46"/>
                  <a:gd name="T20" fmla="*/ 51 w 113"/>
                  <a:gd name="T21" fmla="*/ 2 h 46"/>
                  <a:gd name="T22" fmla="*/ 56 w 113"/>
                  <a:gd name="T23" fmla="*/ 3 h 46"/>
                  <a:gd name="T24" fmla="*/ 53 w 113"/>
                  <a:gd name="T25" fmla="*/ 12 h 46"/>
                  <a:gd name="T26" fmla="*/ 24 w 113"/>
                  <a:gd name="T27" fmla="*/ 24 h 46"/>
                  <a:gd name="T28" fmla="*/ 38 w 113"/>
                  <a:gd name="T29" fmla="*/ 24 h 46"/>
                  <a:gd name="T30" fmla="*/ 38 w 113"/>
                  <a:gd name="T31" fmla="*/ 32 h 46"/>
                  <a:gd name="T32" fmla="*/ 59 w 113"/>
                  <a:gd name="T33" fmla="*/ 9 h 46"/>
                  <a:gd name="T34" fmla="*/ 82 w 113"/>
                  <a:gd name="T35" fmla="*/ 12 h 46"/>
                  <a:gd name="T36" fmla="*/ 86 w 113"/>
                  <a:gd name="T37" fmla="*/ 14 h 46"/>
                  <a:gd name="T38" fmla="*/ 91 w 113"/>
                  <a:gd name="T39" fmla="*/ 2 h 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13"/>
                  <a:gd name="T61" fmla="*/ 0 h 46"/>
                  <a:gd name="T62" fmla="*/ 113 w 113"/>
                  <a:gd name="T63" fmla="*/ 46 h 4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13" h="46">
                    <a:moveTo>
                      <a:pt x="94" y="2"/>
                    </a:moveTo>
                    <a:lnTo>
                      <a:pt x="112" y="0"/>
                    </a:lnTo>
                    <a:lnTo>
                      <a:pt x="84" y="38"/>
                    </a:lnTo>
                    <a:lnTo>
                      <a:pt x="72" y="31"/>
                    </a:lnTo>
                    <a:lnTo>
                      <a:pt x="58" y="40"/>
                    </a:lnTo>
                    <a:lnTo>
                      <a:pt x="9" y="45"/>
                    </a:lnTo>
                    <a:lnTo>
                      <a:pt x="0" y="45"/>
                    </a:lnTo>
                    <a:lnTo>
                      <a:pt x="7" y="30"/>
                    </a:lnTo>
                    <a:lnTo>
                      <a:pt x="31" y="18"/>
                    </a:lnTo>
                    <a:lnTo>
                      <a:pt x="30" y="18"/>
                    </a:lnTo>
                    <a:lnTo>
                      <a:pt x="51" y="2"/>
                    </a:lnTo>
                    <a:lnTo>
                      <a:pt x="58" y="3"/>
                    </a:lnTo>
                    <a:lnTo>
                      <a:pt x="53" y="12"/>
                    </a:lnTo>
                    <a:lnTo>
                      <a:pt x="24" y="27"/>
                    </a:lnTo>
                    <a:lnTo>
                      <a:pt x="38" y="27"/>
                    </a:lnTo>
                    <a:lnTo>
                      <a:pt x="38" y="35"/>
                    </a:lnTo>
                    <a:lnTo>
                      <a:pt x="62" y="9"/>
                    </a:lnTo>
                    <a:lnTo>
                      <a:pt x="85" y="12"/>
                    </a:lnTo>
                    <a:lnTo>
                      <a:pt x="89" y="14"/>
                    </a:lnTo>
                    <a:lnTo>
                      <a:pt x="94" y="2"/>
                    </a:lnTo>
                  </a:path>
                </a:pathLst>
              </a:custGeom>
              <a:noFill/>
              <a:ln w="9525">
                <a:solidFill>
                  <a:srgbClr val="000000"/>
                </a:solidFill>
                <a:round/>
                <a:headEnd/>
                <a:tailEnd/>
              </a:ln>
            </p:spPr>
            <p:txBody>
              <a:bodyPr/>
              <a:lstStyle/>
              <a:p>
                <a:endParaRPr lang="en-US"/>
              </a:p>
            </p:txBody>
          </p:sp>
          <p:sp>
            <p:nvSpPr>
              <p:cNvPr id="14967" name="Line 684"/>
              <p:cNvSpPr>
                <a:spLocks noChangeShapeType="1"/>
              </p:cNvSpPr>
              <p:nvPr/>
            </p:nvSpPr>
            <p:spPr bwMode="auto">
              <a:xfrm>
                <a:off x="9651" y="4360"/>
                <a:ext cx="0" cy="0"/>
              </a:xfrm>
              <a:prstGeom prst="line">
                <a:avLst/>
              </a:prstGeom>
              <a:noFill/>
              <a:ln w="9525">
                <a:solidFill>
                  <a:srgbClr val="000000"/>
                </a:solidFill>
                <a:round/>
                <a:headEnd/>
                <a:tailEnd/>
              </a:ln>
            </p:spPr>
            <p:txBody>
              <a:bodyPr/>
              <a:lstStyle/>
              <a:p>
                <a:endParaRPr lang="en-GB"/>
              </a:p>
            </p:txBody>
          </p:sp>
          <p:sp>
            <p:nvSpPr>
              <p:cNvPr id="14968" name="Line 685"/>
              <p:cNvSpPr>
                <a:spLocks noChangeShapeType="1"/>
              </p:cNvSpPr>
              <p:nvPr/>
            </p:nvSpPr>
            <p:spPr bwMode="auto">
              <a:xfrm>
                <a:off x="9634" y="4644"/>
                <a:ext cx="3" cy="0"/>
              </a:xfrm>
              <a:prstGeom prst="line">
                <a:avLst/>
              </a:prstGeom>
              <a:noFill/>
              <a:ln w="9525">
                <a:solidFill>
                  <a:srgbClr val="000000"/>
                </a:solidFill>
                <a:round/>
                <a:headEnd/>
                <a:tailEnd/>
              </a:ln>
            </p:spPr>
            <p:txBody>
              <a:bodyPr/>
              <a:lstStyle/>
              <a:p>
                <a:endParaRPr lang="en-GB"/>
              </a:p>
            </p:txBody>
          </p:sp>
          <p:sp>
            <p:nvSpPr>
              <p:cNvPr id="14969" name="Freeform 686"/>
              <p:cNvSpPr>
                <a:spLocks noChangeArrowheads="1"/>
              </p:cNvSpPr>
              <p:nvPr/>
            </p:nvSpPr>
            <p:spPr bwMode="auto">
              <a:xfrm>
                <a:off x="9530" y="4630"/>
                <a:ext cx="157" cy="94"/>
              </a:xfrm>
              <a:custGeom>
                <a:avLst/>
                <a:gdLst>
                  <a:gd name="T0" fmla="*/ 102 w 158"/>
                  <a:gd name="T1" fmla="*/ 10 h 95"/>
                  <a:gd name="T2" fmla="*/ 95 w 158"/>
                  <a:gd name="T3" fmla="*/ 0 h 95"/>
                  <a:gd name="T4" fmla="*/ 80 w 158"/>
                  <a:gd name="T5" fmla="*/ 29 h 95"/>
                  <a:gd name="T6" fmla="*/ 35 w 158"/>
                  <a:gd name="T7" fmla="*/ 20 h 95"/>
                  <a:gd name="T8" fmla="*/ 24 w 158"/>
                  <a:gd name="T9" fmla="*/ 47 h 95"/>
                  <a:gd name="T10" fmla="*/ 4 w 158"/>
                  <a:gd name="T11" fmla="*/ 47 h 95"/>
                  <a:gd name="T12" fmla="*/ 0 w 158"/>
                  <a:gd name="T13" fmla="*/ 49 h 95"/>
                  <a:gd name="T14" fmla="*/ 41 w 158"/>
                  <a:gd name="T15" fmla="*/ 65 h 95"/>
                  <a:gd name="T16" fmla="*/ 38 w 158"/>
                  <a:gd name="T17" fmla="*/ 82 h 95"/>
                  <a:gd name="T18" fmla="*/ 45 w 158"/>
                  <a:gd name="T19" fmla="*/ 89 h 95"/>
                  <a:gd name="T20" fmla="*/ 57 w 158"/>
                  <a:gd name="T21" fmla="*/ 90 h 95"/>
                  <a:gd name="T22" fmla="*/ 67 w 158"/>
                  <a:gd name="T23" fmla="*/ 91 h 95"/>
                  <a:gd name="T24" fmla="*/ 82 w 158"/>
                  <a:gd name="T25" fmla="*/ 75 h 95"/>
                  <a:gd name="T26" fmla="*/ 101 w 158"/>
                  <a:gd name="T27" fmla="*/ 74 h 95"/>
                  <a:gd name="T28" fmla="*/ 129 w 158"/>
                  <a:gd name="T29" fmla="*/ 71 h 95"/>
                  <a:gd name="T30" fmla="*/ 126 w 158"/>
                  <a:gd name="T31" fmla="*/ 55 h 95"/>
                  <a:gd name="T32" fmla="*/ 154 w 158"/>
                  <a:gd name="T33" fmla="*/ 63 h 95"/>
                  <a:gd name="T34" fmla="*/ 154 w 158"/>
                  <a:gd name="T35" fmla="*/ 52 h 95"/>
                  <a:gd name="T36" fmla="*/ 145 w 158"/>
                  <a:gd name="T37" fmla="*/ 38 h 95"/>
                  <a:gd name="T38" fmla="*/ 140 w 158"/>
                  <a:gd name="T39" fmla="*/ 39 h 95"/>
                  <a:gd name="T40" fmla="*/ 116 w 158"/>
                  <a:gd name="T41" fmla="*/ 34 h 95"/>
                  <a:gd name="T42" fmla="*/ 127 w 158"/>
                  <a:gd name="T43" fmla="*/ 18 h 95"/>
                  <a:gd name="T44" fmla="*/ 102 w 158"/>
                  <a:gd name="T45" fmla="*/ 10 h 9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8"/>
                  <a:gd name="T70" fmla="*/ 0 h 95"/>
                  <a:gd name="T71" fmla="*/ 158 w 158"/>
                  <a:gd name="T72" fmla="*/ 95 h 9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8" h="95">
                    <a:moveTo>
                      <a:pt x="105" y="10"/>
                    </a:moveTo>
                    <a:lnTo>
                      <a:pt x="98" y="0"/>
                    </a:lnTo>
                    <a:lnTo>
                      <a:pt x="83" y="29"/>
                    </a:lnTo>
                    <a:lnTo>
                      <a:pt x="35" y="20"/>
                    </a:lnTo>
                    <a:lnTo>
                      <a:pt x="24" y="49"/>
                    </a:lnTo>
                    <a:lnTo>
                      <a:pt x="4" y="49"/>
                    </a:lnTo>
                    <a:lnTo>
                      <a:pt x="0" y="52"/>
                    </a:lnTo>
                    <a:lnTo>
                      <a:pt x="41" y="68"/>
                    </a:lnTo>
                    <a:lnTo>
                      <a:pt x="38" y="85"/>
                    </a:lnTo>
                    <a:lnTo>
                      <a:pt x="45" y="92"/>
                    </a:lnTo>
                    <a:lnTo>
                      <a:pt x="57" y="93"/>
                    </a:lnTo>
                    <a:lnTo>
                      <a:pt x="67" y="94"/>
                    </a:lnTo>
                    <a:lnTo>
                      <a:pt x="85" y="78"/>
                    </a:lnTo>
                    <a:lnTo>
                      <a:pt x="104" y="77"/>
                    </a:lnTo>
                    <a:lnTo>
                      <a:pt x="132" y="74"/>
                    </a:lnTo>
                    <a:lnTo>
                      <a:pt x="129" y="58"/>
                    </a:lnTo>
                    <a:lnTo>
                      <a:pt x="157" y="66"/>
                    </a:lnTo>
                    <a:lnTo>
                      <a:pt x="157" y="55"/>
                    </a:lnTo>
                    <a:lnTo>
                      <a:pt x="148" y="38"/>
                    </a:lnTo>
                    <a:lnTo>
                      <a:pt x="143" y="39"/>
                    </a:lnTo>
                    <a:lnTo>
                      <a:pt x="119" y="34"/>
                    </a:lnTo>
                    <a:lnTo>
                      <a:pt x="130" y="18"/>
                    </a:lnTo>
                    <a:lnTo>
                      <a:pt x="105" y="10"/>
                    </a:lnTo>
                  </a:path>
                </a:pathLst>
              </a:custGeom>
              <a:solidFill>
                <a:srgbClr val="8484A5"/>
              </a:solidFill>
              <a:ln w="5040">
                <a:solidFill>
                  <a:srgbClr val="000000"/>
                </a:solidFill>
                <a:round/>
                <a:headEnd/>
                <a:tailEnd/>
              </a:ln>
            </p:spPr>
            <p:txBody>
              <a:bodyPr wrap="none" anchor="ctr"/>
              <a:lstStyle/>
              <a:p>
                <a:endParaRPr lang="en-US"/>
              </a:p>
            </p:txBody>
          </p:sp>
          <p:sp>
            <p:nvSpPr>
              <p:cNvPr id="14970" name="Freeform 687"/>
              <p:cNvSpPr>
                <a:spLocks noChangeArrowheads="1"/>
              </p:cNvSpPr>
              <p:nvPr/>
            </p:nvSpPr>
            <p:spPr bwMode="auto">
              <a:xfrm>
                <a:off x="9530" y="4630"/>
                <a:ext cx="157" cy="94"/>
              </a:xfrm>
              <a:custGeom>
                <a:avLst/>
                <a:gdLst>
                  <a:gd name="T0" fmla="*/ 102 w 158"/>
                  <a:gd name="T1" fmla="*/ 10 h 95"/>
                  <a:gd name="T2" fmla="*/ 95 w 158"/>
                  <a:gd name="T3" fmla="*/ 0 h 95"/>
                  <a:gd name="T4" fmla="*/ 80 w 158"/>
                  <a:gd name="T5" fmla="*/ 29 h 95"/>
                  <a:gd name="T6" fmla="*/ 35 w 158"/>
                  <a:gd name="T7" fmla="*/ 20 h 95"/>
                  <a:gd name="T8" fmla="*/ 24 w 158"/>
                  <a:gd name="T9" fmla="*/ 47 h 95"/>
                  <a:gd name="T10" fmla="*/ 4 w 158"/>
                  <a:gd name="T11" fmla="*/ 47 h 95"/>
                  <a:gd name="T12" fmla="*/ 0 w 158"/>
                  <a:gd name="T13" fmla="*/ 49 h 95"/>
                  <a:gd name="T14" fmla="*/ 41 w 158"/>
                  <a:gd name="T15" fmla="*/ 65 h 95"/>
                  <a:gd name="T16" fmla="*/ 38 w 158"/>
                  <a:gd name="T17" fmla="*/ 82 h 95"/>
                  <a:gd name="T18" fmla="*/ 45 w 158"/>
                  <a:gd name="T19" fmla="*/ 89 h 95"/>
                  <a:gd name="T20" fmla="*/ 57 w 158"/>
                  <a:gd name="T21" fmla="*/ 90 h 95"/>
                  <a:gd name="T22" fmla="*/ 67 w 158"/>
                  <a:gd name="T23" fmla="*/ 91 h 95"/>
                  <a:gd name="T24" fmla="*/ 82 w 158"/>
                  <a:gd name="T25" fmla="*/ 75 h 95"/>
                  <a:gd name="T26" fmla="*/ 101 w 158"/>
                  <a:gd name="T27" fmla="*/ 74 h 95"/>
                  <a:gd name="T28" fmla="*/ 129 w 158"/>
                  <a:gd name="T29" fmla="*/ 71 h 95"/>
                  <a:gd name="T30" fmla="*/ 126 w 158"/>
                  <a:gd name="T31" fmla="*/ 55 h 95"/>
                  <a:gd name="T32" fmla="*/ 154 w 158"/>
                  <a:gd name="T33" fmla="*/ 63 h 95"/>
                  <a:gd name="T34" fmla="*/ 154 w 158"/>
                  <a:gd name="T35" fmla="*/ 52 h 95"/>
                  <a:gd name="T36" fmla="*/ 145 w 158"/>
                  <a:gd name="T37" fmla="*/ 38 h 95"/>
                  <a:gd name="T38" fmla="*/ 140 w 158"/>
                  <a:gd name="T39" fmla="*/ 39 h 95"/>
                  <a:gd name="T40" fmla="*/ 116 w 158"/>
                  <a:gd name="T41" fmla="*/ 34 h 95"/>
                  <a:gd name="T42" fmla="*/ 127 w 158"/>
                  <a:gd name="T43" fmla="*/ 18 h 95"/>
                  <a:gd name="T44" fmla="*/ 102 w 158"/>
                  <a:gd name="T45" fmla="*/ 10 h 9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8"/>
                  <a:gd name="T70" fmla="*/ 0 h 95"/>
                  <a:gd name="T71" fmla="*/ 158 w 158"/>
                  <a:gd name="T72" fmla="*/ 95 h 9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8" h="95">
                    <a:moveTo>
                      <a:pt x="105" y="10"/>
                    </a:moveTo>
                    <a:lnTo>
                      <a:pt x="98" y="0"/>
                    </a:lnTo>
                    <a:lnTo>
                      <a:pt x="83" y="29"/>
                    </a:lnTo>
                    <a:lnTo>
                      <a:pt x="35" y="20"/>
                    </a:lnTo>
                    <a:lnTo>
                      <a:pt x="24" y="49"/>
                    </a:lnTo>
                    <a:lnTo>
                      <a:pt x="4" y="49"/>
                    </a:lnTo>
                    <a:lnTo>
                      <a:pt x="0" y="52"/>
                    </a:lnTo>
                    <a:lnTo>
                      <a:pt x="41" y="68"/>
                    </a:lnTo>
                    <a:lnTo>
                      <a:pt x="38" y="85"/>
                    </a:lnTo>
                    <a:lnTo>
                      <a:pt x="45" y="92"/>
                    </a:lnTo>
                    <a:lnTo>
                      <a:pt x="57" y="93"/>
                    </a:lnTo>
                    <a:lnTo>
                      <a:pt x="67" y="94"/>
                    </a:lnTo>
                    <a:lnTo>
                      <a:pt x="85" y="78"/>
                    </a:lnTo>
                    <a:lnTo>
                      <a:pt x="104" y="77"/>
                    </a:lnTo>
                    <a:lnTo>
                      <a:pt x="132" y="74"/>
                    </a:lnTo>
                    <a:lnTo>
                      <a:pt x="129" y="58"/>
                    </a:lnTo>
                    <a:lnTo>
                      <a:pt x="157" y="66"/>
                    </a:lnTo>
                    <a:lnTo>
                      <a:pt x="157" y="55"/>
                    </a:lnTo>
                    <a:lnTo>
                      <a:pt x="148" y="38"/>
                    </a:lnTo>
                    <a:lnTo>
                      <a:pt x="143" y="39"/>
                    </a:lnTo>
                    <a:lnTo>
                      <a:pt x="119" y="34"/>
                    </a:lnTo>
                    <a:lnTo>
                      <a:pt x="130" y="18"/>
                    </a:lnTo>
                    <a:lnTo>
                      <a:pt x="105" y="10"/>
                    </a:lnTo>
                  </a:path>
                </a:pathLst>
              </a:custGeom>
              <a:noFill/>
              <a:ln w="9525">
                <a:solidFill>
                  <a:srgbClr val="000000"/>
                </a:solidFill>
                <a:round/>
                <a:headEnd/>
                <a:tailEnd/>
              </a:ln>
            </p:spPr>
            <p:txBody>
              <a:bodyPr/>
              <a:lstStyle/>
              <a:p>
                <a:endParaRPr lang="en-US"/>
              </a:p>
            </p:txBody>
          </p:sp>
          <p:sp>
            <p:nvSpPr>
              <p:cNvPr id="14971" name="Line 688"/>
              <p:cNvSpPr>
                <a:spLocks noChangeShapeType="1"/>
              </p:cNvSpPr>
              <p:nvPr/>
            </p:nvSpPr>
            <p:spPr bwMode="auto">
              <a:xfrm>
                <a:off x="9634" y="4644"/>
                <a:ext cx="3" cy="0"/>
              </a:xfrm>
              <a:prstGeom prst="line">
                <a:avLst/>
              </a:prstGeom>
              <a:noFill/>
              <a:ln w="9525">
                <a:solidFill>
                  <a:srgbClr val="000000"/>
                </a:solidFill>
                <a:round/>
                <a:headEnd/>
                <a:tailEnd/>
              </a:ln>
            </p:spPr>
            <p:txBody>
              <a:bodyPr/>
              <a:lstStyle/>
              <a:p>
                <a:endParaRPr lang="en-GB"/>
              </a:p>
            </p:txBody>
          </p:sp>
          <p:sp>
            <p:nvSpPr>
              <p:cNvPr id="14972" name="Freeform 689"/>
              <p:cNvSpPr>
                <a:spLocks noChangeArrowheads="1"/>
              </p:cNvSpPr>
              <p:nvPr/>
            </p:nvSpPr>
            <p:spPr bwMode="auto">
              <a:xfrm>
                <a:off x="9631" y="4610"/>
                <a:ext cx="86" cy="62"/>
              </a:xfrm>
              <a:custGeom>
                <a:avLst/>
                <a:gdLst>
                  <a:gd name="T0" fmla="*/ 0 w 87"/>
                  <a:gd name="T1" fmla="*/ 31 h 63"/>
                  <a:gd name="T2" fmla="*/ 10 w 87"/>
                  <a:gd name="T3" fmla="*/ 13 h 63"/>
                  <a:gd name="T4" fmla="*/ 52 w 87"/>
                  <a:gd name="T5" fmla="*/ 11 h 63"/>
                  <a:gd name="T6" fmla="*/ 68 w 87"/>
                  <a:gd name="T7" fmla="*/ 0 h 63"/>
                  <a:gd name="T8" fmla="*/ 83 w 87"/>
                  <a:gd name="T9" fmla="*/ 6 h 63"/>
                  <a:gd name="T10" fmla="*/ 43 w 87"/>
                  <a:gd name="T11" fmla="*/ 54 h 63"/>
                  <a:gd name="T12" fmla="*/ 40 w 87"/>
                  <a:gd name="T13" fmla="*/ 59 h 63"/>
                  <a:gd name="T14" fmla="*/ 22 w 87"/>
                  <a:gd name="T15" fmla="*/ 53 h 63"/>
                  <a:gd name="T16" fmla="*/ 25 w 87"/>
                  <a:gd name="T17" fmla="*/ 33 h 63"/>
                  <a:gd name="T18" fmla="*/ 0 w 87"/>
                  <a:gd name="T19" fmla="*/ 31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7"/>
                  <a:gd name="T31" fmla="*/ 0 h 63"/>
                  <a:gd name="T32" fmla="*/ 87 w 87"/>
                  <a:gd name="T33" fmla="*/ 63 h 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7" h="63">
                    <a:moveTo>
                      <a:pt x="0" y="31"/>
                    </a:moveTo>
                    <a:lnTo>
                      <a:pt x="10" y="13"/>
                    </a:lnTo>
                    <a:lnTo>
                      <a:pt x="55" y="11"/>
                    </a:lnTo>
                    <a:lnTo>
                      <a:pt x="71" y="0"/>
                    </a:lnTo>
                    <a:lnTo>
                      <a:pt x="86" y="6"/>
                    </a:lnTo>
                    <a:lnTo>
                      <a:pt x="44" y="57"/>
                    </a:lnTo>
                    <a:lnTo>
                      <a:pt x="40" y="62"/>
                    </a:lnTo>
                    <a:lnTo>
                      <a:pt x="22" y="56"/>
                    </a:lnTo>
                    <a:lnTo>
                      <a:pt x="25" y="36"/>
                    </a:lnTo>
                    <a:lnTo>
                      <a:pt x="0" y="31"/>
                    </a:lnTo>
                  </a:path>
                </a:pathLst>
              </a:custGeom>
              <a:solidFill>
                <a:srgbClr val="8484A5"/>
              </a:solidFill>
              <a:ln w="5040">
                <a:solidFill>
                  <a:srgbClr val="000000"/>
                </a:solidFill>
                <a:round/>
                <a:headEnd/>
                <a:tailEnd/>
              </a:ln>
            </p:spPr>
            <p:txBody>
              <a:bodyPr wrap="none" anchor="ctr"/>
              <a:lstStyle/>
              <a:p>
                <a:endParaRPr lang="en-US"/>
              </a:p>
            </p:txBody>
          </p:sp>
          <p:sp>
            <p:nvSpPr>
              <p:cNvPr id="14973" name="Freeform 690"/>
              <p:cNvSpPr>
                <a:spLocks noChangeArrowheads="1"/>
              </p:cNvSpPr>
              <p:nvPr/>
            </p:nvSpPr>
            <p:spPr bwMode="auto">
              <a:xfrm>
                <a:off x="9631" y="4610"/>
                <a:ext cx="86" cy="62"/>
              </a:xfrm>
              <a:custGeom>
                <a:avLst/>
                <a:gdLst>
                  <a:gd name="T0" fmla="*/ 0 w 87"/>
                  <a:gd name="T1" fmla="*/ 31 h 63"/>
                  <a:gd name="T2" fmla="*/ 10 w 87"/>
                  <a:gd name="T3" fmla="*/ 13 h 63"/>
                  <a:gd name="T4" fmla="*/ 52 w 87"/>
                  <a:gd name="T5" fmla="*/ 11 h 63"/>
                  <a:gd name="T6" fmla="*/ 68 w 87"/>
                  <a:gd name="T7" fmla="*/ 0 h 63"/>
                  <a:gd name="T8" fmla="*/ 83 w 87"/>
                  <a:gd name="T9" fmla="*/ 6 h 63"/>
                  <a:gd name="T10" fmla="*/ 43 w 87"/>
                  <a:gd name="T11" fmla="*/ 54 h 63"/>
                  <a:gd name="T12" fmla="*/ 40 w 87"/>
                  <a:gd name="T13" fmla="*/ 59 h 63"/>
                  <a:gd name="T14" fmla="*/ 22 w 87"/>
                  <a:gd name="T15" fmla="*/ 53 h 63"/>
                  <a:gd name="T16" fmla="*/ 25 w 87"/>
                  <a:gd name="T17" fmla="*/ 33 h 63"/>
                  <a:gd name="T18" fmla="*/ 0 w 87"/>
                  <a:gd name="T19" fmla="*/ 31 h 6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7"/>
                  <a:gd name="T31" fmla="*/ 0 h 63"/>
                  <a:gd name="T32" fmla="*/ 87 w 87"/>
                  <a:gd name="T33" fmla="*/ 63 h 6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7" h="63">
                    <a:moveTo>
                      <a:pt x="0" y="31"/>
                    </a:moveTo>
                    <a:lnTo>
                      <a:pt x="10" y="13"/>
                    </a:lnTo>
                    <a:lnTo>
                      <a:pt x="55" y="11"/>
                    </a:lnTo>
                    <a:lnTo>
                      <a:pt x="71" y="0"/>
                    </a:lnTo>
                    <a:lnTo>
                      <a:pt x="86" y="6"/>
                    </a:lnTo>
                    <a:lnTo>
                      <a:pt x="44" y="57"/>
                    </a:lnTo>
                    <a:lnTo>
                      <a:pt x="40" y="62"/>
                    </a:lnTo>
                    <a:lnTo>
                      <a:pt x="22" y="56"/>
                    </a:lnTo>
                    <a:lnTo>
                      <a:pt x="25" y="36"/>
                    </a:lnTo>
                    <a:lnTo>
                      <a:pt x="0" y="31"/>
                    </a:lnTo>
                  </a:path>
                </a:pathLst>
              </a:custGeom>
              <a:noFill/>
              <a:ln w="9525">
                <a:solidFill>
                  <a:srgbClr val="000000"/>
                </a:solidFill>
                <a:round/>
                <a:headEnd/>
                <a:tailEnd/>
              </a:ln>
            </p:spPr>
            <p:txBody>
              <a:bodyPr/>
              <a:lstStyle/>
              <a:p>
                <a:endParaRPr lang="en-US"/>
              </a:p>
            </p:txBody>
          </p:sp>
          <p:sp>
            <p:nvSpPr>
              <p:cNvPr id="14974" name="Line 691"/>
              <p:cNvSpPr>
                <a:spLocks noChangeShapeType="1"/>
              </p:cNvSpPr>
              <p:nvPr/>
            </p:nvSpPr>
            <p:spPr bwMode="auto">
              <a:xfrm>
                <a:off x="9682" y="4831"/>
                <a:ext cx="0" cy="0"/>
              </a:xfrm>
              <a:prstGeom prst="line">
                <a:avLst/>
              </a:prstGeom>
              <a:noFill/>
              <a:ln w="9525">
                <a:solidFill>
                  <a:srgbClr val="000000"/>
                </a:solidFill>
                <a:round/>
                <a:headEnd/>
                <a:tailEnd/>
              </a:ln>
            </p:spPr>
            <p:txBody>
              <a:bodyPr/>
              <a:lstStyle/>
              <a:p>
                <a:endParaRPr lang="en-GB"/>
              </a:p>
            </p:txBody>
          </p:sp>
          <p:sp>
            <p:nvSpPr>
              <p:cNvPr id="14975" name="Freeform 692"/>
              <p:cNvSpPr>
                <a:spLocks noChangeArrowheads="1"/>
              </p:cNvSpPr>
              <p:nvPr/>
            </p:nvSpPr>
            <p:spPr bwMode="auto">
              <a:xfrm>
                <a:off x="9603" y="4775"/>
                <a:ext cx="96" cy="71"/>
              </a:xfrm>
              <a:custGeom>
                <a:avLst/>
                <a:gdLst>
                  <a:gd name="T0" fmla="*/ 73 w 97"/>
                  <a:gd name="T1" fmla="*/ 54 h 72"/>
                  <a:gd name="T2" fmla="*/ 83 w 97"/>
                  <a:gd name="T3" fmla="*/ 43 h 72"/>
                  <a:gd name="T4" fmla="*/ 64 w 97"/>
                  <a:gd name="T5" fmla="*/ 31 h 72"/>
                  <a:gd name="T6" fmla="*/ 85 w 97"/>
                  <a:gd name="T7" fmla="*/ 30 h 72"/>
                  <a:gd name="T8" fmla="*/ 93 w 97"/>
                  <a:gd name="T9" fmla="*/ 25 h 72"/>
                  <a:gd name="T10" fmla="*/ 73 w 97"/>
                  <a:gd name="T11" fmla="*/ 0 h 72"/>
                  <a:gd name="T12" fmla="*/ 56 w 97"/>
                  <a:gd name="T13" fmla="*/ 5 h 72"/>
                  <a:gd name="T14" fmla="*/ 48 w 97"/>
                  <a:gd name="T15" fmla="*/ 8 h 72"/>
                  <a:gd name="T16" fmla="*/ 13 w 97"/>
                  <a:gd name="T17" fmla="*/ 11 h 72"/>
                  <a:gd name="T18" fmla="*/ 8 w 97"/>
                  <a:gd name="T19" fmla="*/ 23 h 72"/>
                  <a:gd name="T20" fmla="*/ 0 w 97"/>
                  <a:gd name="T21" fmla="*/ 37 h 72"/>
                  <a:gd name="T22" fmla="*/ 4 w 97"/>
                  <a:gd name="T23" fmla="*/ 41 h 72"/>
                  <a:gd name="T24" fmla="*/ 3 w 97"/>
                  <a:gd name="T25" fmla="*/ 43 h 72"/>
                  <a:gd name="T26" fmla="*/ 7 w 97"/>
                  <a:gd name="T27" fmla="*/ 40 h 72"/>
                  <a:gd name="T28" fmla="*/ 20 w 97"/>
                  <a:gd name="T29" fmla="*/ 45 h 72"/>
                  <a:gd name="T30" fmla="*/ 31 w 97"/>
                  <a:gd name="T31" fmla="*/ 50 h 72"/>
                  <a:gd name="T32" fmla="*/ 18 w 97"/>
                  <a:gd name="T33" fmla="*/ 63 h 72"/>
                  <a:gd name="T34" fmla="*/ 22 w 97"/>
                  <a:gd name="T35" fmla="*/ 63 h 72"/>
                  <a:gd name="T36" fmla="*/ 47 w 97"/>
                  <a:gd name="T37" fmla="*/ 68 h 72"/>
                  <a:gd name="T38" fmla="*/ 67 w 97"/>
                  <a:gd name="T39" fmla="*/ 57 h 72"/>
                  <a:gd name="T40" fmla="*/ 61 w 97"/>
                  <a:gd name="T41" fmla="*/ 47 h 72"/>
                  <a:gd name="T42" fmla="*/ 73 w 97"/>
                  <a:gd name="T43" fmla="*/ 54 h 7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7"/>
                  <a:gd name="T67" fmla="*/ 0 h 72"/>
                  <a:gd name="T68" fmla="*/ 97 w 97"/>
                  <a:gd name="T69" fmla="*/ 72 h 7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7" h="72">
                    <a:moveTo>
                      <a:pt x="76" y="57"/>
                    </a:moveTo>
                    <a:lnTo>
                      <a:pt x="86" y="46"/>
                    </a:lnTo>
                    <a:lnTo>
                      <a:pt x="67" y="31"/>
                    </a:lnTo>
                    <a:lnTo>
                      <a:pt x="88" y="30"/>
                    </a:lnTo>
                    <a:lnTo>
                      <a:pt x="96" y="25"/>
                    </a:lnTo>
                    <a:lnTo>
                      <a:pt x="76" y="0"/>
                    </a:lnTo>
                    <a:lnTo>
                      <a:pt x="59" y="5"/>
                    </a:lnTo>
                    <a:lnTo>
                      <a:pt x="50" y="8"/>
                    </a:lnTo>
                    <a:lnTo>
                      <a:pt x="13" y="11"/>
                    </a:lnTo>
                    <a:lnTo>
                      <a:pt x="8" y="23"/>
                    </a:lnTo>
                    <a:lnTo>
                      <a:pt x="0" y="40"/>
                    </a:lnTo>
                    <a:lnTo>
                      <a:pt x="4" y="44"/>
                    </a:lnTo>
                    <a:lnTo>
                      <a:pt x="3" y="46"/>
                    </a:lnTo>
                    <a:lnTo>
                      <a:pt x="7" y="43"/>
                    </a:lnTo>
                    <a:lnTo>
                      <a:pt x="20" y="48"/>
                    </a:lnTo>
                    <a:lnTo>
                      <a:pt x="31" y="53"/>
                    </a:lnTo>
                    <a:lnTo>
                      <a:pt x="18" y="66"/>
                    </a:lnTo>
                    <a:lnTo>
                      <a:pt x="22" y="66"/>
                    </a:lnTo>
                    <a:lnTo>
                      <a:pt x="47" y="71"/>
                    </a:lnTo>
                    <a:lnTo>
                      <a:pt x="70" y="60"/>
                    </a:lnTo>
                    <a:lnTo>
                      <a:pt x="64" y="50"/>
                    </a:lnTo>
                    <a:lnTo>
                      <a:pt x="76" y="57"/>
                    </a:lnTo>
                  </a:path>
                </a:pathLst>
              </a:custGeom>
              <a:solidFill>
                <a:srgbClr val="8484A5"/>
              </a:solidFill>
              <a:ln w="5040">
                <a:solidFill>
                  <a:srgbClr val="000000"/>
                </a:solidFill>
                <a:round/>
                <a:headEnd/>
                <a:tailEnd/>
              </a:ln>
            </p:spPr>
            <p:txBody>
              <a:bodyPr wrap="none" anchor="ctr"/>
              <a:lstStyle/>
              <a:p>
                <a:endParaRPr lang="en-US"/>
              </a:p>
            </p:txBody>
          </p:sp>
          <p:sp>
            <p:nvSpPr>
              <p:cNvPr id="14976" name="Freeform 693"/>
              <p:cNvSpPr>
                <a:spLocks noChangeArrowheads="1"/>
              </p:cNvSpPr>
              <p:nvPr/>
            </p:nvSpPr>
            <p:spPr bwMode="auto">
              <a:xfrm>
                <a:off x="9603" y="4775"/>
                <a:ext cx="96" cy="71"/>
              </a:xfrm>
              <a:custGeom>
                <a:avLst/>
                <a:gdLst>
                  <a:gd name="T0" fmla="*/ 73 w 97"/>
                  <a:gd name="T1" fmla="*/ 54 h 72"/>
                  <a:gd name="T2" fmla="*/ 83 w 97"/>
                  <a:gd name="T3" fmla="*/ 43 h 72"/>
                  <a:gd name="T4" fmla="*/ 64 w 97"/>
                  <a:gd name="T5" fmla="*/ 31 h 72"/>
                  <a:gd name="T6" fmla="*/ 85 w 97"/>
                  <a:gd name="T7" fmla="*/ 30 h 72"/>
                  <a:gd name="T8" fmla="*/ 93 w 97"/>
                  <a:gd name="T9" fmla="*/ 25 h 72"/>
                  <a:gd name="T10" fmla="*/ 73 w 97"/>
                  <a:gd name="T11" fmla="*/ 0 h 72"/>
                  <a:gd name="T12" fmla="*/ 56 w 97"/>
                  <a:gd name="T13" fmla="*/ 5 h 72"/>
                  <a:gd name="T14" fmla="*/ 48 w 97"/>
                  <a:gd name="T15" fmla="*/ 8 h 72"/>
                  <a:gd name="T16" fmla="*/ 13 w 97"/>
                  <a:gd name="T17" fmla="*/ 11 h 72"/>
                  <a:gd name="T18" fmla="*/ 8 w 97"/>
                  <a:gd name="T19" fmla="*/ 23 h 72"/>
                  <a:gd name="T20" fmla="*/ 0 w 97"/>
                  <a:gd name="T21" fmla="*/ 37 h 72"/>
                  <a:gd name="T22" fmla="*/ 4 w 97"/>
                  <a:gd name="T23" fmla="*/ 41 h 72"/>
                  <a:gd name="T24" fmla="*/ 3 w 97"/>
                  <a:gd name="T25" fmla="*/ 43 h 72"/>
                  <a:gd name="T26" fmla="*/ 7 w 97"/>
                  <a:gd name="T27" fmla="*/ 40 h 72"/>
                  <a:gd name="T28" fmla="*/ 20 w 97"/>
                  <a:gd name="T29" fmla="*/ 45 h 72"/>
                  <a:gd name="T30" fmla="*/ 31 w 97"/>
                  <a:gd name="T31" fmla="*/ 50 h 72"/>
                  <a:gd name="T32" fmla="*/ 18 w 97"/>
                  <a:gd name="T33" fmla="*/ 63 h 72"/>
                  <a:gd name="T34" fmla="*/ 22 w 97"/>
                  <a:gd name="T35" fmla="*/ 63 h 72"/>
                  <a:gd name="T36" fmla="*/ 47 w 97"/>
                  <a:gd name="T37" fmla="*/ 68 h 72"/>
                  <a:gd name="T38" fmla="*/ 67 w 97"/>
                  <a:gd name="T39" fmla="*/ 57 h 72"/>
                  <a:gd name="T40" fmla="*/ 61 w 97"/>
                  <a:gd name="T41" fmla="*/ 47 h 72"/>
                  <a:gd name="T42" fmla="*/ 73 w 97"/>
                  <a:gd name="T43" fmla="*/ 54 h 7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7"/>
                  <a:gd name="T67" fmla="*/ 0 h 72"/>
                  <a:gd name="T68" fmla="*/ 97 w 97"/>
                  <a:gd name="T69" fmla="*/ 72 h 7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7" h="72">
                    <a:moveTo>
                      <a:pt x="76" y="57"/>
                    </a:moveTo>
                    <a:lnTo>
                      <a:pt x="86" y="46"/>
                    </a:lnTo>
                    <a:lnTo>
                      <a:pt x="67" y="31"/>
                    </a:lnTo>
                    <a:lnTo>
                      <a:pt x="88" y="30"/>
                    </a:lnTo>
                    <a:lnTo>
                      <a:pt x="96" y="25"/>
                    </a:lnTo>
                    <a:lnTo>
                      <a:pt x="76" y="0"/>
                    </a:lnTo>
                    <a:lnTo>
                      <a:pt x="59" y="5"/>
                    </a:lnTo>
                    <a:lnTo>
                      <a:pt x="50" y="8"/>
                    </a:lnTo>
                    <a:lnTo>
                      <a:pt x="13" y="11"/>
                    </a:lnTo>
                    <a:lnTo>
                      <a:pt x="8" y="23"/>
                    </a:lnTo>
                    <a:lnTo>
                      <a:pt x="0" y="40"/>
                    </a:lnTo>
                    <a:lnTo>
                      <a:pt x="4" y="44"/>
                    </a:lnTo>
                    <a:lnTo>
                      <a:pt x="3" y="46"/>
                    </a:lnTo>
                    <a:lnTo>
                      <a:pt x="7" y="43"/>
                    </a:lnTo>
                    <a:lnTo>
                      <a:pt x="20" y="48"/>
                    </a:lnTo>
                    <a:lnTo>
                      <a:pt x="31" y="53"/>
                    </a:lnTo>
                    <a:lnTo>
                      <a:pt x="18" y="66"/>
                    </a:lnTo>
                    <a:lnTo>
                      <a:pt x="22" y="66"/>
                    </a:lnTo>
                    <a:lnTo>
                      <a:pt x="47" y="71"/>
                    </a:lnTo>
                    <a:lnTo>
                      <a:pt x="70" y="60"/>
                    </a:lnTo>
                    <a:lnTo>
                      <a:pt x="64" y="50"/>
                    </a:lnTo>
                    <a:lnTo>
                      <a:pt x="76" y="57"/>
                    </a:lnTo>
                  </a:path>
                </a:pathLst>
              </a:custGeom>
              <a:noFill/>
              <a:ln w="9525">
                <a:solidFill>
                  <a:srgbClr val="000000"/>
                </a:solidFill>
                <a:round/>
                <a:headEnd/>
                <a:tailEnd/>
              </a:ln>
            </p:spPr>
            <p:txBody>
              <a:bodyPr/>
              <a:lstStyle/>
              <a:p>
                <a:endParaRPr lang="en-US"/>
              </a:p>
            </p:txBody>
          </p:sp>
          <p:sp>
            <p:nvSpPr>
              <p:cNvPr id="14977" name="Line 694"/>
              <p:cNvSpPr>
                <a:spLocks noChangeShapeType="1"/>
              </p:cNvSpPr>
              <p:nvPr/>
            </p:nvSpPr>
            <p:spPr bwMode="auto">
              <a:xfrm>
                <a:off x="9682" y="4831"/>
                <a:ext cx="0" cy="0"/>
              </a:xfrm>
              <a:prstGeom prst="line">
                <a:avLst/>
              </a:prstGeom>
              <a:noFill/>
              <a:ln w="9525">
                <a:solidFill>
                  <a:srgbClr val="000000"/>
                </a:solidFill>
                <a:round/>
                <a:headEnd/>
                <a:tailEnd/>
              </a:ln>
            </p:spPr>
            <p:txBody>
              <a:bodyPr/>
              <a:lstStyle/>
              <a:p>
                <a:endParaRPr lang="en-GB"/>
              </a:p>
            </p:txBody>
          </p:sp>
          <p:sp>
            <p:nvSpPr>
              <p:cNvPr id="14978" name="Freeform 695"/>
              <p:cNvSpPr>
                <a:spLocks noChangeArrowheads="1"/>
              </p:cNvSpPr>
              <p:nvPr/>
            </p:nvSpPr>
            <p:spPr bwMode="auto">
              <a:xfrm>
                <a:off x="9668" y="4773"/>
                <a:ext cx="130" cy="116"/>
              </a:xfrm>
              <a:custGeom>
                <a:avLst/>
                <a:gdLst>
                  <a:gd name="T0" fmla="*/ 10 w 131"/>
                  <a:gd name="T1" fmla="*/ 58 h 117"/>
                  <a:gd name="T2" fmla="*/ 18 w 131"/>
                  <a:gd name="T3" fmla="*/ 47 h 117"/>
                  <a:gd name="T4" fmla="*/ 0 w 131"/>
                  <a:gd name="T5" fmla="*/ 36 h 117"/>
                  <a:gd name="T6" fmla="*/ 24 w 131"/>
                  <a:gd name="T7" fmla="*/ 33 h 117"/>
                  <a:gd name="T8" fmla="*/ 31 w 131"/>
                  <a:gd name="T9" fmla="*/ 29 h 117"/>
                  <a:gd name="T10" fmla="*/ 80 w 131"/>
                  <a:gd name="T11" fmla="*/ 0 h 117"/>
                  <a:gd name="T12" fmla="*/ 107 w 131"/>
                  <a:gd name="T13" fmla="*/ 13 h 117"/>
                  <a:gd name="T14" fmla="*/ 127 w 131"/>
                  <a:gd name="T15" fmla="*/ 10 h 117"/>
                  <a:gd name="T16" fmla="*/ 108 w 131"/>
                  <a:gd name="T17" fmla="*/ 25 h 117"/>
                  <a:gd name="T18" fmla="*/ 121 w 131"/>
                  <a:gd name="T19" fmla="*/ 58 h 117"/>
                  <a:gd name="T20" fmla="*/ 103 w 131"/>
                  <a:gd name="T21" fmla="*/ 71 h 117"/>
                  <a:gd name="T22" fmla="*/ 107 w 131"/>
                  <a:gd name="T23" fmla="*/ 90 h 117"/>
                  <a:gd name="T24" fmla="*/ 113 w 131"/>
                  <a:gd name="T25" fmla="*/ 89 h 117"/>
                  <a:gd name="T26" fmla="*/ 116 w 131"/>
                  <a:gd name="T27" fmla="*/ 94 h 117"/>
                  <a:gd name="T28" fmla="*/ 105 w 131"/>
                  <a:gd name="T29" fmla="*/ 107 h 117"/>
                  <a:gd name="T30" fmla="*/ 90 w 131"/>
                  <a:gd name="T31" fmla="*/ 113 h 117"/>
                  <a:gd name="T32" fmla="*/ 76 w 131"/>
                  <a:gd name="T33" fmla="*/ 91 h 117"/>
                  <a:gd name="T34" fmla="*/ 65 w 131"/>
                  <a:gd name="T35" fmla="*/ 90 h 117"/>
                  <a:gd name="T36" fmla="*/ 38 w 131"/>
                  <a:gd name="T37" fmla="*/ 80 h 117"/>
                  <a:gd name="T38" fmla="*/ 32 w 131"/>
                  <a:gd name="T39" fmla="*/ 61 h 117"/>
                  <a:gd name="T40" fmla="*/ 5 w 131"/>
                  <a:gd name="T41" fmla="*/ 62 h 117"/>
                  <a:gd name="T42" fmla="*/ 2 w 131"/>
                  <a:gd name="T43" fmla="*/ 58 h 117"/>
                  <a:gd name="T44" fmla="*/ 10 w 131"/>
                  <a:gd name="T45" fmla="*/ 58 h 1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31"/>
                  <a:gd name="T70" fmla="*/ 0 h 117"/>
                  <a:gd name="T71" fmla="*/ 131 w 131"/>
                  <a:gd name="T72" fmla="*/ 117 h 11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31" h="117">
                    <a:moveTo>
                      <a:pt x="10" y="58"/>
                    </a:moveTo>
                    <a:lnTo>
                      <a:pt x="18" y="47"/>
                    </a:lnTo>
                    <a:lnTo>
                      <a:pt x="0" y="36"/>
                    </a:lnTo>
                    <a:lnTo>
                      <a:pt x="24" y="33"/>
                    </a:lnTo>
                    <a:lnTo>
                      <a:pt x="31" y="29"/>
                    </a:lnTo>
                    <a:lnTo>
                      <a:pt x="83" y="0"/>
                    </a:lnTo>
                    <a:lnTo>
                      <a:pt x="110" y="13"/>
                    </a:lnTo>
                    <a:lnTo>
                      <a:pt x="130" y="10"/>
                    </a:lnTo>
                    <a:lnTo>
                      <a:pt x="111" y="25"/>
                    </a:lnTo>
                    <a:lnTo>
                      <a:pt x="124" y="61"/>
                    </a:lnTo>
                    <a:lnTo>
                      <a:pt x="106" y="74"/>
                    </a:lnTo>
                    <a:lnTo>
                      <a:pt x="110" y="93"/>
                    </a:lnTo>
                    <a:lnTo>
                      <a:pt x="116" y="92"/>
                    </a:lnTo>
                    <a:lnTo>
                      <a:pt x="119" y="97"/>
                    </a:lnTo>
                    <a:lnTo>
                      <a:pt x="108" y="110"/>
                    </a:lnTo>
                    <a:lnTo>
                      <a:pt x="93" y="116"/>
                    </a:lnTo>
                    <a:lnTo>
                      <a:pt x="79" y="94"/>
                    </a:lnTo>
                    <a:lnTo>
                      <a:pt x="67" y="93"/>
                    </a:lnTo>
                    <a:lnTo>
                      <a:pt x="38" y="83"/>
                    </a:lnTo>
                    <a:lnTo>
                      <a:pt x="32" y="64"/>
                    </a:lnTo>
                    <a:lnTo>
                      <a:pt x="5" y="65"/>
                    </a:lnTo>
                    <a:lnTo>
                      <a:pt x="2" y="58"/>
                    </a:lnTo>
                    <a:lnTo>
                      <a:pt x="10" y="58"/>
                    </a:lnTo>
                  </a:path>
                </a:pathLst>
              </a:custGeom>
              <a:solidFill>
                <a:srgbClr val="8484A5"/>
              </a:solidFill>
              <a:ln w="5040">
                <a:solidFill>
                  <a:srgbClr val="000000"/>
                </a:solidFill>
                <a:round/>
                <a:headEnd/>
                <a:tailEnd/>
              </a:ln>
            </p:spPr>
            <p:txBody>
              <a:bodyPr wrap="none" anchor="ctr"/>
              <a:lstStyle/>
              <a:p>
                <a:endParaRPr lang="en-US"/>
              </a:p>
            </p:txBody>
          </p:sp>
          <p:sp>
            <p:nvSpPr>
              <p:cNvPr id="14979" name="Freeform 696"/>
              <p:cNvSpPr>
                <a:spLocks noChangeArrowheads="1"/>
              </p:cNvSpPr>
              <p:nvPr/>
            </p:nvSpPr>
            <p:spPr bwMode="auto">
              <a:xfrm>
                <a:off x="9668" y="4773"/>
                <a:ext cx="130" cy="116"/>
              </a:xfrm>
              <a:custGeom>
                <a:avLst/>
                <a:gdLst>
                  <a:gd name="T0" fmla="*/ 10 w 131"/>
                  <a:gd name="T1" fmla="*/ 58 h 117"/>
                  <a:gd name="T2" fmla="*/ 18 w 131"/>
                  <a:gd name="T3" fmla="*/ 47 h 117"/>
                  <a:gd name="T4" fmla="*/ 0 w 131"/>
                  <a:gd name="T5" fmla="*/ 36 h 117"/>
                  <a:gd name="T6" fmla="*/ 24 w 131"/>
                  <a:gd name="T7" fmla="*/ 33 h 117"/>
                  <a:gd name="T8" fmla="*/ 31 w 131"/>
                  <a:gd name="T9" fmla="*/ 29 h 117"/>
                  <a:gd name="T10" fmla="*/ 80 w 131"/>
                  <a:gd name="T11" fmla="*/ 0 h 117"/>
                  <a:gd name="T12" fmla="*/ 107 w 131"/>
                  <a:gd name="T13" fmla="*/ 13 h 117"/>
                  <a:gd name="T14" fmla="*/ 127 w 131"/>
                  <a:gd name="T15" fmla="*/ 10 h 117"/>
                  <a:gd name="T16" fmla="*/ 108 w 131"/>
                  <a:gd name="T17" fmla="*/ 25 h 117"/>
                  <a:gd name="T18" fmla="*/ 121 w 131"/>
                  <a:gd name="T19" fmla="*/ 58 h 117"/>
                  <a:gd name="T20" fmla="*/ 103 w 131"/>
                  <a:gd name="T21" fmla="*/ 71 h 117"/>
                  <a:gd name="T22" fmla="*/ 107 w 131"/>
                  <a:gd name="T23" fmla="*/ 90 h 117"/>
                  <a:gd name="T24" fmla="*/ 113 w 131"/>
                  <a:gd name="T25" fmla="*/ 89 h 117"/>
                  <a:gd name="T26" fmla="*/ 116 w 131"/>
                  <a:gd name="T27" fmla="*/ 94 h 117"/>
                  <a:gd name="T28" fmla="*/ 105 w 131"/>
                  <a:gd name="T29" fmla="*/ 107 h 117"/>
                  <a:gd name="T30" fmla="*/ 90 w 131"/>
                  <a:gd name="T31" fmla="*/ 113 h 117"/>
                  <a:gd name="T32" fmla="*/ 76 w 131"/>
                  <a:gd name="T33" fmla="*/ 91 h 117"/>
                  <a:gd name="T34" fmla="*/ 65 w 131"/>
                  <a:gd name="T35" fmla="*/ 90 h 117"/>
                  <a:gd name="T36" fmla="*/ 38 w 131"/>
                  <a:gd name="T37" fmla="*/ 80 h 117"/>
                  <a:gd name="T38" fmla="*/ 32 w 131"/>
                  <a:gd name="T39" fmla="*/ 61 h 117"/>
                  <a:gd name="T40" fmla="*/ 5 w 131"/>
                  <a:gd name="T41" fmla="*/ 62 h 117"/>
                  <a:gd name="T42" fmla="*/ 2 w 131"/>
                  <a:gd name="T43" fmla="*/ 58 h 117"/>
                  <a:gd name="T44" fmla="*/ 10 w 131"/>
                  <a:gd name="T45" fmla="*/ 58 h 1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31"/>
                  <a:gd name="T70" fmla="*/ 0 h 117"/>
                  <a:gd name="T71" fmla="*/ 131 w 131"/>
                  <a:gd name="T72" fmla="*/ 117 h 11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31" h="117">
                    <a:moveTo>
                      <a:pt x="10" y="58"/>
                    </a:moveTo>
                    <a:lnTo>
                      <a:pt x="18" y="47"/>
                    </a:lnTo>
                    <a:lnTo>
                      <a:pt x="0" y="36"/>
                    </a:lnTo>
                    <a:lnTo>
                      <a:pt x="24" y="33"/>
                    </a:lnTo>
                    <a:lnTo>
                      <a:pt x="31" y="29"/>
                    </a:lnTo>
                    <a:lnTo>
                      <a:pt x="83" y="0"/>
                    </a:lnTo>
                    <a:lnTo>
                      <a:pt x="110" y="13"/>
                    </a:lnTo>
                    <a:lnTo>
                      <a:pt x="130" y="10"/>
                    </a:lnTo>
                    <a:lnTo>
                      <a:pt x="111" y="25"/>
                    </a:lnTo>
                    <a:lnTo>
                      <a:pt x="124" y="61"/>
                    </a:lnTo>
                    <a:lnTo>
                      <a:pt x="106" y="74"/>
                    </a:lnTo>
                    <a:lnTo>
                      <a:pt x="110" y="93"/>
                    </a:lnTo>
                    <a:lnTo>
                      <a:pt x="116" y="92"/>
                    </a:lnTo>
                    <a:lnTo>
                      <a:pt x="119" y="97"/>
                    </a:lnTo>
                    <a:lnTo>
                      <a:pt x="108" y="110"/>
                    </a:lnTo>
                    <a:lnTo>
                      <a:pt x="93" y="116"/>
                    </a:lnTo>
                    <a:lnTo>
                      <a:pt x="79" y="94"/>
                    </a:lnTo>
                    <a:lnTo>
                      <a:pt x="67" y="93"/>
                    </a:lnTo>
                    <a:lnTo>
                      <a:pt x="38" y="83"/>
                    </a:lnTo>
                    <a:lnTo>
                      <a:pt x="32" y="64"/>
                    </a:lnTo>
                    <a:lnTo>
                      <a:pt x="5" y="65"/>
                    </a:lnTo>
                    <a:lnTo>
                      <a:pt x="2" y="58"/>
                    </a:lnTo>
                    <a:lnTo>
                      <a:pt x="10" y="58"/>
                    </a:lnTo>
                  </a:path>
                </a:pathLst>
              </a:custGeom>
              <a:noFill/>
              <a:ln w="9525">
                <a:solidFill>
                  <a:srgbClr val="000000"/>
                </a:solidFill>
                <a:round/>
                <a:headEnd/>
                <a:tailEnd/>
              </a:ln>
            </p:spPr>
            <p:txBody>
              <a:bodyPr/>
              <a:lstStyle/>
              <a:p>
                <a:endParaRPr lang="en-US"/>
              </a:p>
            </p:txBody>
          </p:sp>
          <p:sp>
            <p:nvSpPr>
              <p:cNvPr id="14980" name="Line 697"/>
              <p:cNvSpPr>
                <a:spLocks noChangeShapeType="1"/>
              </p:cNvSpPr>
              <p:nvPr/>
            </p:nvSpPr>
            <p:spPr bwMode="auto">
              <a:xfrm>
                <a:off x="9369" y="4618"/>
                <a:ext cx="0" cy="0"/>
              </a:xfrm>
              <a:prstGeom prst="line">
                <a:avLst/>
              </a:prstGeom>
              <a:noFill/>
              <a:ln w="9525">
                <a:solidFill>
                  <a:srgbClr val="000000"/>
                </a:solidFill>
                <a:round/>
                <a:headEnd/>
                <a:tailEnd/>
              </a:ln>
            </p:spPr>
            <p:txBody>
              <a:bodyPr/>
              <a:lstStyle/>
              <a:p>
                <a:endParaRPr lang="en-GB"/>
              </a:p>
            </p:txBody>
          </p:sp>
          <p:sp>
            <p:nvSpPr>
              <p:cNvPr id="14981" name="Freeform 698"/>
              <p:cNvSpPr>
                <a:spLocks noChangeArrowheads="1"/>
              </p:cNvSpPr>
              <p:nvPr/>
            </p:nvSpPr>
            <p:spPr bwMode="auto">
              <a:xfrm>
                <a:off x="9293" y="4612"/>
                <a:ext cx="90" cy="59"/>
              </a:xfrm>
              <a:custGeom>
                <a:avLst/>
                <a:gdLst>
                  <a:gd name="T0" fmla="*/ 76 w 91"/>
                  <a:gd name="T1" fmla="*/ 4 h 60"/>
                  <a:gd name="T2" fmla="*/ 70 w 91"/>
                  <a:gd name="T3" fmla="*/ 0 h 60"/>
                  <a:gd name="T4" fmla="*/ 0 w 91"/>
                  <a:gd name="T5" fmla="*/ 10 h 60"/>
                  <a:gd name="T6" fmla="*/ 2 w 91"/>
                  <a:gd name="T7" fmla="*/ 24 h 60"/>
                  <a:gd name="T8" fmla="*/ 10 w 91"/>
                  <a:gd name="T9" fmla="*/ 30 h 60"/>
                  <a:gd name="T10" fmla="*/ 53 w 91"/>
                  <a:gd name="T11" fmla="*/ 55 h 60"/>
                  <a:gd name="T12" fmla="*/ 72 w 91"/>
                  <a:gd name="T13" fmla="*/ 56 h 60"/>
                  <a:gd name="T14" fmla="*/ 83 w 91"/>
                  <a:gd name="T15" fmla="*/ 48 h 60"/>
                  <a:gd name="T16" fmla="*/ 87 w 91"/>
                  <a:gd name="T17" fmla="*/ 34 h 60"/>
                  <a:gd name="T18" fmla="*/ 87 w 91"/>
                  <a:gd name="T19" fmla="*/ 20 h 60"/>
                  <a:gd name="T20" fmla="*/ 77 w 91"/>
                  <a:gd name="T21" fmla="*/ 15 h 60"/>
                  <a:gd name="T22" fmla="*/ 76 w 91"/>
                  <a:gd name="T23" fmla="*/ 4 h 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1"/>
                  <a:gd name="T37" fmla="*/ 0 h 60"/>
                  <a:gd name="T38" fmla="*/ 91 w 91"/>
                  <a:gd name="T39" fmla="*/ 60 h 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1" h="60">
                    <a:moveTo>
                      <a:pt x="79" y="4"/>
                    </a:moveTo>
                    <a:lnTo>
                      <a:pt x="73" y="0"/>
                    </a:lnTo>
                    <a:lnTo>
                      <a:pt x="0" y="10"/>
                    </a:lnTo>
                    <a:lnTo>
                      <a:pt x="2" y="24"/>
                    </a:lnTo>
                    <a:lnTo>
                      <a:pt x="10" y="31"/>
                    </a:lnTo>
                    <a:lnTo>
                      <a:pt x="56" y="58"/>
                    </a:lnTo>
                    <a:lnTo>
                      <a:pt x="75" y="59"/>
                    </a:lnTo>
                    <a:lnTo>
                      <a:pt x="86" y="51"/>
                    </a:lnTo>
                    <a:lnTo>
                      <a:pt x="90" y="37"/>
                    </a:lnTo>
                    <a:lnTo>
                      <a:pt x="90" y="20"/>
                    </a:lnTo>
                    <a:lnTo>
                      <a:pt x="80" y="15"/>
                    </a:lnTo>
                    <a:lnTo>
                      <a:pt x="79" y="4"/>
                    </a:lnTo>
                  </a:path>
                </a:pathLst>
              </a:custGeom>
              <a:solidFill>
                <a:srgbClr val="8484A5"/>
              </a:solidFill>
              <a:ln w="5040">
                <a:solidFill>
                  <a:srgbClr val="000000"/>
                </a:solidFill>
                <a:round/>
                <a:headEnd/>
                <a:tailEnd/>
              </a:ln>
            </p:spPr>
            <p:txBody>
              <a:bodyPr wrap="none" anchor="ctr"/>
              <a:lstStyle/>
              <a:p>
                <a:endParaRPr lang="en-US"/>
              </a:p>
            </p:txBody>
          </p:sp>
          <p:sp>
            <p:nvSpPr>
              <p:cNvPr id="14982" name="Freeform 699"/>
              <p:cNvSpPr>
                <a:spLocks noChangeArrowheads="1"/>
              </p:cNvSpPr>
              <p:nvPr/>
            </p:nvSpPr>
            <p:spPr bwMode="auto">
              <a:xfrm>
                <a:off x="9293" y="4612"/>
                <a:ext cx="90" cy="59"/>
              </a:xfrm>
              <a:custGeom>
                <a:avLst/>
                <a:gdLst>
                  <a:gd name="T0" fmla="*/ 76 w 91"/>
                  <a:gd name="T1" fmla="*/ 4 h 60"/>
                  <a:gd name="T2" fmla="*/ 70 w 91"/>
                  <a:gd name="T3" fmla="*/ 0 h 60"/>
                  <a:gd name="T4" fmla="*/ 0 w 91"/>
                  <a:gd name="T5" fmla="*/ 10 h 60"/>
                  <a:gd name="T6" fmla="*/ 2 w 91"/>
                  <a:gd name="T7" fmla="*/ 24 h 60"/>
                  <a:gd name="T8" fmla="*/ 10 w 91"/>
                  <a:gd name="T9" fmla="*/ 30 h 60"/>
                  <a:gd name="T10" fmla="*/ 53 w 91"/>
                  <a:gd name="T11" fmla="*/ 55 h 60"/>
                  <a:gd name="T12" fmla="*/ 72 w 91"/>
                  <a:gd name="T13" fmla="*/ 56 h 60"/>
                  <a:gd name="T14" fmla="*/ 83 w 91"/>
                  <a:gd name="T15" fmla="*/ 48 h 60"/>
                  <a:gd name="T16" fmla="*/ 87 w 91"/>
                  <a:gd name="T17" fmla="*/ 34 h 60"/>
                  <a:gd name="T18" fmla="*/ 87 w 91"/>
                  <a:gd name="T19" fmla="*/ 20 h 60"/>
                  <a:gd name="T20" fmla="*/ 77 w 91"/>
                  <a:gd name="T21" fmla="*/ 15 h 60"/>
                  <a:gd name="T22" fmla="*/ 76 w 91"/>
                  <a:gd name="T23" fmla="*/ 4 h 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1"/>
                  <a:gd name="T37" fmla="*/ 0 h 60"/>
                  <a:gd name="T38" fmla="*/ 91 w 91"/>
                  <a:gd name="T39" fmla="*/ 60 h 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1" h="60">
                    <a:moveTo>
                      <a:pt x="79" y="4"/>
                    </a:moveTo>
                    <a:lnTo>
                      <a:pt x="73" y="0"/>
                    </a:lnTo>
                    <a:lnTo>
                      <a:pt x="0" y="10"/>
                    </a:lnTo>
                    <a:lnTo>
                      <a:pt x="2" y="24"/>
                    </a:lnTo>
                    <a:lnTo>
                      <a:pt x="10" y="31"/>
                    </a:lnTo>
                    <a:lnTo>
                      <a:pt x="56" y="58"/>
                    </a:lnTo>
                    <a:lnTo>
                      <a:pt x="75" y="59"/>
                    </a:lnTo>
                    <a:lnTo>
                      <a:pt x="86" y="51"/>
                    </a:lnTo>
                    <a:lnTo>
                      <a:pt x="90" y="37"/>
                    </a:lnTo>
                    <a:lnTo>
                      <a:pt x="90" y="20"/>
                    </a:lnTo>
                    <a:lnTo>
                      <a:pt x="80" y="15"/>
                    </a:lnTo>
                    <a:lnTo>
                      <a:pt x="79" y="4"/>
                    </a:lnTo>
                  </a:path>
                </a:pathLst>
              </a:custGeom>
              <a:noFill/>
              <a:ln w="9525">
                <a:solidFill>
                  <a:srgbClr val="000000"/>
                </a:solidFill>
                <a:round/>
                <a:headEnd/>
                <a:tailEnd/>
              </a:ln>
            </p:spPr>
            <p:txBody>
              <a:bodyPr/>
              <a:lstStyle/>
              <a:p>
                <a:endParaRPr lang="en-US"/>
              </a:p>
            </p:txBody>
          </p:sp>
          <p:sp>
            <p:nvSpPr>
              <p:cNvPr id="14983" name="Line 700"/>
              <p:cNvSpPr>
                <a:spLocks noChangeShapeType="1"/>
              </p:cNvSpPr>
              <p:nvPr/>
            </p:nvSpPr>
            <p:spPr bwMode="auto">
              <a:xfrm flipV="1">
                <a:off x="9354" y="4698"/>
                <a:ext cx="0" cy="2"/>
              </a:xfrm>
              <a:prstGeom prst="line">
                <a:avLst/>
              </a:prstGeom>
              <a:noFill/>
              <a:ln w="9525">
                <a:solidFill>
                  <a:srgbClr val="000000"/>
                </a:solidFill>
                <a:round/>
                <a:headEnd/>
                <a:tailEnd/>
              </a:ln>
            </p:spPr>
            <p:txBody>
              <a:bodyPr/>
              <a:lstStyle/>
              <a:p>
                <a:endParaRPr lang="en-GB"/>
              </a:p>
            </p:txBody>
          </p:sp>
          <p:sp>
            <p:nvSpPr>
              <p:cNvPr id="14984" name="Freeform 701"/>
              <p:cNvSpPr>
                <a:spLocks noChangeArrowheads="1"/>
              </p:cNvSpPr>
              <p:nvPr/>
            </p:nvSpPr>
            <p:spPr bwMode="auto">
              <a:xfrm>
                <a:off x="9346" y="4652"/>
                <a:ext cx="88" cy="65"/>
              </a:xfrm>
              <a:custGeom>
                <a:avLst/>
                <a:gdLst>
                  <a:gd name="T0" fmla="*/ 9 w 89"/>
                  <a:gd name="T1" fmla="*/ 44 h 66"/>
                  <a:gd name="T2" fmla="*/ 13 w 89"/>
                  <a:gd name="T3" fmla="*/ 38 h 66"/>
                  <a:gd name="T4" fmla="*/ 0 w 89"/>
                  <a:gd name="T5" fmla="*/ 19 h 66"/>
                  <a:gd name="T6" fmla="*/ 22 w 89"/>
                  <a:gd name="T7" fmla="*/ 23 h 66"/>
                  <a:gd name="T8" fmla="*/ 35 w 89"/>
                  <a:gd name="T9" fmla="*/ 12 h 66"/>
                  <a:gd name="T10" fmla="*/ 35 w 89"/>
                  <a:gd name="T11" fmla="*/ 0 h 66"/>
                  <a:gd name="T12" fmla="*/ 46 w 89"/>
                  <a:gd name="T13" fmla="*/ 10 h 66"/>
                  <a:gd name="T14" fmla="*/ 75 w 89"/>
                  <a:gd name="T15" fmla="*/ 18 h 66"/>
                  <a:gd name="T16" fmla="*/ 85 w 89"/>
                  <a:gd name="T17" fmla="*/ 28 h 66"/>
                  <a:gd name="T18" fmla="*/ 52 w 89"/>
                  <a:gd name="T19" fmla="*/ 62 h 66"/>
                  <a:gd name="T20" fmla="*/ 26 w 89"/>
                  <a:gd name="T21" fmla="*/ 56 h 66"/>
                  <a:gd name="T22" fmla="*/ 27 w 89"/>
                  <a:gd name="T23" fmla="*/ 51 h 66"/>
                  <a:gd name="T24" fmla="*/ 9 w 89"/>
                  <a:gd name="T25" fmla="*/ 44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9"/>
                  <a:gd name="T40" fmla="*/ 0 h 66"/>
                  <a:gd name="T41" fmla="*/ 89 w 89"/>
                  <a:gd name="T42" fmla="*/ 66 h 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9" h="66">
                    <a:moveTo>
                      <a:pt x="9" y="47"/>
                    </a:moveTo>
                    <a:lnTo>
                      <a:pt x="13" y="41"/>
                    </a:lnTo>
                    <a:lnTo>
                      <a:pt x="0" y="19"/>
                    </a:lnTo>
                    <a:lnTo>
                      <a:pt x="22" y="23"/>
                    </a:lnTo>
                    <a:lnTo>
                      <a:pt x="35" y="12"/>
                    </a:lnTo>
                    <a:lnTo>
                      <a:pt x="35" y="0"/>
                    </a:lnTo>
                    <a:lnTo>
                      <a:pt x="49" y="10"/>
                    </a:lnTo>
                    <a:lnTo>
                      <a:pt x="78" y="18"/>
                    </a:lnTo>
                    <a:lnTo>
                      <a:pt x="88" y="28"/>
                    </a:lnTo>
                    <a:lnTo>
                      <a:pt x="55" y="65"/>
                    </a:lnTo>
                    <a:lnTo>
                      <a:pt x="26" y="59"/>
                    </a:lnTo>
                    <a:lnTo>
                      <a:pt x="27" y="54"/>
                    </a:lnTo>
                    <a:lnTo>
                      <a:pt x="9" y="47"/>
                    </a:lnTo>
                  </a:path>
                </a:pathLst>
              </a:custGeom>
              <a:solidFill>
                <a:srgbClr val="8484A5"/>
              </a:solidFill>
              <a:ln w="5040">
                <a:solidFill>
                  <a:srgbClr val="000000"/>
                </a:solidFill>
                <a:round/>
                <a:headEnd/>
                <a:tailEnd/>
              </a:ln>
            </p:spPr>
            <p:txBody>
              <a:bodyPr wrap="none" anchor="ctr"/>
              <a:lstStyle/>
              <a:p>
                <a:endParaRPr lang="en-US"/>
              </a:p>
            </p:txBody>
          </p:sp>
          <p:sp>
            <p:nvSpPr>
              <p:cNvPr id="14985" name="Freeform 702"/>
              <p:cNvSpPr>
                <a:spLocks noChangeArrowheads="1"/>
              </p:cNvSpPr>
              <p:nvPr/>
            </p:nvSpPr>
            <p:spPr bwMode="auto">
              <a:xfrm>
                <a:off x="9346" y="4652"/>
                <a:ext cx="88" cy="65"/>
              </a:xfrm>
              <a:custGeom>
                <a:avLst/>
                <a:gdLst>
                  <a:gd name="T0" fmla="*/ 9 w 89"/>
                  <a:gd name="T1" fmla="*/ 44 h 66"/>
                  <a:gd name="T2" fmla="*/ 13 w 89"/>
                  <a:gd name="T3" fmla="*/ 38 h 66"/>
                  <a:gd name="T4" fmla="*/ 0 w 89"/>
                  <a:gd name="T5" fmla="*/ 19 h 66"/>
                  <a:gd name="T6" fmla="*/ 22 w 89"/>
                  <a:gd name="T7" fmla="*/ 23 h 66"/>
                  <a:gd name="T8" fmla="*/ 35 w 89"/>
                  <a:gd name="T9" fmla="*/ 12 h 66"/>
                  <a:gd name="T10" fmla="*/ 35 w 89"/>
                  <a:gd name="T11" fmla="*/ 0 h 66"/>
                  <a:gd name="T12" fmla="*/ 46 w 89"/>
                  <a:gd name="T13" fmla="*/ 10 h 66"/>
                  <a:gd name="T14" fmla="*/ 75 w 89"/>
                  <a:gd name="T15" fmla="*/ 18 h 66"/>
                  <a:gd name="T16" fmla="*/ 85 w 89"/>
                  <a:gd name="T17" fmla="*/ 28 h 66"/>
                  <a:gd name="T18" fmla="*/ 52 w 89"/>
                  <a:gd name="T19" fmla="*/ 62 h 66"/>
                  <a:gd name="T20" fmla="*/ 26 w 89"/>
                  <a:gd name="T21" fmla="*/ 56 h 66"/>
                  <a:gd name="T22" fmla="*/ 27 w 89"/>
                  <a:gd name="T23" fmla="*/ 51 h 66"/>
                  <a:gd name="T24" fmla="*/ 9 w 89"/>
                  <a:gd name="T25" fmla="*/ 44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9"/>
                  <a:gd name="T40" fmla="*/ 0 h 66"/>
                  <a:gd name="T41" fmla="*/ 89 w 89"/>
                  <a:gd name="T42" fmla="*/ 66 h 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9" h="66">
                    <a:moveTo>
                      <a:pt x="9" y="47"/>
                    </a:moveTo>
                    <a:lnTo>
                      <a:pt x="13" y="41"/>
                    </a:lnTo>
                    <a:lnTo>
                      <a:pt x="0" y="19"/>
                    </a:lnTo>
                    <a:lnTo>
                      <a:pt x="22" y="23"/>
                    </a:lnTo>
                    <a:lnTo>
                      <a:pt x="35" y="12"/>
                    </a:lnTo>
                    <a:lnTo>
                      <a:pt x="35" y="0"/>
                    </a:lnTo>
                    <a:lnTo>
                      <a:pt x="49" y="10"/>
                    </a:lnTo>
                    <a:lnTo>
                      <a:pt x="78" y="18"/>
                    </a:lnTo>
                    <a:lnTo>
                      <a:pt x="88" y="28"/>
                    </a:lnTo>
                    <a:lnTo>
                      <a:pt x="55" y="65"/>
                    </a:lnTo>
                    <a:lnTo>
                      <a:pt x="26" y="59"/>
                    </a:lnTo>
                    <a:lnTo>
                      <a:pt x="27" y="54"/>
                    </a:lnTo>
                    <a:lnTo>
                      <a:pt x="9" y="47"/>
                    </a:lnTo>
                  </a:path>
                </a:pathLst>
              </a:custGeom>
              <a:noFill/>
              <a:ln w="9525">
                <a:solidFill>
                  <a:srgbClr val="000000"/>
                </a:solidFill>
                <a:round/>
                <a:headEnd/>
                <a:tailEnd/>
              </a:ln>
            </p:spPr>
            <p:txBody>
              <a:bodyPr/>
              <a:lstStyle/>
              <a:p>
                <a:endParaRPr lang="en-US"/>
              </a:p>
            </p:txBody>
          </p:sp>
          <p:sp>
            <p:nvSpPr>
              <p:cNvPr id="14986" name="Line 703"/>
              <p:cNvSpPr>
                <a:spLocks noChangeShapeType="1"/>
              </p:cNvSpPr>
              <p:nvPr/>
            </p:nvSpPr>
            <p:spPr bwMode="auto">
              <a:xfrm>
                <a:off x="9483" y="4663"/>
                <a:ext cx="0" cy="0"/>
              </a:xfrm>
              <a:prstGeom prst="line">
                <a:avLst/>
              </a:prstGeom>
              <a:noFill/>
              <a:ln w="9525">
                <a:solidFill>
                  <a:srgbClr val="000000"/>
                </a:solidFill>
                <a:round/>
                <a:headEnd/>
                <a:tailEnd/>
              </a:ln>
            </p:spPr>
            <p:txBody>
              <a:bodyPr/>
              <a:lstStyle/>
              <a:p>
                <a:endParaRPr lang="en-GB"/>
              </a:p>
            </p:txBody>
          </p:sp>
          <p:sp>
            <p:nvSpPr>
              <p:cNvPr id="14987" name="Freeform 704"/>
              <p:cNvSpPr>
                <a:spLocks noChangeArrowheads="1"/>
              </p:cNvSpPr>
              <p:nvPr/>
            </p:nvSpPr>
            <p:spPr bwMode="auto">
              <a:xfrm>
                <a:off x="9368" y="4601"/>
                <a:ext cx="169" cy="122"/>
              </a:xfrm>
              <a:custGeom>
                <a:avLst/>
                <a:gdLst>
                  <a:gd name="T0" fmla="*/ 112 w 170"/>
                  <a:gd name="T1" fmla="*/ 57 h 123"/>
                  <a:gd name="T2" fmla="*/ 133 w 170"/>
                  <a:gd name="T3" fmla="*/ 40 h 123"/>
                  <a:gd name="T4" fmla="*/ 139 w 170"/>
                  <a:gd name="T5" fmla="*/ 22 h 123"/>
                  <a:gd name="T6" fmla="*/ 85 w 170"/>
                  <a:gd name="T7" fmla="*/ 9 h 123"/>
                  <a:gd name="T8" fmla="*/ 64 w 170"/>
                  <a:gd name="T9" fmla="*/ 0 h 123"/>
                  <a:gd name="T10" fmla="*/ 53 w 170"/>
                  <a:gd name="T11" fmla="*/ 15 h 123"/>
                  <a:gd name="T12" fmla="*/ 27 w 170"/>
                  <a:gd name="T13" fmla="*/ 9 h 123"/>
                  <a:gd name="T14" fmla="*/ 27 w 170"/>
                  <a:gd name="T15" fmla="*/ 9 h 123"/>
                  <a:gd name="T16" fmla="*/ 0 w 170"/>
                  <a:gd name="T17" fmla="*/ 19 h 123"/>
                  <a:gd name="T18" fmla="*/ 2 w 170"/>
                  <a:gd name="T19" fmla="*/ 22 h 123"/>
                  <a:gd name="T20" fmla="*/ 14 w 170"/>
                  <a:gd name="T21" fmla="*/ 30 h 123"/>
                  <a:gd name="T22" fmla="*/ 13 w 170"/>
                  <a:gd name="T23" fmla="*/ 48 h 123"/>
                  <a:gd name="T24" fmla="*/ 24 w 170"/>
                  <a:gd name="T25" fmla="*/ 57 h 123"/>
                  <a:gd name="T26" fmla="*/ 56 w 170"/>
                  <a:gd name="T27" fmla="*/ 65 h 123"/>
                  <a:gd name="T28" fmla="*/ 65 w 170"/>
                  <a:gd name="T29" fmla="*/ 75 h 123"/>
                  <a:gd name="T30" fmla="*/ 77 w 170"/>
                  <a:gd name="T31" fmla="*/ 83 h 123"/>
                  <a:gd name="T32" fmla="*/ 84 w 170"/>
                  <a:gd name="T33" fmla="*/ 75 h 123"/>
                  <a:gd name="T34" fmla="*/ 109 w 170"/>
                  <a:gd name="T35" fmla="*/ 83 h 123"/>
                  <a:gd name="T36" fmla="*/ 122 w 170"/>
                  <a:gd name="T37" fmla="*/ 113 h 123"/>
                  <a:gd name="T38" fmla="*/ 137 w 170"/>
                  <a:gd name="T39" fmla="*/ 119 h 123"/>
                  <a:gd name="T40" fmla="*/ 159 w 170"/>
                  <a:gd name="T41" fmla="*/ 81 h 123"/>
                  <a:gd name="T42" fmla="*/ 161 w 170"/>
                  <a:gd name="T43" fmla="*/ 78 h 123"/>
                  <a:gd name="T44" fmla="*/ 166 w 170"/>
                  <a:gd name="T45" fmla="*/ 71 h 123"/>
                  <a:gd name="T46" fmla="*/ 140 w 170"/>
                  <a:gd name="T47" fmla="*/ 66 h 123"/>
                  <a:gd name="T48" fmla="*/ 129 w 170"/>
                  <a:gd name="T49" fmla="*/ 71 h 123"/>
                  <a:gd name="T50" fmla="*/ 112 w 170"/>
                  <a:gd name="T51" fmla="*/ 57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0"/>
                  <a:gd name="T79" fmla="*/ 0 h 123"/>
                  <a:gd name="T80" fmla="*/ 170 w 170"/>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0" h="123">
                    <a:moveTo>
                      <a:pt x="115" y="57"/>
                    </a:moveTo>
                    <a:lnTo>
                      <a:pt x="136" y="40"/>
                    </a:lnTo>
                    <a:lnTo>
                      <a:pt x="142" y="22"/>
                    </a:lnTo>
                    <a:lnTo>
                      <a:pt x="88" y="9"/>
                    </a:lnTo>
                    <a:lnTo>
                      <a:pt x="64" y="0"/>
                    </a:lnTo>
                    <a:lnTo>
                      <a:pt x="53" y="15"/>
                    </a:lnTo>
                    <a:lnTo>
                      <a:pt x="27" y="9"/>
                    </a:lnTo>
                    <a:lnTo>
                      <a:pt x="0" y="19"/>
                    </a:lnTo>
                    <a:lnTo>
                      <a:pt x="2" y="22"/>
                    </a:lnTo>
                    <a:lnTo>
                      <a:pt x="14" y="30"/>
                    </a:lnTo>
                    <a:lnTo>
                      <a:pt x="13" y="48"/>
                    </a:lnTo>
                    <a:lnTo>
                      <a:pt x="24" y="57"/>
                    </a:lnTo>
                    <a:lnTo>
                      <a:pt x="56" y="68"/>
                    </a:lnTo>
                    <a:lnTo>
                      <a:pt x="65" y="78"/>
                    </a:lnTo>
                    <a:lnTo>
                      <a:pt x="77" y="86"/>
                    </a:lnTo>
                    <a:lnTo>
                      <a:pt x="84" y="78"/>
                    </a:lnTo>
                    <a:lnTo>
                      <a:pt x="112" y="86"/>
                    </a:lnTo>
                    <a:lnTo>
                      <a:pt x="125" y="116"/>
                    </a:lnTo>
                    <a:lnTo>
                      <a:pt x="140" y="122"/>
                    </a:lnTo>
                    <a:lnTo>
                      <a:pt x="162" y="84"/>
                    </a:lnTo>
                    <a:lnTo>
                      <a:pt x="164" y="81"/>
                    </a:lnTo>
                    <a:lnTo>
                      <a:pt x="169" y="74"/>
                    </a:lnTo>
                    <a:lnTo>
                      <a:pt x="143" y="69"/>
                    </a:lnTo>
                    <a:lnTo>
                      <a:pt x="132" y="74"/>
                    </a:lnTo>
                    <a:lnTo>
                      <a:pt x="115" y="57"/>
                    </a:lnTo>
                  </a:path>
                </a:pathLst>
              </a:custGeom>
              <a:solidFill>
                <a:srgbClr val="8484A5"/>
              </a:solidFill>
              <a:ln w="5040">
                <a:solidFill>
                  <a:srgbClr val="000000"/>
                </a:solidFill>
                <a:round/>
                <a:headEnd/>
                <a:tailEnd/>
              </a:ln>
            </p:spPr>
            <p:txBody>
              <a:bodyPr wrap="none" anchor="ctr"/>
              <a:lstStyle/>
              <a:p>
                <a:endParaRPr lang="en-US"/>
              </a:p>
            </p:txBody>
          </p:sp>
          <p:sp>
            <p:nvSpPr>
              <p:cNvPr id="14988" name="Freeform 705"/>
              <p:cNvSpPr>
                <a:spLocks noChangeArrowheads="1"/>
              </p:cNvSpPr>
              <p:nvPr/>
            </p:nvSpPr>
            <p:spPr bwMode="auto">
              <a:xfrm>
                <a:off x="9368" y="4601"/>
                <a:ext cx="169" cy="122"/>
              </a:xfrm>
              <a:custGeom>
                <a:avLst/>
                <a:gdLst>
                  <a:gd name="T0" fmla="*/ 112 w 170"/>
                  <a:gd name="T1" fmla="*/ 57 h 123"/>
                  <a:gd name="T2" fmla="*/ 133 w 170"/>
                  <a:gd name="T3" fmla="*/ 40 h 123"/>
                  <a:gd name="T4" fmla="*/ 139 w 170"/>
                  <a:gd name="T5" fmla="*/ 22 h 123"/>
                  <a:gd name="T6" fmla="*/ 85 w 170"/>
                  <a:gd name="T7" fmla="*/ 9 h 123"/>
                  <a:gd name="T8" fmla="*/ 64 w 170"/>
                  <a:gd name="T9" fmla="*/ 0 h 123"/>
                  <a:gd name="T10" fmla="*/ 53 w 170"/>
                  <a:gd name="T11" fmla="*/ 15 h 123"/>
                  <a:gd name="T12" fmla="*/ 27 w 170"/>
                  <a:gd name="T13" fmla="*/ 9 h 123"/>
                  <a:gd name="T14" fmla="*/ 27 w 170"/>
                  <a:gd name="T15" fmla="*/ 9 h 123"/>
                  <a:gd name="T16" fmla="*/ 0 w 170"/>
                  <a:gd name="T17" fmla="*/ 19 h 123"/>
                  <a:gd name="T18" fmla="*/ 2 w 170"/>
                  <a:gd name="T19" fmla="*/ 22 h 123"/>
                  <a:gd name="T20" fmla="*/ 14 w 170"/>
                  <a:gd name="T21" fmla="*/ 30 h 123"/>
                  <a:gd name="T22" fmla="*/ 13 w 170"/>
                  <a:gd name="T23" fmla="*/ 48 h 123"/>
                  <a:gd name="T24" fmla="*/ 24 w 170"/>
                  <a:gd name="T25" fmla="*/ 57 h 123"/>
                  <a:gd name="T26" fmla="*/ 56 w 170"/>
                  <a:gd name="T27" fmla="*/ 65 h 123"/>
                  <a:gd name="T28" fmla="*/ 65 w 170"/>
                  <a:gd name="T29" fmla="*/ 75 h 123"/>
                  <a:gd name="T30" fmla="*/ 77 w 170"/>
                  <a:gd name="T31" fmla="*/ 83 h 123"/>
                  <a:gd name="T32" fmla="*/ 84 w 170"/>
                  <a:gd name="T33" fmla="*/ 75 h 123"/>
                  <a:gd name="T34" fmla="*/ 109 w 170"/>
                  <a:gd name="T35" fmla="*/ 83 h 123"/>
                  <a:gd name="T36" fmla="*/ 122 w 170"/>
                  <a:gd name="T37" fmla="*/ 113 h 123"/>
                  <a:gd name="T38" fmla="*/ 137 w 170"/>
                  <a:gd name="T39" fmla="*/ 119 h 123"/>
                  <a:gd name="T40" fmla="*/ 159 w 170"/>
                  <a:gd name="T41" fmla="*/ 81 h 123"/>
                  <a:gd name="T42" fmla="*/ 161 w 170"/>
                  <a:gd name="T43" fmla="*/ 78 h 123"/>
                  <a:gd name="T44" fmla="*/ 166 w 170"/>
                  <a:gd name="T45" fmla="*/ 71 h 123"/>
                  <a:gd name="T46" fmla="*/ 140 w 170"/>
                  <a:gd name="T47" fmla="*/ 66 h 123"/>
                  <a:gd name="T48" fmla="*/ 129 w 170"/>
                  <a:gd name="T49" fmla="*/ 71 h 123"/>
                  <a:gd name="T50" fmla="*/ 112 w 170"/>
                  <a:gd name="T51" fmla="*/ 57 h 12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0"/>
                  <a:gd name="T79" fmla="*/ 0 h 123"/>
                  <a:gd name="T80" fmla="*/ 170 w 170"/>
                  <a:gd name="T81" fmla="*/ 123 h 12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0" h="123">
                    <a:moveTo>
                      <a:pt x="115" y="57"/>
                    </a:moveTo>
                    <a:lnTo>
                      <a:pt x="136" y="40"/>
                    </a:lnTo>
                    <a:lnTo>
                      <a:pt x="142" y="22"/>
                    </a:lnTo>
                    <a:lnTo>
                      <a:pt x="88" y="9"/>
                    </a:lnTo>
                    <a:lnTo>
                      <a:pt x="64" y="0"/>
                    </a:lnTo>
                    <a:lnTo>
                      <a:pt x="53" y="15"/>
                    </a:lnTo>
                    <a:lnTo>
                      <a:pt x="27" y="9"/>
                    </a:lnTo>
                    <a:lnTo>
                      <a:pt x="0" y="19"/>
                    </a:lnTo>
                    <a:lnTo>
                      <a:pt x="2" y="22"/>
                    </a:lnTo>
                    <a:lnTo>
                      <a:pt x="14" y="30"/>
                    </a:lnTo>
                    <a:lnTo>
                      <a:pt x="13" y="48"/>
                    </a:lnTo>
                    <a:lnTo>
                      <a:pt x="24" y="57"/>
                    </a:lnTo>
                    <a:lnTo>
                      <a:pt x="56" y="68"/>
                    </a:lnTo>
                    <a:lnTo>
                      <a:pt x="65" y="78"/>
                    </a:lnTo>
                    <a:lnTo>
                      <a:pt x="77" y="86"/>
                    </a:lnTo>
                    <a:lnTo>
                      <a:pt x="84" y="78"/>
                    </a:lnTo>
                    <a:lnTo>
                      <a:pt x="112" y="86"/>
                    </a:lnTo>
                    <a:lnTo>
                      <a:pt x="125" y="116"/>
                    </a:lnTo>
                    <a:lnTo>
                      <a:pt x="140" y="122"/>
                    </a:lnTo>
                    <a:lnTo>
                      <a:pt x="162" y="84"/>
                    </a:lnTo>
                    <a:lnTo>
                      <a:pt x="164" y="81"/>
                    </a:lnTo>
                    <a:lnTo>
                      <a:pt x="169" y="74"/>
                    </a:lnTo>
                    <a:lnTo>
                      <a:pt x="143" y="69"/>
                    </a:lnTo>
                    <a:lnTo>
                      <a:pt x="132" y="74"/>
                    </a:lnTo>
                    <a:lnTo>
                      <a:pt x="115" y="57"/>
                    </a:lnTo>
                  </a:path>
                </a:pathLst>
              </a:custGeom>
              <a:noFill/>
              <a:ln w="9525">
                <a:solidFill>
                  <a:srgbClr val="000000"/>
                </a:solidFill>
                <a:round/>
                <a:headEnd/>
                <a:tailEnd/>
              </a:ln>
            </p:spPr>
            <p:txBody>
              <a:bodyPr/>
              <a:lstStyle/>
              <a:p>
                <a:endParaRPr lang="en-US"/>
              </a:p>
            </p:txBody>
          </p:sp>
          <p:sp>
            <p:nvSpPr>
              <p:cNvPr id="14989" name="Line 706"/>
              <p:cNvSpPr>
                <a:spLocks noChangeShapeType="1"/>
              </p:cNvSpPr>
              <p:nvPr/>
            </p:nvSpPr>
            <p:spPr bwMode="auto">
              <a:xfrm flipV="1">
                <a:off x="9507" y="4722"/>
                <a:ext cx="0" cy="1"/>
              </a:xfrm>
              <a:prstGeom prst="line">
                <a:avLst/>
              </a:prstGeom>
              <a:noFill/>
              <a:ln w="9525">
                <a:solidFill>
                  <a:srgbClr val="000000"/>
                </a:solidFill>
                <a:round/>
                <a:headEnd/>
                <a:tailEnd/>
              </a:ln>
            </p:spPr>
            <p:txBody>
              <a:bodyPr/>
              <a:lstStyle/>
              <a:p>
                <a:endParaRPr lang="en-GB"/>
              </a:p>
            </p:txBody>
          </p:sp>
          <p:sp>
            <p:nvSpPr>
              <p:cNvPr id="14990" name="Freeform 707"/>
              <p:cNvSpPr>
                <a:spLocks noChangeArrowheads="1"/>
              </p:cNvSpPr>
              <p:nvPr/>
            </p:nvSpPr>
            <p:spPr bwMode="auto">
              <a:xfrm>
                <a:off x="9401" y="4676"/>
                <a:ext cx="109" cy="91"/>
              </a:xfrm>
              <a:custGeom>
                <a:avLst/>
                <a:gdLst>
                  <a:gd name="T0" fmla="*/ 106 w 110"/>
                  <a:gd name="T1" fmla="*/ 44 h 92"/>
                  <a:gd name="T2" fmla="*/ 89 w 110"/>
                  <a:gd name="T3" fmla="*/ 36 h 92"/>
                  <a:gd name="T4" fmla="*/ 77 w 110"/>
                  <a:gd name="T5" fmla="*/ 11 h 92"/>
                  <a:gd name="T6" fmla="*/ 52 w 110"/>
                  <a:gd name="T7" fmla="*/ 0 h 92"/>
                  <a:gd name="T8" fmla="*/ 47 w 110"/>
                  <a:gd name="T9" fmla="*/ 8 h 92"/>
                  <a:gd name="T10" fmla="*/ 34 w 110"/>
                  <a:gd name="T11" fmla="*/ 0 h 92"/>
                  <a:gd name="T12" fmla="*/ 0 w 110"/>
                  <a:gd name="T13" fmla="*/ 37 h 92"/>
                  <a:gd name="T14" fmla="*/ 18 w 110"/>
                  <a:gd name="T15" fmla="*/ 43 h 92"/>
                  <a:gd name="T16" fmla="*/ 38 w 110"/>
                  <a:gd name="T17" fmla="*/ 57 h 92"/>
                  <a:gd name="T18" fmla="*/ 37 w 110"/>
                  <a:gd name="T19" fmla="*/ 66 h 92"/>
                  <a:gd name="T20" fmla="*/ 70 w 110"/>
                  <a:gd name="T21" fmla="*/ 88 h 92"/>
                  <a:gd name="T22" fmla="*/ 78 w 110"/>
                  <a:gd name="T23" fmla="*/ 85 h 92"/>
                  <a:gd name="T24" fmla="*/ 106 w 110"/>
                  <a:gd name="T25" fmla="*/ 44 h 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0"/>
                  <a:gd name="T40" fmla="*/ 0 h 92"/>
                  <a:gd name="T41" fmla="*/ 110 w 110"/>
                  <a:gd name="T42" fmla="*/ 92 h 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0" h="92">
                    <a:moveTo>
                      <a:pt x="109" y="44"/>
                    </a:moveTo>
                    <a:lnTo>
                      <a:pt x="92" y="36"/>
                    </a:lnTo>
                    <a:lnTo>
                      <a:pt x="80" y="11"/>
                    </a:lnTo>
                    <a:lnTo>
                      <a:pt x="52" y="0"/>
                    </a:lnTo>
                    <a:lnTo>
                      <a:pt x="47" y="8"/>
                    </a:lnTo>
                    <a:lnTo>
                      <a:pt x="34" y="0"/>
                    </a:lnTo>
                    <a:lnTo>
                      <a:pt x="0" y="37"/>
                    </a:lnTo>
                    <a:lnTo>
                      <a:pt x="18" y="43"/>
                    </a:lnTo>
                    <a:lnTo>
                      <a:pt x="38" y="60"/>
                    </a:lnTo>
                    <a:lnTo>
                      <a:pt x="37" y="69"/>
                    </a:lnTo>
                    <a:lnTo>
                      <a:pt x="73" y="91"/>
                    </a:lnTo>
                    <a:lnTo>
                      <a:pt x="81" y="88"/>
                    </a:lnTo>
                    <a:lnTo>
                      <a:pt x="109" y="44"/>
                    </a:lnTo>
                  </a:path>
                </a:pathLst>
              </a:custGeom>
              <a:solidFill>
                <a:srgbClr val="8484A5"/>
              </a:solidFill>
              <a:ln w="5040">
                <a:solidFill>
                  <a:srgbClr val="000000"/>
                </a:solidFill>
                <a:round/>
                <a:headEnd/>
                <a:tailEnd/>
              </a:ln>
            </p:spPr>
            <p:txBody>
              <a:bodyPr wrap="none" anchor="ctr"/>
              <a:lstStyle/>
              <a:p>
                <a:endParaRPr lang="en-US"/>
              </a:p>
            </p:txBody>
          </p:sp>
          <p:sp>
            <p:nvSpPr>
              <p:cNvPr id="14991" name="Freeform 708"/>
              <p:cNvSpPr>
                <a:spLocks noChangeArrowheads="1"/>
              </p:cNvSpPr>
              <p:nvPr/>
            </p:nvSpPr>
            <p:spPr bwMode="auto">
              <a:xfrm>
                <a:off x="9401" y="4676"/>
                <a:ext cx="109" cy="91"/>
              </a:xfrm>
              <a:custGeom>
                <a:avLst/>
                <a:gdLst>
                  <a:gd name="T0" fmla="*/ 106 w 110"/>
                  <a:gd name="T1" fmla="*/ 44 h 92"/>
                  <a:gd name="T2" fmla="*/ 89 w 110"/>
                  <a:gd name="T3" fmla="*/ 36 h 92"/>
                  <a:gd name="T4" fmla="*/ 77 w 110"/>
                  <a:gd name="T5" fmla="*/ 11 h 92"/>
                  <a:gd name="T6" fmla="*/ 52 w 110"/>
                  <a:gd name="T7" fmla="*/ 0 h 92"/>
                  <a:gd name="T8" fmla="*/ 47 w 110"/>
                  <a:gd name="T9" fmla="*/ 8 h 92"/>
                  <a:gd name="T10" fmla="*/ 34 w 110"/>
                  <a:gd name="T11" fmla="*/ 0 h 92"/>
                  <a:gd name="T12" fmla="*/ 0 w 110"/>
                  <a:gd name="T13" fmla="*/ 37 h 92"/>
                  <a:gd name="T14" fmla="*/ 18 w 110"/>
                  <a:gd name="T15" fmla="*/ 43 h 92"/>
                  <a:gd name="T16" fmla="*/ 38 w 110"/>
                  <a:gd name="T17" fmla="*/ 57 h 92"/>
                  <a:gd name="T18" fmla="*/ 37 w 110"/>
                  <a:gd name="T19" fmla="*/ 66 h 92"/>
                  <a:gd name="T20" fmla="*/ 70 w 110"/>
                  <a:gd name="T21" fmla="*/ 88 h 92"/>
                  <a:gd name="T22" fmla="*/ 78 w 110"/>
                  <a:gd name="T23" fmla="*/ 85 h 92"/>
                  <a:gd name="T24" fmla="*/ 106 w 110"/>
                  <a:gd name="T25" fmla="*/ 44 h 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0"/>
                  <a:gd name="T40" fmla="*/ 0 h 92"/>
                  <a:gd name="T41" fmla="*/ 110 w 110"/>
                  <a:gd name="T42" fmla="*/ 92 h 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0" h="92">
                    <a:moveTo>
                      <a:pt x="109" y="44"/>
                    </a:moveTo>
                    <a:lnTo>
                      <a:pt x="92" y="36"/>
                    </a:lnTo>
                    <a:lnTo>
                      <a:pt x="80" y="11"/>
                    </a:lnTo>
                    <a:lnTo>
                      <a:pt x="52" y="0"/>
                    </a:lnTo>
                    <a:lnTo>
                      <a:pt x="47" y="8"/>
                    </a:lnTo>
                    <a:lnTo>
                      <a:pt x="34" y="0"/>
                    </a:lnTo>
                    <a:lnTo>
                      <a:pt x="0" y="37"/>
                    </a:lnTo>
                    <a:lnTo>
                      <a:pt x="18" y="43"/>
                    </a:lnTo>
                    <a:lnTo>
                      <a:pt x="38" y="60"/>
                    </a:lnTo>
                    <a:lnTo>
                      <a:pt x="37" y="69"/>
                    </a:lnTo>
                    <a:lnTo>
                      <a:pt x="73" y="91"/>
                    </a:lnTo>
                    <a:lnTo>
                      <a:pt x="81" y="88"/>
                    </a:lnTo>
                    <a:lnTo>
                      <a:pt x="109" y="44"/>
                    </a:lnTo>
                  </a:path>
                </a:pathLst>
              </a:custGeom>
              <a:noFill/>
              <a:ln w="9525">
                <a:solidFill>
                  <a:srgbClr val="000000"/>
                </a:solidFill>
                <a:round/>
                <a:headEnd/>
                <a:tailEnd/>
              </a:ln>
            </p:spPr>
            <p:txBody>
              <a:bodyPr/>
              <a:lstStyle/>
              <a:p>
                <a:endParaRPr lang="en-US"/>
              </a:p>
            </p:txBody>
          </p:sp>
          <p:sp>
            <p:nvSpPr>
              <p:cNvPr id="14992" name="Line 709"/>
              <p:cNvSpPr>
                <a:spLocks noChangeShapeType="1"/>
              </p:cNvSpPr>
              <p:nvPr/>
            </p:nvSpPr>
            <p:spPr bwMode="auto">
              <a:xfrm flipV="1">
                <a:off x="9507" y="4722"/>
                <a:ext cx="0" cy="1"/>
              </a:xfrm>
              <a:prstGeom prst="line">
                <a:avLst/>
              </a:prstGeom>
              <a:noFill/>
              <a:ln w="9525">
                <a:solidFill>
                  <a:srgbClr val="000000"/>
                </a:solidFill>
                <a:round/>
                <a:headEnd/>
                <a:tailEnd/>
              </a:ln>
            </p:spPr>
            <p:txBody>
              <a:bodyPr/>
              <a:lstStyle/>
              <a:p>
                <a:endParaRPr lang="en-GB"/>
              </a:p>
            </p:txBody>
          </p:sp>
          <p:sp>
            <p:nvSpPr>
              <p:cNvPr id="14993" name="Freeform 710"/>
              <p:cNvSpPr>
                <a:spLocks noChangeArrowheads="1"/>
              </p:cNvSpPr>
              <p:nvPr/>
            </p:nvSpPr>
            <p:spPr bwMode="auto">
              <a:xfrm>
                <a:off x="9482" y="4682"/>
                <a:ext cx="127" cy="140"/>
              </a:xfrm>
              <a:custGeom>
                <a:avLst/>
                <a:gdLst>
                  <a:gd name="T0" fmla="*/ 23 w 128"/>
                  <a:gd name="T1" fmla="*/ 39 h 141"/>
                  <a:gd name="T2" fmla="*/ 48 w 128"/>
                  <a:gd name="T3" fmla="*/ 0 h 141"/>
                  <a:gd name="T4" fmla="*/ 86 w 128"/>
                  <a:gd name="T5" fmla="*/ 15 h 141"/>
                  <a:gd name="T6" fmla="*/ 83 w 128"/>
                  <a:gd name="T7" fmla="*/ 34 h 141"/>
                  <a:gd name="T8" fmla="*/ 90 w 128"/>
                  <a:gd name="T9" fmla="*/ 41 h 141"/>
                  <a:gd name="T10" fmla="*/ 105 w 128"/>
                  <a:gd name="T11" fmla="*/ 40 h 141"/>
                  <a:gd name="T12" fmla="*/ 69 w 128"/>
                  <a:gd name="T13" fmla="*/ 48 h 141"/>
                  <a:gd name="T14" fmla="*/ 60 w 128"/>
                  <a:gd name="T15" fmla="*/ 67 h 141"/>
                  <a:gd name="T16" fmla="*/ 92 w 128"/>
                  <a:gd name="T17" fmla="*/ 73 h 141"/>
                  <a:gd name="T18" fmla="*/ 83 w 128"/>
                  <a:gd name="T19" fmla="*/ 91 h 141"/>
                  <a:gd name="T20" fmla="*/ 94 w 128"/>
                  <a:gd name="T21" fmla="*/ 94 h 141"/>
                  <a:gd name="T22" fmla="*/ 85 w 128"/>
                  <a:gd name="T23" fmla="*/ 106 h 141"/>
                  <a:gd name="T24" fmla="*/ 124 w 128"/>
                  <a:gd name="T25" fmla="*/ 115 h 141"/>
                  <a:gd name="T26" fmla="*/ 123 w 128"/>
                  <a:gd name="T27" fmla="*/ 128 h 141"/>
                  <a:gd name="T28" fmla="*/ 107 w 128"/>
                  <a:gd name="T29" fmla="*/ 125 h 141"/>
                  <a:gd name="T30" fmla="*/ 100 w 128"/>
                  <a:gd name="T31" fmla="*/ 135 h 141"/>
                  <a:gd name="T32" fmla="*/ 77 w 128"/>
                  <a:gd name="T33" fmla="*/ 137 h 141"/>
                  <a:gd name="T34" fmla="*/ 62 w 128"/>
                  <a:gd name="T35" fmla="*/ 131 h 141"/>
                  <a:gd name="T36" fmla="*/ 48 w 128"/>
                  <a:gd name="T37" fmla="*/ 136 h 141"/>
                  <a:gd name="T38" fmla="*/ 33 w 128"/>
                  <a:gd name="T39" fmla="*/ 90 h 141"/>
                  <a:gd name="T40" fmla="*/ 11 w 128"/>
                  <a:gd name="T41" fmla="*/ 75 h 141"/>
                  <a:gd name="T42" fmla="*/ 0 w 128"/>
                  <a:gd name="T43" fmla="*/ 78 h 141"/>
                  <a:gd name="T44" fmla="*/ 23 w 128"/>
                  <a:gd name="T45" fmla="*/ 39 h 14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8"/>
                  <a:gd name="T70" fmla="*/ 0 h 141"/>
                  <a:gd name="T71" fmla="*/ 128 w 128"/>
                  <a:gd name="T72" fmla="*/ 141 h 14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8" h="141">
                    <a:moveTo>
                      <a:pt x="23" y="39"/>
                    </a:moveTo>
                    <a:lnTo>
                      <a:pt x="48" y="0"/>
                    </a:lnTo>
                    <a:lnTo>
                      <a:pt x="89" y="15"/>
                    </a:lnTo>
                    <a:lnTo>
                      <a:pt x="86" y="34"/>
                    </a:lnTo>
                    <a:lnTo>
                      <a:pt x="93" y="41"/>
                    </a:lnTo>
                    <a:lnTo>
                      <a:pt x="108" y="40"/>
                    </a:lnTo>
                    <a:lnTo>
                      <a:pt x="72" y="48"/>
                    </a:lnTo>
                    <a:lnTo>
                      <a:pt x="60" y="67"/>
                    </a:lnTo>
                    <a:lnTo>
                      <a:pt x="95" y="76"/>
                    </a:lnTo>
                    <a:lnTo>
                      <a:pt x="86" y="94"/>
                    </a:lnTo>
                    <a:lnTo>
                      <a:pt x="97" y="97"/>
                    </a:lnTo>
                    <a:lnTo>
                      <a:pt x="88" y="109"/>
                    </a:lnTo>
                    <a:lnTo>
                      <a:pt x="127" y="118"/>
                    </a:lnTo>
                    <a:lnTo>
                      <a:pt x="126" y="131"/>
                    </a:lnTo>
                    <a:lnTo>
                      <a:pt x="110" y="128"/>
                    </a:lnTo>
                    <a:lnTo>
                      <a:pt x="103" y="138"/>
                    </a:lnTo>
                    <a:lnTo>
                      <a:pt x="80" y="140"/>
                    </a:lnTo>
                    <a:lnTo>
                      <a:pt x="62" y="134"/>
                    </a:lnTo>
                    <a:lnTo>
                      <a:pt x="48" y="139"/>
                    </a:lnTo>
                    <a:lnTo>
                      <a:pt x="33" y="93"/>
                    </a:lnTo>
                    <a:lnTo>
                      <a:pt x="11" y="78"/>
                    </a:lnTo>
                    <a:lnTo>
                      <a:pt x="0" y="81"/>
                    </a:lnTo>
                    <a:lnTo>
                      <a:pt x="23" y="39"/>
                    </a:lnTo>
                  </a:path>
                </a:pathLst>
              </a:custGeom>
              <a:solidFill>
                <a:srgbClr val="8484A5"/>
              </a:solidFill>
              <a:ln w="5040">
                <a:solidFill>
                  <a:srgbClr val="000000"/>
                </a:solidFill>
                <a:round/>
                <a:headEnd/>
                <a:tailEnd/>
              </a:ln>
            </p:spPr>
            <p:txBody>
              <a:bodyPr wrap="none" anchor="ctr"/>
              <a:lstStyle/>
              <a:p>
                <a:endParaRPr lang="en-US"/>
              </a:p>
            </p:txBody>
          </p:sp>
          <p:sp>
            <p:nvSpPr>
              <p:cNvPr id="14994" name="Freeform 711"/>
              <p:cNvSpPr>
                <a:spLocks noChangeArrowheads="1"/>
              </p:cNvSpPr>
              <p:nvPr/>
            </p:nvSpPr>
            <p:spPr bwMode="auto">
              <a:xfrm>
                <a:off x="9482" y="4682"/>
                <a:ext cx="127" cy="140"/>
              </a:xfrm>
              <a:custGeom>
                <a:avLst/>
                <a:gdLst>
                  <a:gd name="T0" fmla="*/ 23 w 128"/>
                  <a:gd name="T1" fmla="*/ 39 h 141"/>
                  <a:gd name="T2" fmla="*/ 48 w 128"/>
                  <a:gd name="T3" fmla="*/ 0 h 141"/>
                  <a:gd name="T4" fmla="*/ 86 w 128"/>
                  <a:gd name="T5" fmla="*/ 15 h 141"/>
                  <a:gd name="T6" fmla="*/ 83 w 128"/>
                  <a:gd name="T7" fmla="*/ 34 h 141"/>
                  <a:gd name="T8" fmla="*/ 90 w 128"/>
                  <a:gd name="T9" fmla="*/ 41 h 141"/>
                  <a:gd name="T10" fmla="*/ 105 w 128"/>
                  <a:gd name="T11" fmla="*/ 40 h 141"/>
                  <a:gd name="T12" fmla="*/ 69 w 128"/>
                  <a:gd name="T13" fmla="*/ 48 h 141"/>
                  <a:gd name="T14" fmla="*/ 60 w 128"/>
                  <a:gd name="T15" fmla="*/ 67 h 141"/>
                  <a:gd name="T16" fmla="*/ 92 w 128"/>
                  <a:gd name="T17" fmla="*/ 73 h 141"/>
                  <a:gd name="T18" fmla="*/ 83 w 128"/>
                  <a:gd name="T19" fmla="*/ 91 h 141"/>
                  <a:gd name="T20" fmla="*/ 94 w 128"/>
                  <a:gd name="T21" fmla="*/ 94 h 141"/>
                  <a:gd name="T22" fmla="*/ 85 w 128"/>
                  <a:gd name="T23" fmla="*/ 106 h 141"/>
                  <a:gd name="T24" fmla="*/ 124 w 128"/>
                  <a:gd name="T25" fmla="*/ 115 h 141"/>
                  <a:gd name="T26" fmla="*/ 123 w 128"/>
                  <a:gd name="T27" fmla="*/ 128 h 141"/>
                  <a:gd name="T28" fmla="*/ 107 w 128"/>
                  <a:gd name="T29" fmla="*/ 125 h 141"/>
                  <a:gd name="T30" fmla="*/ 100 w 128"/>
                  <a:gd name="T31" fmla="*/ 135 h 141"/>
                  <a:gd name="T32" fmla="*/ 77 w 128"/>
                  <a:gd name="T33" fmla="*/ 137 h 141"/>
                  <a:gd name="T34" fmla="*/ 62 w 128"/>
                  <a:gd name="T35" fmla="*/ 131 h 141"/>
                  <a:gd name="T36" fmla="*/ 48 w 128"/>
                  <a:gd name="T37" fmla="*/ 136 h 141"/>
                  <a:gd name="T38" fmla="*/ 33 w 128"/>
                  <a:gd name="T39" fmla="*/ 90 h 141"/>
                  <a:gd name="T40" fmla="*/ 11 w 128"/>
                  <a:gd name="T41" fmla="*/ 75 h 141"/>
                  <a:gd name="T42" fmla="*/ 0 w 128"/>
                  <a:gd name="T43" fmla="*/ 78 h 141"/>
                  <a:gd name="T44" fmla="*/ 23 w 128"/>
                  <a:gd name="T45" fmla="*/ 39 h 14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8"/>
                  <a:gd name="T70" fmla="*/ 0 h 141"/>
                  <a:gd name="T71" fmla="*/ 128 w 128"/>
                  <a:gd name="T72" fmla="*/ 141 h 14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8" h="141">
                    <a:moveTo>
                      <a:pt x="23" y="39"/>
                    </a:moveTo>
                    <a:lnTo>
                      <a:pt x="48" y="0"/>
                    </a:lnTo>
                    <a:lnTo>
                      <a:pt x="89" y="15"/>
                    </a:lnTo>
                    <a:lnTo>
                      <a:pt x="86" y="34"/>
                    </a:lnTo>
                    <a:lnTo>
                      <a:pt x="93" y="41"/>
                    </a:lnTo>
                    <a:lnTo>
                      <a:pt x="108" y="40"/>
                    </a:lnTo>
                    <a:lnTo>
                      <a:pt x="72" y="48"/>
                    </a:lnTo>
                    <a:lnTo>
                      <a:pt x="60" y="67"/>
                    </a:lnTo>
                    <a:lnTo>
                      <a:pt x="95" y="76"/>
                    </a:lnTo>
                    <a:lnTo>
                      <a:pt x="86" y="94"/>
                    </a:lnTo>
                    <a:lnTo>
                      <a:pt x="97" y="97"/>
                    </a:lnTo>
                    <a:lnTo>
                      <a:pt x="88" y="109"/>
                    </a:lnTo>
                    <a:lnTo>
                      <a:pt x="127" y="118"/>
                    </a:lnTo>
                    <a:lnTo>
                      <a:pt x="126" y="131"/>
                    </a:lnTo>
                    <a:lnTo>
                      <a:pt x="110" y="128"/>
                    </a:lnTo>
                    <a:lnTo>
                      <a:pt x="103" y="138"/>
                    </a:lnTo>
                    <a:lnTo>
                      <a:pt x="80" y="140"/>
                    </a:lnTo>
                    <a:lnTo>
                      <a:pt x="62" y="134"/>
                    </a:lnTo>
                    <a:lnTo>
                      <a:pt x="48" y="139"/>
                    </a:lnTo>
                    <a:lnTo>
                      <a:pt x="33" y="93"/>
                    </a:lnTo>
                    <a:lnTo>
                      <a:pt x="11" y="78"/>
                    </a:lnTo>
                    <a:lnTo>
                      <a:pt x="0" y="81"/>
                    </a:lnTo>
                    <a:lnTo>
                      <a:pt x="23" y="39"/>
                    </a:lnTo>
                  </a:path>
                </a:pathLst>
              </a:custGeom>
              <a:noFill/>
              <a:ln w="9525">
                <a:solidFill>
                  <a:srgbClr val="000000"/>
                </a:solidFill>
                <a:round/>
                <a:headEnd/>
                <a:tailEnd/>
              </a:ln>
            </p:spPr>
            <p:txBody>
              <a:bodyPr/>
              <a:lstStyle/>
              <a:p>
                <a:endParaRPr lang="en-US"/>
              </a:p>
            </p:txBody>
          </p:sp>
          <p:sp>
            <p:nvSpPr>
              <p:cNvPr id="14995" name="Line 712"/>
              <p:cNvSpPr>
                <a:spLocks noChangeShapeType="1"/>
              </p:cNvSpPr>
              <p:nvPr/>
            </p:nvSpPr>
            <p:spPr bwMode="auto">
              <a:xfrm>
                <a:off x="9655" y="4782"/>
                <a:ext cx="0" cy="0"/>
              </a:xfrm>
              <a:prstGeom prst="line">
                <a:avLst/>
              </a:prstGeom>
              <a:noFill/>
              <a:ln w="9525">
                <a:solidFill>
                  <a:srgbClr val="000000"/>
                </a:solidFill>
                <a:round/>
                <a:headEnd/>
                <a:tailEnd/>
              </a:ln>
            </p:spPr>
            <p:txBody>
              <a:bodyPr/>
              <a:lstStyle/>
              <a:p>
                <a:endParaRPr lang="en-GB"/>
              </a:p>
            </p:txBody>
          </p:sp>
          <p:sp>
            <p:nvSpPr>
              <p:cNvPr id="14996" name="Freeform 713"/>
              <p:cNvSpPr>
                <a:spLocks noChangeArrowheads="1"/>
              </p:cNvSpPr>
              <p:nvPr/>
            </p:nvSpPr>
            <p:spPr bwMode="auto">
              <a:xfrm>
                <a:off x="9540" y="4705"/>
                <a:ext cx="126" cy="98"/>
              </a:xfrm>
              <a:custGeom>
                <a:avLst/>
                <a:gdLst>
                  <a:gd name="T0" fmla="*/ 110 w 127"/>
                  <a:gd name="T1" fmla="*/ 76 h 99"/>
                  <a:gd name="T2" fmla="*/ 123 w 127"/>
                  <a:gd name="T3" fmla="*/ 36 h 99"/>
                  <a:gd name="T4" fmla="*/ 84 w 127"/>
                  <a:gd name="T5" fmla="*/ 17 h 99"/>
                  <a:gd name="T6" fmla="*/ 91 w 127"/>
                  <a:gd name="T7" fmla="*/ 0 h 99"/>
                  <a:gd name="T8" fmla="*/ 68 w 127"/>
                  <a:gd name="T9" fmla="*/ 1 h 99"/>
                  <a:gd name="T10" fmla="*/ 58 w 127"/>
                  <a:gd name="T11" fmla="*/ 22 h 99"/>
                  <a:gd name="T12" fmla="*/ 47 w 127"/>
                  <a:gd name="T13" fmla="*/ 18 h 99"/>
                  <a:gd name="T14" fmla="*/ 10 w 127"/>
                  <a:gd name="T15" fmla="*/ 27 h 99"/>
                  <a:gd name="T16" fmla="*/ 0 w 127"/>
                  <a:gd name="T17" fmla="*/ 46 h 99"/>
                  <a:gd name="T18" fmla="*/ 31 w 127"/>
                  <a:gd name="T19" fmla="*/ 52 h 99"/>
                  <a:gd name="T20" fmla="*/ 27 w 127"/>
                  <a:gd name="T21" fmla="*/ 70 h 99"/>
                  <a:gd name="T22" fmla="*/ 36 w 127"/>
                  <a:gd name="T23" fmla="*/ 72 h 99"/>
                  <a:gd name="T24" fmla="*/ 34 w 127"/>
                  <a:gd name="T25" fmla="*/ 86 h 99"/>
                  <a:gd name="T26" fmla="*/ 66 w 127"/>
                  <a:gd name="T27" fmla="*/ 95 h 99"/>
                  <a:gd name="T28" fmla="*/ 75 w 127"/>
                  <a:gd name="T29" fmla="*/ 79 h 99"/>
                  <a:gd name="T30" fmla="*/ 110 w 127"/>
                  <a:gd name="T31" fmla="*/ 76 h 9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7"/>
                  <a:gd name="T49" fmla="*/ 0 h 99"/>
                  <a:gd name="T50" fmla="*/ 127 w 127"/>
                  <a:gd name="T51" fmla="*/ 99 h 9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7" h="99">
                    <a:moveTo>
                      <a:pt x="113" y="79"/>
                    </a:moveTo>
                    <a:lnTo>
                      <a:pt x="126" y="36"/>
                    </a:lnTo>
                    <a:lnTo>
                      <a:pt x="87" y="17"/>
                    </a:lnTo>
                    <a:lnTo>
                      <a:pt x="94" y="0"/>
                    </a:lnTo>
                    <a:lnTo>
                      <a:pt x="71" y="1"/>
                    </a:lnTo>
                    <a:lnTo>
                      <a:pt x="58" y="22"/>
                    </a:lnTo>
                    <a:lnTo>
                      <a:pt x="47" y="18"/>
                    </a:lnTo>
                    <a:lnTo>
                      <a:pt x="10" y="27"/>
                    </a:lnTo>
                    <a:lnTo>
                      <a:pt x="0" y="46"/>
                    </a:lnTo>
                    <a:lnTo>
                      <a:pt x="31" y="55"/>
                    </a:lnTo>
                    <a:lnTo>
                      <a:pt x="27" y="73"/>
                    </a:lnTo>
                    <a:lnTo>
                      <a:pt x="36" y="75"/>
                    </a:lnTo>
                    <a:lnTo>
                      <a:pt x="34" y="89"/>
                    </a:lnTo>
                    <a:lnTo>
                      <a:pt x="69" y="98"/>
                    </a:lnTo>
                    <a:lnTo>
                      <a:pt x="78" y="82"/>
                    </a:lnTo>
                    <a:lnTo>
                      <a:pt x="113" y="79"/>
                    </a:lnTo>
                  </a:path>
                </a:pathLst>
              </a:custGeom>
              <a:solidFill>
                <a:srgbClr val="8484A5"/>
              </a:solidFill>
              <a:ln w="5040">
                <a:solidFill>
                  <a:srgbClr val="000000"/>
                </a:solidFill>
                <a:round/>
                <a:headEnd/>
                <a:tailEnd/>
              </a:ln>
            </p:spPr>
            <p:txBody>
              <a:bodyPr wrap="none" anchor="ctr"/>
              <a:lstStyle/>
              <a:p>
                <a:endParaRPr lang="en-US"/>
              </a:p>
            </p:txBody>
          </p:sp>
          <p:sp>
            <p:nvSpPr>
              <p:cNvPr id="14997" name="Freeform 714"/>
              <p:cNvSpPr>
                <a:spLocks noChangeArrowheads="1"/>
              </p:cNvSpPr>
              <p:nvPr/>
            </p:nvSpPr>
            <p:spPr bwMode="auto">
              <a:xfrm>
                <a:off x="9540" y="4705"/>
                <a:ext cx="126" cy="98"/>
              </a:xfrm>
              <a:custGeom>
                <a:avLst/>
                <a:gdLst>
                  <a:gd name="T0" fmla="*/ 110 w 127"/>
                  <a:gd name="T1" fmla="*/ 76 h 99"/>
                  <a:gd name="T2" fmla="*/ 123 w 127"/>
                  <a:gd name="T3" fmla="*/ 36 h 99"/>
                  <a:gd name="T4" fmla="*/ 84 w 127"/>
                  <a:gd name="T5" fmla="*/ 17 h 99"/>
                  <a:gd name="T6" fmla="*/ 91 w 127"/>
                  <a:gd name="T7" fmla="*/ 0 h 99"/>
                  <a:gd name="T8" fmla="*/ 68 w 127"/>
                  <a:gd name="T9" fmla="*/ 1 h 99"/>
                  <a:gd name="T10" fmla="*/ 58 w 127"/>
                  <a:gd name="T11" fmla="*/ 22 h 99"/>
                  <a:gd name="T12" fmla="*/ 47 w 127"/>
                  <a:gd name="T13" fmla="*/ 18 h 99"/>
                  <a:gd name="T14" fmla="*/ 10 w 127"/>
                  <a:gd name="T15" fmla="*/ 27 h 99"/>
                  <a:gd name="T16" fmla="*/ 0 w 127"/>
                  <a:gd name="T17" fmla="*/ 46 h 99"/>
                  <a:gd name="T18" fmla="*/ 31 w 127"/>
                  <a:gd name="T19" fmla="*/ 52 h 99"/>
                  <a:gd name="T20" fmla="*/ 27 w 127"/>
                  <a:gd name="T21" fmla="*/ 70 h 99"/>
                  <a:gd name="T22" fmla="*/ 36 w 127"/>
                  <a:gd name="T23" fmla="*/ 72 h 99"/>
                  <a:gd name="T24" fmla="*/ 34 w 127"/>
                  <a:gd name="T25" fmla="*/ 86 h 99"/>
                  <a:gd name="T26" fmla="*/ 66 w 127"/>
                  <a:gd name="T27" fmla="*/ 95 h 99"/>
                  <a:gd name="T28" fmla="*/ 75 w 127"/>
                  <a:gd name="T29" fmla="*/ 79 h 99"/>
                  <a:gd name="T30" fmla="*/ 110 w 127"/>
                  <a:gd name="T31" fmla="*/ 76 h 9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27"/>
                  <a:gd name="T49" fmla="*/ 0 h 99"/>
                  <a:gd name="T50" fmla="*/ 127 w 127"/>
                  <a:gd name="T51" fmla="*/ 99 h 9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27" h="99">
                    <a:moveTo>
                      <a:pt x="113" y="79"/>
                    </a:moveTo>
                    <a:lnTo>
                      <a:pt x="126" y="36"/>
                    </a:lnTo>
                    <a:lnTo>
                      <a:pt x="87" y="17"/>
                    </a:lnTo>
                    <a:lnTo>
                      <a:pt x="94" y="0"/>
                    </a:lnTo>
                    <a:lnTo>
                      <a:pt x="71" y="1"/>
                    </a:lnTo>
                    <a:lnTo>
                      <a:pt x="58" y="22"/>
                    </a:lnTo>
                    <a:lnTo>
                      <a:pt x="47" y="18"/>
                    </a:lnTo>
                    <a:lnTo>
                      <a:pt x="10" y="27"/>
                    </a:lnTo>
                    <a:lnTo>
                      <a:pt x="0" y="46"/>
                    </a:lnTo>
                    <a:lnTo>
                      <a:pt x="31" y="55"/>
                    </a:lnTo>
                    <a:lnTo>
                      <a:pt x="27" y="73"/>
                    </a:lnTo>
                    <a:lnTo>
                      <a:pt x="36" y="75"/>
                    </a:lnTo>
                    <a:lnTo>
                      <a:pt x="34" y="89"/>
                    </a:lnTo>
                    <a:lnTo>
                      <a:pt x="69" y="98"/>
                    </a:lnTo>
                    <a:lnTo>
                      <a:pt x="78" y="82"/>
                    </a:lnTo>
                    <a:lnTo>
                      <a:pt x="113" y="79"/>
                    </a:lnTo>
                  </a:path>
                </a:pathLst>
              </a:custGeom>
              <a:noFill/>
              <a:ln w="9525">
                <a:solidFill>
                  <a:srgbClr val="000000"/>
                </a:solidFill>
                <a:round/>
                <a:headEnd/>
                <a:tailEnd/>
              </a:ln>
            </p:spPr>
            <p:txBody>
              <a:bodyPr/>
              <a:lstStyle/>
              <a:p>
                <a:endParaRPr lang="en-US"/>
              </a:p>
            </p:txBody>
          </p:sp>
          <p:sp>
            <p:nvSpPr>
              <p:cNvPr id="14998" name="Line 715"/>
              <p:cNvSpPr>
                <a:spLocks noChangeShapeType="1"/>
              </p:cNvSpPr>
              <p:nvPr/>
            </p:nvSpPr>
            <p:spPr bwMode="auto">
              <a:xfrm>
                <a:off x="9536" y="4839"/>
                <a:ext cx="2" cy="0"/>
              </a:xfrm>
              <a:prstGeom prst="line">
                <a:avLst/>
              </a:prstGeom>
              <a:noFill/>
              <a:ln w="9525">
                <a:solidFill>
                  <a:srgbClr val="000000"/>
                </a:solidFill>
                <a:round/>
                <a:headEnd/>
                <a:tailEnd/>
              </a:ln>
            </p:spPr>
            <p:txBody>
              <a:bodyPr/>
              <a:lstStyle/>
              <a:p>
                <a:endParaRPr lang="en-GB"/>
              </a:p>
            </p:txBody>
          </p:sp>
          <p:sp>
            <p:nvSpPr>
              <p:cNvPr id="14999" name="Freeform 716"/>
              <p:cNvSpPr>
                <a:spLocks noChangeArrowheads="1"/>
              </p:cNvSpPr>
              <p:nvPr/>
            </p:nvSpPr>
            <p:spPr bwMode="auto">
              <a:xfrm>
                <a:off x="9531" y="4815"/>
                <a:ext cx="31" cy="28"/>
              </a:xfrm>
              <a:custGeom>
                <a:avLst/>
                <a:gdLst>
                  <a:gd name="T0" fmla="*/ 4 w 32"/>
                  <a:gd name="T1" fmla="*/ 23 h 29"/>
                  <a:gd name="T2" fmla="*/ 0 w 32"/>
                  <a:gd name="T3" fmla="*/ 2 h 29"/>
                  <a:gd name="T4" fmla="*/ 13 w 32"/>
                  <a:gd name="T5" fmla="*/ 0 h 29"/>
                  <a:gd name="T6" fmla="*/ 28 w 32"/>
                  <a:gd name="T7" fmla="*/ 10 h 29"/>
                  <a:gd name="T8" fmla="*/ 16 w 32"/>
                  <a:gd name="T9" fmla="*/ 25 h 29"/>
                  <a:gd name="T10" fmla="*/ 14 w 32"/>
                  <a:gd name="T11" fmla="*/ 21 h 29"/>
                  <a:gd name="T12" fmla="*/ 4 w 32"/>
                  <a:gd name="T13" fmla="*/ 23 h 29"/>
                  <a:gd name="T14" fmla="*/ 0 60000 65536"/>
                  <a:gd name="T15" fmla="*/ 0 60000 65536"/>
                  <a:gd name="T16" fmla="*/ 0 60000 65536"/>
                  <a:gd name="T17" fmla="*/ 0 60000 65536"/>
                  <a:gd name="T18" fmla="*/ 0 60000 65536"/>
                  <a:gd name="T19" fmla="*/ 0 60000 65536"/>
                  <a:gd name="T20" fmla="*/ 0 60000 65536"/>
                  <a:gd name="T21" fmla="*/ 0 w 32"/>
                  <a:gd name="T22" fmla="*/ 0 h 29"/>
                  <a:gd name="T23" fmla="*/ 32 w 32"/>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 h="29">
                    <a:moveTo>
                      <a:pt x="4" y="26"/>
                    </a:moveTo>
                    <a:lnTo>
                      <a:pt x="0" y="2"/>
                    </a:lnTo>
                    <a:lnTo>
                      <a:pt x="13" y="0"/>
                    </a:lnTo>
                    <a:lnTo>
                      <a:pt x="31" y="10"/>
                    </a:lnTo>
                    <a:lnTo>
                      <a:pt x="19" y="28"/>
                    </a:lnTo>
                    <a:lnTo>
                      <a:pt x="14" y="24"/>
                    </a:lnTo>
                    <a:lnTo>
                      <a:pt x="4" y="26"/>
                    </a:lnTo>
                  </a:path>
                </a:pathLst>
              </a:custGeom>
              <a:solidFill>
                <a:srgbClr val="8484A5"/>
              </a:solidFill>
              <a:ln w="5040">
                <a:solidFill>
                  <a:srgbClr val="000000"/>
                </a:solidFill>
                <a:round/>
                <a:headEnd/>
                <a:tailEnd/>
              </a:ln>
            </p:spPr>
            <p:txBody>
              <a:bodyPr wrap="none" anchor="ctr"/>
              <a:lstStyle/>
              <a:p>
                <a:endParaRPr lang="en-US"/>
              </a:p>
            </p:txBody>
          </p:sp>
          <p:sp>
            <p:nvSpPr>
              <p:cNvPr id="15000" name="Freeform 717"/>
              <p:cNvSpPr>
                <a:spLocks noChangeArrowheads="1"/>
              </p:cNvSpPr>
              <p:nvPr/>
            </p:nvSpPr>
            <p:spPr bwMode="auto">
              <a:xfrm>
                <a:off x="9531" y="4815"/>
                <a:ext cx="31" cy="28"/>
              </a:xfrm>
              <a:custGeom>
                <a:avLst/>
                <a:gdLst>
                  <a:gd name="T0" fmla="*/ 4 w 32"/>
                  <a:gd name="T1" fmla="*/ 23 h 29"/>
                  <a:gd name="T2" fmla="*/ 0 w 32"/>
                  <a:gd name="T3" fmla="*/ 2 h 29"/>
                  <a:gd name="T4" fmla="*/ 13 w 32"/>
                  <a:gd name="T5" fmla="*/ 0 h 29"/>
                  <a:gd name="T6" fmla="*/ 28 w 32"/>
                  <a:gd name="T7" fmla="*/ 10 h 29"/>
                  <a:gd name="T8" fmla="*/ 16 w 32"/>
                  <a:gd name="T9" fmla="*/ 25 h 29"/>
                  <a:gd name="T10" fmla="*/ 14 w 32"/>
                  <a:gd name="T11" fmla="*/ 21 h 29"/>
                  <a:gd name="T12" fmla="*/ 4 w 32"/>
                  <a:gd name="T13" fmla="*/ 23 h 29"/>
                  <a:gd name="T14" fmla="*/ 0 60000 65536"/>
                  <a:gd name="T15" fmla="*/ 0 60000 65536"/>
                  <a:gd name="T16" fmla="*/ 0 60000 65536"/>
                  <a:gd name="T17" fmla="*/ 0 60000 65536"/>
                  <a:gd name="T18" fmla="*/ 0 60000 65536"/>
                  <a:gd name="T19" fmla="*/ 0 60000 65536"/>
                  <a:gd name="T20" fmla="*/ 0 60000 65536"/>
                  <a:gd name="T21" fmla="*/ 0 w 32"/>
                  <a:gd name="T22" fmla="*/ 0 h 29"/>
                  <a:gd name="T23" fmla="*/ 32 w 32"/>
                  <a:gd name="T24" fmla="*/ 29 h 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2" h="29">
                    <a:moveTo>
                      <a:pt x="4" y="26"/>
                    </a:moveTo>
                    <a:lnTo>
                      <a:pt x="0" y="2"/>
                    </a:lnTo>
                    <a:lnTo>
                      <a:pt x="13" y="0"/>
                    </a:lnTo>
                    <a:lnTo>
                      <a:pt x="31" y="10"/>
                    </a:lnTo>
                    <a:lnTo>
                      <a:pt x="19" y="28"/>
                    </a:lnTo>
                    <a:lnTo>
                      <a:pt x="14" y="24"/>
                    </a:lnTo>
                    <a:lnTo>
                      <a:pt x="4" y="26"/>
                    </a:lnTo>
                  </a:path>
                </a:pathLst>
              </a:custGeom>
              <a:noFill/>
              <a:ln w="9525">
                <a:solidFill>
                  <a:srgbClr val="000000"/>
                </a:solidFill>
                <a:round/>
                <a:headEnd/>
                <a:tailEnd/>
              </a:ln>
            </p:spPr>
            <p:txBody>
              <a:bodyPr/>
              <a:lstStyle/>
              <a:p>
                <a:endParaRPr lang="en-US"/>
              </a:p>
            </p:txBody>
          </p:sp>
          <p:sp>
            <p:nvSpPr>
              <p:cNvPr id="15001" name="Line 718"/>
              <p:cNvSpPr>
                <a:spLocks noChangeShapeType="1"/>
              </p:cNvSpPr>
              <p:nvPr/>
            </p:nvSpPr>
            <p:spPr bwMode="auto">
              <a:xfrm>
                <a:off x="9606" y="4824"/>
                <a:ext cx="2" cy="0"/>
              </a:xfrm>
              <a:prstGeom prst="line">
                <a:avLst/>
              </a:prstGeom>
              <a:noFill/>
              <a:ln w="9525">
                <a:solidFill>
                  <a:srgbClr val="000000"/>
                </a:solidFill>
                <a:round/>
                <a:headEnd/>
                <a:tailEnd/>
              </a:ln>
            </p:spPr>
            <p:txBody>
              <a:bodyPr/>
              <a:lstStyle/>
              <a:p>
                <a:endParaRPr lang="en-GB"/>
              </a:p>
            </p:txBody>
          </p:sp>
          <p:sp>
            <p:nvSpPr>
              <p:cNvPr id="15002" name="Freeform 719"/>
              <p:cNvSpPr>
                <a:spLocks noChangeArrowheads="1"/>
              </p:cNvSpPr>
              <p:nvPr/>
            </p:nvSpPr>
            <p:spPr bwMode="auto">
              <a:xfrm>
                <a:off x="9534" y="4817"/>
                <a:ext cx="237" cy="110"/>
              </a:xfrm>
              <a:custGeom>
                <a:avLst/>
                <a:gdLst>
                  <a:gd name="T0" fmla="*/ 70 w 238"/>
                  <a:gd name="T1" fmla="*/ 7 h 111"/>
                  <a:gd name="T2" fmla="*/ 76 w 238"/>
                  <a:gd name="T3" fmla="*/ 3 h 111"/>
                  <a:gd name="T4" fmla="*/ 87 w 238"/>
                  <a:gd name="T5" fmla="*/ 6 h 111"/>
                  <a:gd name="T6" fmla="*/ 99 w 238"/>
                  <a:gd name="T7" fmla="*/ 14 h 111"/>
                  <a:gd name="T8" fmla="*/ 86 w 238"/>
                  <a:gd name="T9" fmla="*/ 25 h 111"/>
                  <a:gd name="T10" fmla="*/ 92 w 238"/>
                  <a:gd name="T11" fmla="*/ 25 h 111"/>
                  <a:gd name="T12" fmla="*/ 117 w 238"/>
                  <a:gd name="T13" fmla="*/ 34 h 111"/>
                  <a:gd name="T14" fmla="*/ 135 w 238"/>
                  <a:gd name="T15" fmla="*/ 23 h 111"/>
                  <a:gd name="T16" fmla="*/ 162 w 238"/>
                  <a:gd name="T17" fmla="*/ 22 h 111"/>
                  <a:gd name="T18" fmla="*/ 170 w 238"/>
                  <a:gd name="T19" fmla="*/ 41 h 111"/>
                  <a:gd name="T20" fmla="*/ 192 w 238"/>
                  <a:gd name="T21" fmla="*/ 51 h 111"/>
                  <a:gd name="T22" fmla="*/ 211 w 238"/>
                  <a:gd name="T23" fmla="*/ 52 h 111"/>
                  <a:gd name="T24" fmla="*/ 227 w 238"/>
                  <a:gd name="T25" fmla="*/ 68 h 111"/>
                  <a:gd name="T26" fmla="*/ 222 w 238"/>
                  <a:gd name="T27" fmla="*/ 89 h 111"/>
                  <a:gd name="T28" fmla="*/ 234 w 238"/>
                  <a:gd name="T29" fmla="*/ 96 h 111"/>
                  <a:gd name="T30" fmla="*/ 216 w 238"/>
                  <a:gd name="T31" fmla="*/ 96 h 111"/>
                  <a:gd name="T32" fmla="*/ 196 w 238"/>
                  <a:gd name="T33" fmla="*/ 89 h 111"/>
                  <a:gd name="T34" fmla="*/ 137 w 238"/>
                  <a:gd name="T35" fmla="*/ 107 h 111"/>
                  <a:gd name="T36" fmla="*/ 92 w 238"/>
                  <a:gd name="T37" fmla="*/ 95 h 111"/>
                  <a:gd name="T38" fmla="*/ 86 w 238"/>
                  <a:gd name="T39" fmla="*/ 91 h 111"/>
                  <a:gd name="T40" fmla="*/ 59 w 238"/>
                  <a:gd name="T41" fmla="*/ 91 h 111"/>
                  <a:gd name="T42" fmla="*/ 68 w 238"/>
                  <a:gd name="T43" fmla="*/ 68 h 111"/>
                  <a:gd name="T44" fmla="*/ 7 w 238"/>
                  <a:gd name="T45" fmla="*/ 57 h 111"/>
                  <a:gd name="T46" fmla="*/ 0 w 238"/>
                  <a:gd name="T47" fmla="*/ 38 h 111"/>
                  <a:gd name="T48" fmla="*/ 4 w 238"/>
                  <a:gd name="T49" fmla="*/ 21 h 111"/>
                  <a:gd name="T50" fmla="*/ 11 w 238"/>
                  <a:gd name="T51" fmla="*/ 24 h 111"/>
                  <a:gd name="T52" fmla="*/ 21 w 238"/>
                  <a:gd name="T53" fmla="*/ 28 h 111"/>
                  <a:gd name="T54" fmla="*/ 28 w 238"/>
                  <a:gd name="T55" fmla="*/ 8 h 111"/>
                  <a:gd name="T56" fmla="*/ 49 w 238"/>
                  <a:gd name="T57" fmla="*/ 14 h 111"/>
                  <a:gd name="T58" fmla="*/ 55 w 238"/>
                  <a:gd name="T59" fmla="*/ 0 h 111"/>
                  <a:gd name="T60" fmla="*/ 68 w 238"/>
                  <a:gd name="T61" fmla="*/ 2 h 111"/>
                  <a:gd name="T62" fmla="*/ 74 w 238"/>
                  <a:gd name="T63" fmla="*/ 3 h 111"/>
                  <a:gd name="T64" fmla="*/ 70 w 238"/>
                  <a:gd name="T65" fmla="*/ 7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8"/>
                  <a:gd name="T100" fmla="*/ 0 h 111"/>
                  <a:gd name="T101" fmla="*/ 238 w 238"/>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8" h="111">
                    <a:moveTo>
                      <a:pt x="70" y="7"/>
                    </a:moveTo>
                    <a:lnTo>
                      <a:pt x="76" y="3"/>
                    </a:lnTo>
                    <a:lnTo>
                      <a:pt x="87" y="6"/>
                    </a:lnTo>
                    <a:lnTo>
                      <a:pt x="99" y="14"/>
                    </a:lnTo>
                    <a:lnTo>
                      <a:pt x="86" y="25"/>
                    </a:lnTo>
                    <a:lnTo>
                      <a:pt x="92" y="25"/>
                    </a:lnTo>
                    <a:lnTo>
                      <a:pt x="117" y="34"/>
                    </a:lnTo>
                    <a:lnTo>
                      <a:pt x="138" y="23"/>
                    </a:lnTo>
                    <a:lnTo>
                      <a:pt x="165" y="22"/>
                    </a:lnTo>
                    <a:lnTo>
                      <a:pt x="173" y="41"/>
                    </a:lnTo>
                    <a:lnTo>
                      <a:pt x="195" y="51"/>
                    </a:lnTo>
                    <a:lnTo>
                      <a:pt x="214" y="52"/>
                    </a:lnTo>
                    <a:lnTo>
                      <a:pt x="230" y="71"/>
                    </a:lnTo>
                    <a:lnTo>
                      <a:pt x="225" y="92"/>
                    </a:lnTo>
                    <a:lnTo>
                      <a:pt x="237" y="99"/>
                    </a:lnTo>
                    <a:lnTo>
                      <a:pt x="219" y="99"/>
                    </a:lnTo>
                    <a:lnTo>
                      <a:pt x="199" y="92"/>
                    </a:lnTo>
                    <a:lnTo>
                      <a:pt x="140" y="110"/>
                    </a:lnTo>
                    <a:lnTo>
                      <a:pt x="92" y="98"/>
                    </a:lnTo>
                    <a:lnTo>
                      <a:pt x="86" y="94"/>
                    </a:lnTo>
                    <a:lnTo>
                      <a:pt x="59" y="94"/>
                    </a:lnTo>
                    <a:lnTo>
                      <a:pt x="68" y="71"/>
                    </a:lnTo>
                    <a:lnTo>
                      <a:pt x="7" y="60"/>
                    </a:lnTo>
                    <a:lnTo>
                      <a:pt x="0" y="38"/>
                    </a:lnTo>
                    <a:lnTo>
                      <a:pt x="4" y="21"/>
                    </a:lnTo>
                    <a:lnTo>
                      <a:pt x="11" y="24"/>
                    </a:lnTo>
                    <a:lnTo>
                      <a:pt x="21" y="28"/>
                    </a:lnTo>
                    <a:lnTo>
                      <a:pt x="28" y="8"/>
                    </a:lnTo>
                    <a:lnTo>
                      <a:pt x="49" y="14"/>
                    </a:lnTo>
                    <a:lnTo>
                      <a:pt x="55" y="0"/>
                    </a:lnTo>
                    <a:lnTo>
                      <a:pt x="68" y="2"/>
                    </a:lnTo>
                    <a:lnTo>
                      <a:pt x="74" y="3"/>
                    </a:lnTo>
                    <a:lnTo>
                      <a:pt x="70" y="7"/>
                    </a:lnTo>
                  </a:path>
                </a:pathLst>
              </a:custGeom>
              <a:solidFill>
                <a:srgbClr val="8484A5"/>
              </a:solidFill>
              <a:ln w="5040">
                <a:solidFill>
                  <a:srgbClr val="000000"/>
                </a:solidFill>
                <a:round/>
                <a:headEnd/>
                <a:tailEnd/>
              </a:ln>
            </p:spPr>
            <p:txBody>
              <a:bodyPr wrap="none" anchor="ctr"/>
              <a:lstStyle/>
              <a:p>
                <a:endParaRPr lang="en-US"/>
              </a:p>
            </p:txBody>
          </p:sp>
          <p:sp>
            <p:nvSpPr>
              <p:cNvPr id="15003" name="Freeform 720"/>
              <p:cNvSpPr>
                <a:spLocks noChangeArrowheads="1"/>
              </p:cNvSpPr>
              <p:nvPr/>
            </p:nvSpPr>
            <p:spPr bwMode="auto">
              <a:xfrm>
                <a:off x="9534" y="4817"/>
                <a:ext cx="237" cy="110"/>
              </a:xfrm>
              <a:custGeom>
                <a:avLst/>
                <a:gdLst>
                  <a:gd name="T0" fmla="*/ 70 w 238"/>
                  <a:gd name="T1" fmla="*/ 7 h 111"/>
                  <a:gd name="T2" fmla="*/ 76 w 238"/>
                  <a:gd name="T3" fmla="*/ 3 h 111"/>
                  <a:gd name="T4" fmla="*/ 87 w 238"/>
                  <a:gd name="T5" fmla="*/ 6 h 111"/>
                  <a:gd name="T6" fmla="*/ 99 w 238"/>
                  <a:gd name="T7" fmla="*/ 14 h 111"/>
                  <a:gd name="T8" fmla="*/ 86 w 238"/>
                  <a:gd name="T9" fmla="*/ 25 h 111"/>
                  <a:gd name="T10" fmla="*/ 92 w 238"/>
                  <a:gd name="T11" fmla="*/ 25 h 111"/>
                  <a:gd name="T12" fmla="*/ 117 w 238"/>
                  <a:gd name="T13" fmla="*/ 34 h 111"/>
                  <a:gd name="T14" fmla="*/ 135 w 238"/>
                  <a:gd name="T15" fmla="*/ 23 h 111"/>
                  <a:gd name="T16" fmla="*/ 162 w 238"/>
                  <a:gd name="T17" fmla="*/ 22 h 111"/>
                  <a:gd name="T18" fmla="*/ 170 w 238"/>
                  <a:gd name="T19" fmla="*/ 41 h 111"/>
                  <a:gd name="T20" fmla="*/ 192 w 238"/>
                  <a:gd name="T21" fmla="*/ 51 h 111"/>
                  <a:gd name="T22" fmla="*/ 211 w 238"/>
                  <a:gd name="T23" fmla="*/ 52 h 111"/>
                  <a:gd name="T24" fmla="*/ 227 w 238"/>
                  <a:gd name="T25" fmla="*/ 68 h 111"/>
                  <a:gd name="T26" fmla="*/ 222 w 238"/>
                  <a:gd name="T27" fmla="*/ 89 h 111"/>
                  <a:gd name="T28" fmla="*/ 234 w 238"/>
                  <a:gd name="T29" fmla="*/ 96 h 111"/>
                  <a:gd name="T30" fmla="*/ 216 w 238"/>
                  <a:gd name="T31" fmla="*/ 96 h 111"/>
                  <a:gd name="T32" fmla="*/ 196 w 238"/>
                  <a:gd name="T33" fmla="*/ 89 h 111"/>
                  <a:gd name="T34" fmla="*/ 137 w 238"/>
                  <a:gd name="T35" fmla="*/ 107 h 111"/>
                  <a:gd name="T36" fmla="*/ 92 w 238"/>
                  <a:gd name="T37" fmla="*/ 95 h 111"/>
                  <a:gd name="T38" fmla="*/ 86 w 238"/>
                  <a:gd name="T39" fmla="*/ 91 h 111"/>
                  <a:gd name="T40" fmla="*/ 59 w 238"/>
                  <a:gd name="T41" fmla="*/ 91 h 111"/>
                  <a:gd name="T42" fmla="*/ 68 w 238"/>
                  <a:gd name="T43" fmla="*/ 68 h 111"/>
                  <a:gd name="T44" fmla="*/ 7 w 238"/>
                  <a:gd name="T45" fmla="*/ 57 h 111"/>
                  <a:gd name="T46" fmla="*/ 0 w 238"/>
                  <a:gd name="T47" fmla="*/ 38 h 111"/>
                  <a:gd name="T48" fmla="*/ 4 w 238"/>
                  <a:gd name="T49" fmla="*/ 21 h 111"/>
                  <a:gd name="T50" fmla="*/ 11 w 238"/>
                  <a:gd name="T51" fmla="*/ 24 h 111"/>
                  <a:gd name="T52" fmla="*/ 21 w 238"/>
                  <a:gd name="T53" fmla="*/ 28 h 111"/>
                  <a:gd name="T54" fmla="*/ 28 w 238"/>
                  <a:gd name="T55" fmla="*/ 8 h 111"/>
                  <a:gd name="T56" fmla="*/ 49 w 238"/>
                  <a:gd name="T57" fmla="*/ 14 h 111"/>
                  <a:gd name="T58" fmla="*/ 55 w 238"/>
                  <a:gd name="T59" fmla="*/ 0 h 111"/>
                  <a:gd name="T60" fmla="*/ 68 w 238"/>
                  <a:gd name="T61" fmla="*/ 2 h 111"/>
                  <a:gd name="T62" fmla="*/ 74 w 238"/>
                  <a:gd name="T63" fmla="*/ 3 h 111"/>
                  <a:gd name="T64" fmla="*/ 70 w 238"/>
                  <a:gd name="T65" fmla="*/ 7 h 11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8"/>
                  <a:gd name="T100" fmla="*/ 0 h 111"/>
                  <a:gd name="T101" fmla="*/ 238 w 238"/>
                  <a:gd name="T102" fmla="*/ 111 h 11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8" h="111">
                    <a:moveTo>
                      <a:pt x="70" y="7"/>
                    </a:moveTo>
                    <a:lnTo>
                      <a:pt x="76" y="3"/>
                    </a:lnTo>
                    <a:lnTo>
                      <a:pt x="87" y="6"/>
                    </a:lnTo>
                    <a:lnTo>
                      <a:pt x="99" y="14"/>
                    </a:lnTo>
                    <a:lnTo>
                      <a:pt x="86" y="25"/>
                    </a:lnTo>
                    <a:lnTo>
                      <a:pt x="92" y="25"/>
                    </a:lnTo>
                    <a:lnTo>
                      <a:pt x="117" y="34"/>
                    </a:lnTo>
                    <a:lnTo>
                      <a:pt x="138" y="23"/>
                    </a:lnTo>
                    <a:lnTo>
                      <a:pt x="165" y="22"/>
                    </a:lnTo>
                    <a:lnTo>
                      <a:pt x="173" y="41"/>
                    </a:lnTo>
                    <a:lnTo>
                      <a:pt x="195" y="51"/>
                    </a:lnTo>
                    <a:lnTo>
                      <a:pt x="214" y="52"/>
                    </a:lnTo>
                    <a:lnTo>
                      <a:pt x="230" y="71"/>
                    </a:lnTo>
                    <a:lnTo>
                      <a:pt x="225" y="92"/>
                    </a:lnTo>
                    <a:lnTo>
                      <a:pt x="237" y="99"/>
                    </a:lnTo>
                    <a:lnTo>
                      <a:pt x="219" y="99"/>
                    </a:lnTo>
                    <a:lnTo>
                      <a:pt x="199" y="92"/>
                    </a:lnTo>
                    <a:lnTo>
                      <a:pt x="140" y="110"/>
                    </a:lnTo>
                    <a:lnTo>
                      <a:pt x="92" y="98"/>
                    </a:lnTo>
                    <a:lnTo>
                      <a:pt x="86" y="94"/>
                    </a:lnTo>
                    <a:lnTo>
                      <a:pt x="59" y="94"/>
                    </a:lnTo>
                    <a:lnTo>
                      <a:pt x="68" y="71"/>
                    </a:lnTo>
                    <a:lnTo>
                      <a:pt x="7" y="60"/>
                    </a:lnTo>
                    <a:lnTo>
                      <a:pt x="0" y="38"/>
                    </a:lnTo>
                    <a:lnTo>
                      <a:pt x="4" y="21"/>
                    </a:lnTo>
                    <a:lnTo>
                      <a:pt x="11" y="24"/>
                    </a:lnTo>
                    <a:lnTo>
                      <a:pt x="21" y="28"/>
                    </a:lnTo>
                    <a:lnTo>
                      <a:pt x="28" y="8"/>
                    </a:lnTo>
                    <a:lnTo>
                      <a:pt x="49" y="14"/>
                    </a:lnTo>
                    <a:lnTo>
                      <a:pt x="55" y="0"/>
                    </a:lnTo>
                    <a:lnTo>
                      <a:pt x="68" y="2"/>
                    </a:lnTo>
                    <a:lnTo>
                      <a:pt x="74" y="3"/>
                    </a:lnTo>
                    <a:lnTo>
                      <a:pt x="70" y="7"/>
                    </a:lnTo>
                  </a:path>
                </a:pathLst>
              </a:custGeom>
              <a:noFill/>
              <a:ln w="9525">
                <a:solidFill>
                  <a:srgbClr val="000000"/>
                </a:solidFill>
                <a:round/>
                <a:headEnd/>
                <a:tailEnd/>
              </a:ln>
            </p:spPr>
            <p:txBody>
              <a:bodyPr/>
              <a:lstStyle/>
              <a:p>
                <a:endParaRPr lang="en-US"/>
              </a:p>
            </p:txBody>
          </p:sp>
          <p:sp>
            <p:nvSpPr>
              <p:cNvPr id="15004" name="Line 721"/>
              <p:cNvSpPr>
                <a:spLocks noChangeShapeType="1"/>
              </p:cNvSpPr>
              <p:nvPr/>
            </p:nvSpPr>
            <p:spPr bwMode="auto">
              <a:xfrm flipV="1">
                <a:off x="9540" y="4871"/>
                <a:ext cx="2" cy="2"/>
              </a:xfrm>
              <a:prstGeom prst="line">
                <a:avLst/>
              </a:prstGeom>
              <a:noFill/>
              <a:ln w="9525">
                <a:solidFill>
                  <a:srgbClr val="000000"/>
                </a:solidFill>
                <a:round/>
                <a:headEnd/>
                <a:tailEnd/>
              </a:ln>
            </p:spPr>
            <p:txBody>
              <a:bodyPr/>
              <a:lstStyle/>
              <a:p>
                <a:endParaRPr lang="en-GB"/>
              </a:p>
            </p:txBody>
          </p:sp>
          <p:sp>
            <p:nvSpPr>
              <p:cNvPr id="15005" name="Freeform 722"/>
              <p:cNvSpPr>
                <a:spLocks noChangeArrowheads="1"/>
              </p:cNvSpPr>
              <p:nvPr/>
            </p:nvSpPr>
            <p:spPr bwMode="auto">
              <a:xfrm>
                <a:off x="9541" y="4872"/>
                <a:ext cx="65" cy="34"/>
              </a:xfrm>
              <a:custGeom>
                <a:avLst/>
                <a:gdLst>
                  <a:gd name="T0" fmla="*/ 0 w 66"/>
                  <a:gd name="T1" fmla="*/ 0 h 35"/>
                  <a:gd name="T2" fmla="*/ 62 w 66"/>
                  <a:gd name="T3" fmla="*/ 11 h 35"/>
                  <a:gd name="T4" fmla="*/ 52 w 66"/>
                  <a:gd name="T5" fmla="*/ 31 h 35"/>
                  <a:gd name="T6" fmla="*/ 32 w 66"/>
                  <a:gd name="T7" fmla="*/ 31 h 35"/>
                  <a:gd name="T8" fmla="*/ 9 w 66"/>
                  <a:gd name="T9" fmla="*/ 17 h 35"/>
                  <a:gd name="T10" fmla="*/ 0 w 66"/>
                  <a:gd name="T11" fmla="*/ 0 h 35"/>
                  <a:gd name="T12" fmla="*/ 0 60000 65536"/>
                  <a:gd name="T13" fmla="*/ 0 60000 65536"/>
                  <a:gd name="T14" fmla="*/ 0 60000 65536"/>
                  <a:gd name="T15" fmla="*/ 0 60000 65536"/>
                  <a:gd name="T16" fmla="*/ 0 60000 65536"/>
                  <a:gd name="T17" fmla="*/ 0 60000 65536"/>
                  <a:gd name="T18" fmla="*/ 0 w 66"/>
                  <a:gd name="T19" fmla="*/ 0 h 35"/>
                  <a:gd name="T20" fmla="*/ 66 w 66"/>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66" h="35">
                    <a:moveTo>
                      <a:pt x="0" y="0"/>
                    </a:moveTo>
                    <a:lnTo>
                      <a:pt x="65" y="11"/>
                    </a:lnTo>
                    <a:lnTo>
                      <a:pt x="55" y="34"/>
                    </a:lnTo>
                    <a:lnTo>
                      <a:pt x="32" y="34"/>
                    </a:lnTo>
                    <a:lnTo>
                      <a:pt x="9" y="20"/>
                    </a:lnTo>
                    <a:lnTo>
                      <a:pt x="0" y="0"/>
                    </a:lnTo>
                  </a:path>
                </a:pathLst>
              </a:custGeom>
              <a:solidFill>
                <a:srgbClr val="8484A5"/>
              </a:solidFill>
              <a:ln w="5040">
                <a:solidFill>
                  <a:srgbClr val="000000"/>
                </a:solidFill>
                <a:round/>
                <a:headEnd/>
                <a:tailEnd/>
              </a:ln>
            </p:spPr>
            <p:txBody>
              <a:bodyPr wrap="none" anchor="ctr"/>
              <a:lstStyle/>
              <a:p>
                <a:endParaRPr lang="en-US"/>
              </a:p>
            </p:txBody>
          </p:sp>
          <p:sp>
            <p:nvSpPr>
              <p:cNvPr id="15006" name="Freeform 723"/>
              <p:cNvSpPr>
                <a:spLocks noChangeArrowheads="1"/>
              </p:cNvSpPr>
              <p:nvPr/>
            </p:nvSpPr>
            <p:spPr bwMode="auto">
              <a:xfrm>
                <a:off x="9541" y="4872"/>
                <a:ext cx="65" cy="34"/>
              </a:xfrm>
              <a:custGeom>
                <a:avLst/>
                <a:gdLst>
                  <a:gd name="T0" fmla="*/ 0 w 66"/>
                  <a:gd name="T1" fmla="*/ 0 h 35"/>
                  <a:gd name="T2" fmla="*/ 62 w 66"/>
                  <a:gd name="T3" fmla="*/ 11 h 35"/>
                  <a:gd name="T4" fmla="*/ 52 w 66"/>
                  <a:gd name="T5" fmla="*/ 31 h 35"/>
                  <a:gd name="T6" fmla="*/ 32 w 66"/>
                  <a:gd name="T7" fmla="*/ 31 h 35"/>
                  <a:gd name="T8" fmla="*/ 9 w 66"/>
                  <a:gd name="T9" fmla="*/ 17 h 35"/>
                  <a:gd name="T10" fmla="*/ 0 w 66"/>
                  <a:gd name="T11" fmla="*/ 0 h 35"/>
                  <a:gd name="T12" fmla="*/ 0 60000 65536"/>
                  <a:gd name="T13" fmla="*/ 0 60000 65536"/>
                  <a:gd name="T14" fmla="*/ 0 60000 65536"/>
                  <a:gd name="T15" fmla="*/ 0 60000 65536"/>
                  <a:gd name="T16" fmla="*/ 0 60000 65536"/>
                  <a:gd name="T17" fmla="*/ 0 60000 65536"/>
                  <a:gd name="T18" fmla="*/ 0 w 66"/>
                  <a:gd name="T19" fmla="*/ 0 h 35"/>
                  <a:gd name="T20" fmla="*/ 66 w 66"/>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66" h="35">
                    <a:moveTo>
                      <a:pt x="0" y="0"/>
                    </a:moveTo>
                    <a:lnTo>
                      <a:pt x="65" y="11"/>
                    </a:lnTo>
                    <a:lnTo>
                      <a:pt x="55" y="34"/>
                    </a:lnTo>
                    <a:lnTo>
                      <a:pt x="32" y="34"/>
                    </a:lnTo>
                    <a:lnTo>
                      <a:pt x="9" y="20"/>
                    </a:lnTo>
                    <a:lnTo>
                      <a:pt x="0" y="0"/>
                    </a:lnTo>
                  </a:path>
                </a:pathLst>
              </a:custGeom>
              <a:noFill/>
              <a:ln w="9525">
                <a:solidFill>
                  <a:srgbClr val="000000"/>
                </a:solidFill>
                <a:round/>
                <a:headEnd/>
                <a:tailEnd/>
              </a:ln>
            </p:spPr>
            <p:txBody>
              <a:bodyPr/>
              <a:lstStyle/>
              <a:p>
                <a:endParaRPr lang="en-US"/>
              </a:p>
            </p:txBody>
          </p:sp>
          <p:sp>
            <p:nvSpPr>
              <p:cNvPr id="15007" name="Line 724"/>
              <p:cNvSpPr>
                <a:spLocks noChangeShapeType="1"/>
              </p:cNvSpPr>
              <p:nvPr/>
            </p:nvSpPr>
            <p:spPr bwMode="auto">
              <a:xfrm>
                <a:off x="9514" y="4962"/>
                <a:ext cx="0" cy="0"/>
              </a:xfrm>
              <a:prstGeom prst="line">
                <a:avLst/>
              </a:prstGeom>
              <a:noFill/>
              <a:ln w="9525">
                <a:solidFill>
                  <a:srgbClr val="000000"/>
                </a:solidFill>
                <a:round/>
                <a:headEnd/>
                <a:tailEnd/>
              </a:ln>
            </p:spPr>
            <p:txBody>
              <a:bodyPr/>
              <a:lstStyle/>
              <a:p>
                <a:endParaRPr lang="en-GB"/>
              </a:p>
            </p:txBody>
          </p:sp>
          <p:sp>
            <p:nvSpPr>
              <p:cNvPr id="15008" name="Freeform 725"/>
              <p:cNvSpPr>
                <a:spLocks noChangeArrowheads="1"/>
              </p:cNvSpPr>
              <p:nvPr/>
            </p:nvSpPr>
            <p:spPr bwMode="auto">
              <a:xfrm>
                <a:off x="9511" y="4892"/>
                <a:ext cx="163" cy="76"/>
              </a:xfrm>
              <a:custGeom>
                <a:avLst/>
                <a:gdLst>
                  <a:gd name="T0" fmla="*/ 0 w 164"/>
                  <a:gd name="T1" fmla="*/ 65 h 77"/>
                  <a:gd name="T2" fmla="*/ 28 w 164"/>
                  <a:gd name="T3" fmla="*/ 39 h 77"/>
                  <a:gd name="T4" fmla="*/ 20 w 164"/>
                  <a:gd name="T5" fmla="*/ 38 h 77"/>
                  <a:gd name="T6" fmla="*/ 25 w 164"/>
                  <a:gd name="T7" fmla="*/ 40 h 77"/>
                  <a:gd name="T8" fmla="*/ 30 w 164"/>
                  <a:gd name="T9" fmla="*/ 38 h 77"/>
                  <a:gd name="T10" fmla="*/ 37 w 164"/>
                  <a:gd name="T11" fmla="*/ 0 h 77"/>
                  <a:gd name="T12" fmla="*/ 61 w 164"/>
                  <a:gd name="T13" fmla="*/ 16 h 77"/>
                  <a:gd name="T14" fmla="*/ 83 w 164"/>
                  <a:gd name="T15" fmla="*/ 15 h 77"/>
                  <a:gd name="T16" fmla="*/ 105 w 164"/>
                  <a:gd name="T17" fmla="*/ 11 h 77"/>
                  <a:gd name="T18" fmla="*/ 113 w 164"/>
                  <a:gd name="T19" fmla="*/ 23 h 77"/>
                  <a:gd name="T20" fmla="*/ 160 w 164"/>
                  <a:gd name="T21" fmla="*/ 27 h 77"/>
                  <a:gd name="T22" fmla="*/ 40 w 164"/>
                  <a:gd name="T23" fmla="*/ 73 h 77"/>
                  <a:gd name="T24" fmla="*/ 0 w 164"/>
                  <a:gd name="T25" fmla="*/ 65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4"/>
                  <a:gd name="T40" fmla="*/ 0 h 77"/>
                  <a:gd name="T41" fmla="*/ 164 w 164"/>
                  <a:gd name="T42" fmla="*/ 77 h 7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4" h="77">
                    <a:moveTo>
                      <a:pt x="0" y="68"/>
                    </a:moveTo>
                    <a:lnTo>
                      <a:pt x="28" y="42"/>
                    </a:lnTo>
                    <a:lnTo>
                      <a:pt x="20" y="38"/>
                    </a:lnTo>
                    <a:lnTo>
                      <a:pt x="25" y="43"/>
                    </a:lnTo>
                    <a:lnTo>
                      <a:pt x="30" y="40"/>
                    </a:lnTo>
                    <a:lnTo>
                      <a:pt x="37" y="0"/>
                    </a:lnTo>
                    <a:lnTo>
                      <a:pt x="61" y="16"/>
                    </a:lnTo>
                    <a:lnTo>
                      <a:pt x="86" y="15"/>
                    </a:lnTo>
                    <a:lnTo>
                      <a:pt x="108" y="11"/>
                    </a:lnTo>
                    <a:lnTo>
                      <a:pt x="116" y="23"/>
                    </a:lnTo>
                    <a:lnTo>
                      <a:pt x="163" y="27"/>
                    </a:lnTo>
                    <a:lnTo>
                      <a:pt x="40" y="76"/>
                    </a:lnTo>
                    <a:lnTo>
                      <a:pt x="0" y="68"/>
                    </a:lnTo>
                  </a:path>
                </a:pathLst>
              </a:custGeom>
              <a:solidFill>
                <a:srgbClr val="8484A5"/>
              </a:solidFill>
              <a:ln w="5040">
                <a:solidFill>
                  <a:srgbClr val="000000"/>
                </a:solidFill>
                <a:round/>
                <a:headEnd/>
                <a:tailEnd/>
              </a:ln>
            </p:spPr>
            <p:txBody>
              <a:bodyPr wrap="none" anchor="ctr"/>
              <a:lstStyle/>
              <a:p>
                <a:endParaRPr lang="en-US"/>
              </a:p>
            </p:txBody>
          </p:sp>
          <p:sp>
            <p:nvSpPr>
              <p:cNvPr id="15009" name="Freeform 726"/>
              <p:cNvSpPr>
                <a:spLocks noChangeArrowheads="1"/>
              </p:cNvSpPr>
              <p:nvPr/>
            </p:nvSpPr>
            <p:spPr bwMode="auto">
              <a:xfrm>
                <a:off x="9511" y="4892"/>
                <a:ext cx="163" cy="76"/>
              </a:xfrm>
              <a:custGeom>
                <a:avLst/>
                <a:gdLst>
                  <a:gd name="T0" fmla="*/ 0 w 164"/>
                  <a:gd name="T1" fmla="*/ 65 h 77"/>
                  <a:gd name="T2" fmla="*/ 28 w 164"/>
                  <a:gd name="T3" fmla="*/ 39 h 77"/>
                  <a:gd name="T4" fmla="*/ 20 w 164"/>
                  <a:gd name="T5" fmla="*/ 38 h 77"/>
                  <a:gd name="T6" fmla="*/ 25 w 164"/>
                  <a:gd name="T7" fmla="*/ 40 h 77"/>
                  <a:gd name="T8" fmla="*/ 30 w 164"/>
                  <a:gd name="T9" fmla="*/ 38 h 77"/>
                  <a:gd name="T10" fmla="*/ 37 w 164"/>
                  <a:gd name="T11" fmla="*/ 0 h 77"/>
                  <a:gd name="T12" fmla="*/ 61 w 164"/>
                  <a:gd name="T13" fmla="*/ 16 h 77"/>
                  <a:gd name="T14" fmla="*/ 83 w 164"/>
                  <a:gd name="T15" fmla="*/ 15 h 77"/>
                  <a:gd name="T16" fmla="*/ 105 w 164"/>
                  <a:gd name="T17" fmla="*/ 11 h 77"/>
                  <a:gd name="T18" fmla="*/ 113 w 164"/>
                  <a:gd name="T19" fmla="*/ 23 h 77"/>
                  <a:gd name="T20" fmla="*/ 160 w 164"/>
                  <a:gd name="T21" fmla="*/ 27 h 77"/>
                  <a:gd name="T22" fmla="*/ 40 w 164"/>
                  <a:gd name="T23" fmla="*/ 73 h 77"/>
                  <a:gd name="T24" fmla="*/ 0 w 164"/>
                  <a:gd name="T25" fmla="*/ 65 h 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4"/>
                  <a:gd name="T40" fmla="*/ 0 h 77"/>
                  <a:gd name="T41" fmla="*/ 164 w 164"/>
                  <a:gd name="T42" fmla="*/ 77 h 7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4" h="77">
                    <a:moveTo>
                      <a:pt x="0" y="68"/>
                    </a:moveTo>
                    <a:lnTo>
                      <a:pt x="28" y="42"/>
                    </a:lnTo>
                    <a:lnTo>
                      <a:pt x="20" y="38"/>
                    </a:lnTo>
                    <a:lnTo>
                      <a:pt x="25" y="43"/>
                    </a:lnTo>
                    <a:lnTo>
                      <a:pt x="30" y="40"/>
                    </a:lnTo>
                    <a:lnTo>
                      <a:pt x="37" y="0"/>
                    </a:lnTo>
                    <a:lnTo>
                      <a:pt x="61" y="16"/>
                    </a:lnTo>
                    <a:lnTo>
                      <a:pt x="86" y="15"/>
                    </a:lnTo>
                    <a:lnTo>
                      <a:pt x="108" y="11"/>
                    </a:lnTo>
                    <a:lnTo>
                      <a:pt x="116" y="23"/>
                    </a:lnTo>
                    <a:lnTo>
                      <a:pt x="163" y="27"/>
                    </a:lnTo>
                    <a:lnTo>
                      <a:pt x="40" y="76"/>
                    </a:lnTo>
                    <a:lnTo>
                      <a:pt x="0" y="68"/>
                    </a:lnTo>
                  </a:path>
                </a:pathLst>
              </a:custGeom>
              <a:noFill/>
              <a:ln w="9525">
                <a:solidFill>
                  <a:srgbClr val="000000"/>
                </a:solidFill>
                <a:round/>
                <a:headEnd/>
                <a:tailEnd/>
              </a:ln>
            </p:spPr>
            <p:txBody>
              <a:bodyPr/>
              <a:lstStyle/>
              <a:p>
                <a:endParaRPr lang="en-US"/>
              </a:p>
            </p:txBody>
          </p:sp>
          <p:sp>
            <p:nvSpPr>
              <p:cNvPr id="15010" name="Line 727"/>
              <p:cNvSpPr>
                <a:spLocks noChangeShapeType="1"/>
              </p:cNvSpPr>
              <p:nvPr/>
            </p:nvSpPr>
            <p:spPr bwMode="auto">
              <a:xfrm flipV="1">
                <a:off x="9489" y="4980"/>
                <a:ext cx="1" cy="1"/>
              </a:xfrm>
              <a:prstGeom prst="line">
                <a:avLst/>
              </a:prstGeom>
              <a:noFill/>
              <a:ln w="9525">
                <a:solidFill>
                  <a:srgbClr val="000000"/>
                </a:solidFill>
                <a:round/>
                <a:headEnd/>
                <a:tailEnd/>
              </a:ln>
            </p:spPr>
            <p:txBody>
              <a:bodyPr/>
              <a:lstStyle/>
              <a:p>
                <a:endParaRPr lang="en-GB"/>
              </a:p>
            </p:txBody>
          </p:sp>
          <p:sp>
            <p:nvSpPr>
              <p:cNvPr id="15011" name="Freeform 728"/>
              <p:cNvSpPr>
                <a:spLocks noChangeArrowheads="1"/>
              </p:cNvSpPr>
              <p:nvPr/>
            </p:nvSpPr>
            <p:spPr bwMode="auto">
              <a:xfrm>
                <a:off x="9493" y="4959"/>
                <a:ext cx="58" cy="35"/>
              </a:xfrm>
              <a:custGeom>
                <a:avLst/>
                <a:gdLst>
                  <a:gd name="T0" fmla="*/ 0 w 59"/>
                  <a:gd name="T1" fmla="*/ 20 h 36"/>
                  <a:gd name="T2" fmla="*/ 8 w 59"/>
                  <a:gd name="T3" fmla="*/ 10 h 36"/>
                  <a:gd name="T4" fmla="*/ 19 w 59"/>
                  <a:gd name="T5" fmla="*/ 0 h 36"/>
                  <a:gd name="T6" fmla="*/ 55 w 59"/>
                  <a:gd name="T7" fmla="*/ 12 h 36"/>
                  <a:gd name="T8" fmla="*/ 30 w 59"/>
                  <a:gd name="T9" fmla="*/ 21 h 36"/>
                  <a:gd name="T10" fmla="*/ 28 w 59"/>
                  <a:gd name="T11" fmla="*/ 20 h 36"/>
                  <a:gd name="T12" fmla="*/ 28 w 59"/>
                  <a:gd name="T13" fmla="*/ 20 h 36"/>
                  <a:gd name="T14" fmla="*/ 23 w 59"/>
                  <a:gd name="T15" fmla="*/ 30 h 36"/>
                  <a:gd name="T16" fmla="*/ 18 w 59"/>
                  <a:gd name="T17" fmla="*/ 29 h 36"/>
                  <a:gd name="T18" fmla="*/ 11 w 59"/>
                  <a:gd name="T19" fmla="*/ 32 h 36"/>
                  <a:gd name="T20" fmla="*/ 0 w 59"/>
                  <a:gd name="T21" fmla="*/ 20 h 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9"/>
                  <a:gd name="T34" fmla="*/ 0 h 36"/>
                  <a:gd name="T35" fmla="*/ 59 w 59"/>
                  <a:gd name="T36" fmla="*/ 36 h 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9" h="36">
                    <a:moveTo>
                      <a:pt x="0" y="23"/>
                    </a:moveTo>
                    <a:lnTo>
                      <a:pt x="8" y="10"/>
                    </a:lnTo>
                    <a:lnTo>
                      <a:pt x="19" y="0"/>
                    </a:lnTo>
                    <a:lnTo>
                      <a:pt x="58" y="12"/>
                    </a:lnTo>
                    <a:lnTo>
                      <a:pt x="33" y="24"/>
                    </a:lnTo>
                    <a:lnTo>
                      <a:pt x="28" y="23"/>
                    </a:lnTo>
                    <a:lnTo>
                      <a:pt x="23" y="33"/>
                    </a:lnTo>
                    <a:lnTo>
                      <a:pt x="18" y="32"/>
                    </a:lnTo>
                    <a:lnTo>
                      <a:pt x="11" y="35"/>
                    </a:lnTo>
                    <a:lnTo>
                      <a:pt x="0" y="23"/>
                    </a:lnTo>
                  </a:path>
                </a:pathLst>
              </a:custGeom>
              <a:solidFill>
                <a:srgbClr val="8484A5"/>
              </a:solidFill>
              <a:ln w="5040">
                <a:solidFill>
                  <a:srgbClr val="000000"/>
                </a:solidFill>
                <a:round/>
                <a:headEnd/>
                <a:tailEnd/>
              </a:ln>
            </p:spPr>
            <p:txBody>
              <a:bodyPr wrap="none" anchor="ctr"/>
              <a:lstStyle/>
              <a:p>
                <a:endParaRPr lang="en-US"/>
              </a:p>
            </p:txBody>
          </p:sp>
          <p:sp>
            <p:nvSpPr>
              <p:cNvPr id="15012" name="Freeform 729"/>
              <p:cNvSpPr>
                <a:spLocks noChangeArrowheads="1"/>
              </p:cNvSpPr>
              <p:nvPr/>
            </p:nvSpPr>
            <p:spPr bwMode="auto">
              <a:xfrm>
                <a:off x="9493" y="4959"/>
                <a:ext cx="58" cy="35"/>
              </a:xfrm>
              <a:custGeom>
                <a:avLst/>
                <a:gdLst>
                  <a:gd name="T0" fmla="*/ 0 w 59"/>
                  <a:gd name="T1" fmla="*/ 20 h 36"/>
                  <a:gd name="T2" fmla="*/ 8 w 59"/>
                  <a:gd name="T3" fmla="*/ 10 h 36"/>
                  <a:gd name="T4" fmla="*/ 19 w 59"/>
                  <a:gd name="T5" fmla="*/ 0 h 36"/>
                  <a:gd name="T6" fmla="*/ 55 w 59"/>
                  <a:gd name="T7" fmla="*/ 12 h 36"/>
                  <a:gd name="T8" fmla="*/ 30 w 59"/>
                  <a:gd name="T9" fmla="*/ 21 h 36"/>
                  <a:gd name="T10" fmla="*/ 28 w 59"/>
                  <a:gd name="T11" fmla="*/ 20 h 36"/>
                  <a:gd name="T12" fmla="*/ 28 w 59"/>
                  <a:gd name="T13" fmla="*/ 20 h 36"/>
                  <a:gd name="T14" fmla="*/ 23 w 59"/>
                  <a:gd name="T15" fmla="*/ 30 h 36"/>
                  <a:gd name="T16" fmla="*/ 18 w 59"/>
                  <a:gd name="T17" fmla="*/ 29 h 36"/>
                  <a:gd name="T18" fmla="*/ 11 w 59"/>
                  <a:gd name="T19" fmla="*/ 32 h 36"/>
                  <a:gd name="T20" fmla="*/ 0 w 59"/>
                  <a:gd name="T21" fmla="*/ 20 h 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9"/>
                  <a:gd name="T34" fmla="*/ 0 h 36"/>
                  <a:gd name="T35" fmla="*/ 59 w 59"/>
                  <a:gd name="T36" fmla="*/ 36 h 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9" h="36">
                    <a:moveTo>
                      <a:pt x="0" y="23"/>
                    </a:moveTo>
                    <a:lnTo>
                      <a:pt x="8" y="10"/>
                    </a:lnTo>
                    <a:lnTo>
                      <a:pt x="19" y="0"/>
                    </a:lnTo>
                    <a:lnTo>
                      <a:pt x="58" y="12"/>
                    </a:lnTo>
                    <a:lnTo>
                      <a:pt x="33" y="24"/>
                    </a:lnTo>
                    <a:lnTo>
                      <a:pt x="28" y="23"/>
                    </a:lnTo>
                    <a:lnTo>
                      <a:pt x="23" y="33"/>
                    </a:lnTo>
                    <a:lnTo>
                      <a:pt x="18" y="32"/>
                    </a:lnTo>
                    <a:lnTo>
                      <a:pt x="11" y="35"/>
                    </a:lnTo>
                    <a:lnTo>
                      <a:pt x="0" y="23"/>
                    </a:lnTo>
                  </a:path>
                </a:pathLst>
              </a:custGeom>
              <a:noFill/>
              <a:ln w="9525">
                <a:solidFill>
                  <a:srgbClr val="000000"/>
                </a:solidFill>
                <a:round/>
                <a:headEnd/>
                <a:tailEnd/>
              </a:ln>
            </p:spPr>
            <p:txBody>
              <a:bodyPr/>
              <a:lstStyle/>
              <a:p>
                <a:endParaRPr lang="en-US"/>
              </a:p>
            </p:txBody>
          </p:sp>
          <p:sp>
            <p:nvSpPr>
              <p:cNvPr id="15013" name="Line 730"/>
              <p:cNvSpPr>
                <a:spLocks noChangeShapeType="1"/>
              </p:cNvSpPr>
              <p:nvPr/>
            </p:nvSpPr>
            <p:spPr bwMode="auto">
              <a:xfrm>
                <a:off x="9432" y="5001"/>
                <a:ext cx="0" cy="0"/>
              </a:xfrm>
              <a:prstGeom prst="line">
                <a:avLst/>
              </a:prstGeom>
              <a:noFill/>
              <a:ln w="9525">
                <a:solidFill>
                  <a:srgbClr val="000000"/>
                </a:solidFill>
                <a:round/>
                <a:headEnd/>
                <a:tailEnd/>
              </a:ln>
            </p:spPr>
            <p:txBody>
              <a:bodyPr/>
              <a:lstStyle/>
              <a:p>
                <a:endParaRPr lang="en-GB"/>
              </a:p>
            </p:txBody>
          </p:sp>
          <p:sp>
            <p:nvSpPr>
              <p:cNvPr id="15014" name="Freeform 731"/>
              <p:cNvSpPr>
                <a:spLocks noChangeArrowheads="1"/>
              </p:cNvSpPr>
              <p:nvPr/>
            </p:nvSpPr>
            <p:spPr bwMode="auto">
              <a:xfrm>
                <a:off x="9430" y="4976"/>
                <a:ext cx="72" cy="35"/>
              </a:xfrm>
              <a:custGeom>
                <a:avLst/>
                <a:gdLst>
                  <a:gd name="T0" fmla="*/ 4 w 73"/>
                  <a:gd name="T1" fmla="*/ 20 h 36"/>
                  <a:gd name="T2" fmla="*/ 3 w 73"/>
                  <a:gd name="T3" fmla="*/ 19 h 36"/>
                  <a:gd name="T4" fmla="*/ 0 w 73"/>
                  <a:gd name="T5" fmla="*/ 12 h 36"/>
                  <a:gd name="T6" fmla="*/ 19 w 73"/>
                  <a:gd name="T7" fmla="*/ 15 h 36"/>
                  <a:gd name="T8" fmla="*/ 30 w 73"/>
                  <a:gd name="T9" fmla="*/ 14 h 36"/>
                  <a:gd name="T10" fmla="*/ 46 w 73"/>
                  <a:gd name="T11" fmla="*/ 1 h 36"/>
                  <a:gd name="T12" fmla="*/ 58 w 73"/>
                  <a:gd name="T13" fmla="*/ 0 h 36"/>
                  <a:gd name="T14" fmla="*/ 69 w 73"/>
                  <a:gd name="T15" fmla="*/ 17 h 36"/>
                  <a:gd name="T16" fmla="*/ 57 w 73"/>
                  <a:gd name="T17" fmla="*/ 20 h 36"/>
                  <a:gd name="T18" fmla="*/ 51 w 73"/>
                  <a:gd name="T19" fmla="*/ 22 h 36"/>
                  <a:gd name="T20" fmla="*/ 49 w 73"/>
                  <a:gd name="T21" fmla="*/ 27 h 36"/>
                  <a:gd name="T22" fmla="*/ 36 w 73"/>
                  <a:gd name="T23" fmla="*/ 29 h 36"/>
                  <a:gd name="T24" fmla="*/ 26 w 73"/>
                  <a:gd name="T25" fmla="*/ 31 h 36"/>
                  <a:gd name="T26" fmla="*/ 12 w 73"/>
                  <a:gd name="T27" fmla="*/ 30 h 36"/>
                  <a:gd name="T28" fmla="*/ 9 w 73"/>
                  <a:gd name="T29" fmla="*/ 32 h 36"/>
                  <a:gd name="T30" fmla="*/ 2 w 73"/>
                  <a:gd name="T31" fmla="*/ 30 h 36"/>
                  <a:gd name="T32" fmla="*/ 4 w 73"/>
                  <a:gd name="T33" fmla="*/ 25 h 36"/>
                  <a:gd name="T34" fmla="*/ 4 w 73"/>
                  <a:gd name="T35" fmla="*/ 20 h 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3"/>
                  <a:gd name="T55" fmla="*/ 0 h 36"/>
                  <a:gd name="T56" fmla="*/ 73 w 73"/>
                  <a:gd name="T57" fmla="*/ 36 h 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3" h="36">
                    <a:moveTo>
                      <a:pt x="4" y="23"/>
                    </a:moveTo>
                    <a:lnTo>
                      <a:pt x="3" y="22"/>
                    </a:lnTo>
                    <a:lnTo>
                      <a:pt x="0" y="12"/>
                    </a:lnTo>
                    <a:lnTo>
                      <a:pt x="19" y="15"/>
                    </a:lnTo>
                    <a:lnTo>
                      <a:pt x="30" y="14"/>
                    </a:lnTo>
                    <a:lnTo>
                      <a:pt x="49" y="1"/>
                    </a:lnTo>
                    <a:lnTo>
                      <a:pt x="61" y="0"/>
                    </a:lnTo>
                    <a:lnTo>
                      <a:pt x="72" y="17"/>
                    </a:lnTo>
                    <a:lnTo>
                      <a:pt x="60" y="23"/>
                    </a:lnTo>
                    <a:lnTo>
                      <a:pt x="54" y="25"/>
                    </a:lnTo>
                    <a:lnTo>
                      <a:pt x="52" y="30"/>
                    </a:lnTo>
                    <a:lnTo>
                      <a:pt x="36" y="32"/>
                    </a:lnTo>
                    <a:lnTo>
                      <a:pt x="26" y="34"/>
                    </a:lnTo>
                    <a:lnTo>
                      <a:pt x="12" y="33"/>
                    </a:lnTo>
                    <a:lnTo>
                      <a:pt x="9" y="35"/>
                    </a:lnTo>
                    <a:lnTo>
                      <a:pt x="2" y="33"/>
                    </a:lnTo>
                    <a:lnTo>
                      <a:pt x="4" y="28"/>
                    </a:lnTo>
                    <a:lnTo>
                      <a:pt x="4" y="23"/>
                    </a:lnTo>
                  </a:path>
                </a:pathLst>
              </a:custGeom>
              <a:solidFill>
                <a:srgbClr val="8484A5"/>
              </a:solidFill>
              <a:ln w="5040">
                <a:solidFill>
                  <a:srgbClr val="000000"/>
                </a:solidFill>
                <a:round/>
                <a:headEnd/>
                <a:tailEnd/>
              </a:ln>
            </p:spPr>
            <p:txBody>
              <a:bodyPr wrap="none" anchor="ctr"/>
              <a:lstStyle/>
              <a:p>
                <a:endParaRPr lang="en-US"/>
              </a:p>
            </p:txBody>
          </p:sp>
          <p:sp>
            <p:nvSpPr>
              <p:cNvPr id="15015" name="Freeform 732"/>
              <p:cNvSpPr>
                <a:spLocks noChangeArrowheads="1"/>
              </p:cNvSpPr>
              <p:nvPr/>
            </p:nvSpPr>
            <p:spPr bwMode="auto">
              <a:xfrm>
                <a:off x="9430" y="4976"/>
                <a:ext cx="72" cy="35"/>
              </a:xfrm>
              <a:custGeom>
                <a:avLst/>
                <a:gdLst>
                  <a:gd name="T0" fmla="*/ 4 w 73"/>
                  <a:gd name="T1" fmla="*/ 20 h 36"/>
                  <a:gd name="T2" fmla="*/ 3 w 73"/>
                  <a:gd name="T3" fmla="*/ 19 h 36"/>
                  <a:gd name="T4" fmla="*/ 0 w 73"/>
                  <a:gd name="T5" fmla="*/ 12 h 36"/>
                  <a:gd name="T6" fmla="*/ 19 w 73"/>
                  <a:gd name="T7" fmla="*/ 15 h 36"/>
                  <a:gd name="T8" fmla="*/ 30 w 73"/>
                  <a:gd name="T9" fmla="*/ 14 h 36"/>
                  <a:gd name="T10" fmla="*/ 46 w 73"/>
                  <a:gd name="T11" fmla="*/ 1 h 36"/>
                  <a:gd name="T12" fmla="*/ 58 w 73"/>
                  <a:gd name="T13" fmla="*/ 0 h 36"/>
                  <a:gd name="T14" fmla="*/ 69 w 73"/>
                  <a:gd name="T15" fmla="*/ 17 h 36"/>
                  <a:gd name="T16" fmla="*/ 57 w 73"/>
                  <a:gd name="T17" fmla="*/ 20 h 36"/>
                  <a:gd name="T18" fmla="*/ 51 w 73"/>
                  <a:gd name="T19" fmla="*/ 22 h 36"/>
                  <a:gd name="T20" fmla="*/ 49 w 73"/>
                  <a:gd name="T21" fmla="*/ 27 h 36"/>
                  <a:gd name="T22" fmla="*/ 36 w 73"/>
                  <a:gd name="T23" fmla="*/ 29 h 36"/>
                  <a:gd name="T24" fmla="*/ 26 w 73"/>
                  <a:gd name="T25" fmla="*/ 31 h 36"/>
                  <a:gd name="T26" fmla="*/ 12 w 73"/>
                  <a:gd name="T27" fmla="*/ 30 h 36"/>
                  <a:gd name="T28" fmla="*/ 9 w 73"/>
                  <a:gd name="T29" fmla="*/ 32 h 36"/>
                  <a:gd name="T30" fmla="*/ 2 w 73"/>
                  <a:gd name="T31" fmla="*/ 30 h 36"/>
                  <a:gd name="T32" fmla="*/ 4 w 73"/>
                  <a:gd name="T33" fmla="*/ 25 h 36"/>
                  <a:gd name="T34" fmla="*/ 4 w 73"/>
                  <a:gd name="T35" fmla="*/ 20 h 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3"/>
                  <a:gd name="T55" fmla="*/ 0 h 36"/>
                  <a:gd name="T56" fmla="*/ 73 w 73"/>
                  <a:gd name="T57" fmla="*/ 36 h 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3" h="36">
                    <a:moveTo>
                      <a:pt x="4" y="23"/>
                    </a:moveTo>
                    <a:lnTo>
                      <a:pt x="3" y="22"/>
                    </a:lnTo>
                    <a:lnTo>
                      <a:pt x="0" y="12"/>
                    </a:lnTo>
                    <a:lnTo>
                      <a:pt x="19" y="15"/>
                    </a:lnTo>
                    <a:lnTo>
                      <a:pt x="30" y="14"/>
                    </a:lnTo>
                    <a:lnTo>
                      <a:pt x="49" y="1"/>
                    </a:lnTo>
                    <a:lnTo>
                      <a:pt x="61" y="0"/>
                    </a:lnTo>
                    <a:lnTo>
                      <a:pt x="72" y="17"/>
                    </a:lnTo>
                    <a:lnTo>
                      <a:pt x="60" y="23"/>
                    </a:lnTo>
                    <a:lnTo>
                      <a:pt x="54" y="25"/>
                    </a:lnTo>
                    <a:lnTo>
                      <a:pt x="52" y="30"/>
                    </a:lnTo>
                    <a:lnTo>
                      <a:pt x="36" y="32"/>
                    </a:lnTo>
                    <a:lnTo>
                      <a:pt x="26" y="34"/>
                    </a:lnTo>
                    <a:lnTo>
                      <a:pt x="12" y="33"/>
                    </a:lnTo>
                    <a:lnTo>
                      <a:pt x="9" y="35"/>
                    </a:lnTo>
                    <a:lnTo>
                      <a:pt x="2" y="33"/>
                    </a:lnTo>
                    <a:lnTo>
                      <a:pt x="4" y="28"/>
                    </a:lnTo>
                    <a:lnTo>
                      <a:pt x="4" y="23"/>
                    </a:lnTo>
                  </a:path>
                </a:pathLst>
              </a:custGeom>
              <a:noFill/>
              <a:ln w="9525">
                <a:solidFill>
                  <a:srgbClr val="000000"/>
                </a:solidFill>
                <a:round/>
                <a:headEnd/>
                <a:tailEnd/>
              </a:ln>
            </p:spPr>
            <p:txBody>
              <a:bodyPr/>
              <a:lstStyle/>
              <a:p>
                <a:endParaRPr lang="en-US"/>
              </a:p>
            </p:txBody>
          </p:sp>
          <p:sp>
            <p:nvSpPr>
              <p:cNvPr id="15016" name="Line 733"/>
              <p:cNvSpPr>
                <a:spLocks noChangeShapeType="1"/>
              </p:cNvSpPr>
              <p:nvPr/>
            </p:nvSpPr>
            <p:spPr bwMode="auto">
              <a:xfrm>
                <a:off x="9432" y="5001"/>
                <a:ext cx="0" cy="0"/>
              </a:xfrm>
              <a:prstGeom prst="line">
                <a:avLst/>
              </a:prstGeom>
              <a:noFill/>
              <a:ln w="9525">
                <a:solidFill>
                  <a:srgbClr val="000000"/>
                </a:solidFill>
                <a:round/>
                <a:headEnd/>
                <a:tailEnd/>
              </a:ln>
            </p:spPr>
            <p:txBody>
              <a:bodyPr/>
              <a:lstStyle/>
              <a:p>
                <a:endParaRPr lang="en-GB"/>
              </a:p>
            </p:txBody>
          </p:sp>
          <p:sp>
            <p:nvSpPr>
              <p:cNvPr id="15017" name="Freeform 734"/>
              <p:cNvSpPr>
                <a:spLocks noChangeArrowheads="1"/>
              </p:cNvSpPr>
              <p:nvPr/>
            </p:nvSpPr>
            <p:spPr bwMode="auto">
              <a:xfrm>
                <a:off x="9366" y="4992"/>
                <a:ext cx="95" cy="72"/>
              </a:xfrm>
              <a:custGeom>
                <a:avLst/>
                <a:gdLst>
                  <a:gd name="T0" fmla="*/ 63 w 96"/>
                  <a:gd name="T1" fmla="*/ 9 h 73"/>
                  <a:gd name="T2" fmla="*/ 68 w 96"/>
                  <a:gd name="T3" fmla="*/ 7 h 73"/>
                  <a:gd name="T4" fmla="*/ 64 w 96"/>
                  <a:gd name="T5" fmla="*/ 0 h 73"/>
                  <a:gd name="T6" fmla="*/ 29 w 96"/>
                  <a:gd name="T7" fmla="*/ 36 h 73"/>
                  <a:gd name="T8" fmla="*/ 16 w 96"/>
                  <a:gd name="T9" fmla="*/ 46 h 73"/>
                  <a:gd name="T10" fmla="*/ 16 w 96"/>
                  <a:gd name="T11" fmla="*/ 57 h 73"/>
                  <a:gd name="T12" fmla="*/ 0 w 96"/>
                  <a:gd name="T13" fmla="*/ 69 h 73"/>
                  <a:gd name="T14" fmla="*/ 4 w 96"/>
                  <a:gd name="T15" fmla="*/ 69 h 73"/>
                  <a:gd name="T16" fmla="*/ 92 w 96"/>
                  <a:gd name="T17" fmla="*/ 21 h 73"/>
                  <a:gd name="T18" fmla="*/ 75 w 96"/>
                  <a:gd name="T19" fmla="*/ 14 h 73"/>
                  <a:gd name="T20" fmla="*/ 73 w 96"/>
                  <a:gd name="T21" fmla="*/ 18 h 73"/>
                  <a:gd name="T22" fmla="*/ 66 w 96"/>
                  <a:gd name="T23" fmla="*/ 17 h 73"/>
                  <a:gd name="T24" fmla="*/ 69 w 96"/>
                  <a:gd name="T25" fmla="*/ 9 h 73"/>
                  <a:gd name="T26" fmla="*/ 63 w 96"/>
                  <a:gd name="T27" fmla="*/ 9 h 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6"/>
                  <a:gd name="T43" fmla="*/ 0 h 73"/>
                  <a:gd name="T44" fmla="*/ 96 w 96"/>
                  <a:gd name="T45" fmla="*/ 73 h 7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6" h="73">
                    <a:moveTo>
                      <a:pt x="66" y="9"/>
                    </a:moveTo>
                    <a:lnTo>
                      <a:pt x="71" y="7"/>
                    </a:lnTo>
                    <a:lnTo>
                      <a:pt x="67" y="0"/>
                    </a:lnTo>
                    <a:lnTo>
                      <a:pt x="29" y="38"/>
                    </a:lnTo>
                    <a:lnTo>
                      <a:pt x="16" y="49"/>
                    </a:lnTo>
                    <a:lnTo>
                      <a:pt x="16" y="60"/>
                    </a:lnTo>
                    <a:lnTo>
                      <a:pt x="0" y="72"/>
                    </a:lnTo>
                    <a:lnTo>
                      <a:pt x="4" y="72"/>
                    </a:lnTo>
                    <a:lnTo>
                      <a:pt x="95" y="21"/>
                    </a:lnTo>
                    <a:lnTo>
                      <a:pt x="78" y="14"/>
                    </a:lnTo>
                    <a:lnTo>
                      <a:pt x="76" y="18"/>
                    </a:lnTo>
                    <a:lnTo>
                      <a:pt x="69" y="17"/>
                    </a:lnTo>
                    <a:lnTo>
                      <a:pt x="72" y="9"/>
                    </a:lnTo>
                    <a:lnTo>
                      <a:pt x="66" y="9"/>
                    </a:lnTo>
                  </a:path>
                </a:pathLst>
              </a:custGeom>
              <a:solidFill>
                <a:srgbClr val="8484A5"/>
              </a:solidFill>
              <a:ln w="5040">
                <a:solidFill>
                  <a:srgbClr val="000000"/>
                </a:solidFill>
                <a:round/>
                <a:headEnd/>
                <a:tailEnd/>
              </a:ln>
            </p:spPr>
            <p:txBody>
              <a:bodyPr wrap="none" anchor="ctr"/>
              <a:lstStyle/>
              <a:p>
                <a:endParaRPr lang="en-US"/>
              </a:p>
            </p:txBody>
          </p:sp>
          <p:sp>
            <p:nvSpPr>
              <p:cNvPr id="15018" name="Freeform 735"/>
              <p:cNvSpPr>
                <a:spLocks noChangeArrowheads="1"/>
              </p:cNvSpPr>
              <p:nvPr/>
            </p:nvSpPr>
            <p:spPr bwMode="auto">
              <a:xfrm>
                <a:off x="9366" y="4992"/>
                <a:ext cx="95" cy="72"/>
              </a:xfrm>
              <a:custGeom>
                <a:avLst/>
                <a:gdLst>
                  <a:gd name="T0" fmla="*/ 63 w 96"/>
                  <a:gd name="T1" fmla="*/ 9 h 73"/>
                  <a:gd name="T2" fmla="*/ 68 w 96"/>
                  <a:gd name="T3" fmla="*/ 7 h 73"/>
                  <a:gd name="T4" fmla="*/ 64 w 96"/>
                  <a:gd name="T5" fmla="*/ 0 h 73"/>
                  <a:gd name="T6" fmla="*/ 29 w 96"/>
                  <a:gd name="T7" fmla="*/ 36 h 73"/>
                  <a:gd name="T8" fmla="*/ 16 w 96"/>
                  <a:gd name="T9" fmla="*/ 46 h 73"/>
                  <a:gd name="T10" fmla="*/ 16 w 96"/>
                  <a:gd name="T11" fmla="*/ 57 h 73"/>
                  <a:gd name="T12" fmla="*/ 0 w 96"/>
                  <a:gd name="T13" fmla="*/ 69 h 73"/>
                  <a:gd name="T14" fmla="*/ 4 w 96"/>
                  <a:gd name="T15" fmla="*/ 69 h 73"/>
                  <a:gd name="T16" fmla="*/ 92 w 96"/>
                  <a:gd name="T17" fmla="*/ 21 h 73"/>
                  <a:gd name="T18" fmla="*/ 75 w 96"/>
                  <a:gd name="T19" fmla="*/ 14 h 73"/>
                  <a:gd name="T20" fmla="*/ 73 w 96"/>
                  <a:gd name="T21" fmla="*/ 18 h 73"/>
                  <a:gd name="T22" fmla="*/ 66 w 96"/>
                  <a:gd name="T23" fmla="*/ 17 h 73"/>
                  <a:gd name="T24" fmla="*/ 69 w 96"/>
                  <a:gd name="T25" fmla="*/ 9 h 73"/>
                  <a:gd name="T26" fmla="*/ 63 w 96"/>
                  <a:gd name="T27" fmla="*/ 9 h 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6"/>
                  <a:gd name="T43" fmla="*/ 0 h 73"/>
                  <a:gd name="T44" fmla="*/ 96 w 96"/>
                  <a:gd name="T45" fmla="*/ 73 h 7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6" h="73">
                    <a:moveTo>
                      <a:pt x="66" y="9"/>
                    </a:moveTo>
                    <a:lnTo>
                      <a:pt x="71" y="7"/>
                    </a:lnTo>
                    <a:lnTo>
                      <a:pt x="67" y="0"/>
                    </a:lnTo>
                    <a:lnTo>
                      <a:pt x="29" y="38"/>
                    </a:lnTo>
                    <a:lnTo>
                      <a:pt x="16" y="49"/>
                    </a:lnTo>
                    <a:lnTo>
                      <a:pt x="16" y="60"/>
                    </a:lnTo>
                    <a:lnTo>
                      <a:pt x="0" y="72"/>
                    </a:lnTo>
                    <a:lnTo>
                      <a:pt x="4" y="72"/>
                    </a:lnTo>
                    <a:lnTo>
                      <a:pt x="95" y="21"/>
                    </a:lnTo>
                    <a:lnTo>
                      <a:pt x="78" y="14"/>
                    </a:lnTo>
                    <a:lnTo>
                      <a:pt x="76" y="18"/>
                    </a:lnTo>
                    <a:lnTo>
                      <a:pt x="69" y="17"/>
                    </a:lnTo>
                    <a:lnTo>
                      <a:pt x="72" y="9"/>
                    </a:lnTo>
                    <a:lnTo>
                      <a:pt x="66" y="9"/>
                    </a:lnTo>
                  </a:path>
                </a:pathLst>
              </a:custGeom>
              <a:noFill/>
              <a:ln w="9525">
                <a:solidFill>
                  <a:srgbClr val="000000"/>
                </a:solidFill>
                <a:round/>
                <a:headEnd/>
                <a:tailEnd/>
              </a:ln>
            </p:spPr>
            <p:txBody>
              <a:bodyPr/>
              <a:lstStyle/>
              <a:p>
                <a:endParaRPr lang="en-US"/>
              </a:p>
            </p:txBody>
          </p:sp>
          <p:sp>
            <p:nvSpPr>
              <p:cNvPr id="15019" name="Line 736"/>
              <p:cNvSpPr>
                <a:spLocks noChangeShapeType="1"/>
              </p:cNvSpPr>
              <p:nvPr/>
            </p:nvSpPr>
            <p:spPr bwMode="auto">
              <a:xfrm flipV="1">
                <a:off x="9182" y="4514"/>
                <a:ext cx="4" cy="1"/>
              </a:xfrm>
              <a:prstGeom prst="line">
                <a:avLst/>
              </a:prstGeom>
              <a:noFill/>
              <a:ln w="9525">
                <a:solidFill>
                  <a:srgbClr val="000000"/>
                </a:solidFill>
                <a:round/>
                <a:headEnd/>
                <a:tailEnd/>
              </a:ln>
            </p:spPr>
            <p:txBody>
              <a:bodyPr/>
              <a:lstStyle/>
              <a:p>
                <a:endParaRPr lang="en-GB"/>
              </a:p>
            </p:txBody>
          </p:sp>
          <p:sp>
            <p:nvSpPr>
              <p:cNvPr id="15020" name="Freeform 737"/>
              <p:cNvSpPr>
                <a:spLocks noChangeArrowheads="1"/>
              </p:cNvSpPr>
              <p:nvPr/>
            </p:nvSpPr>
            <p:spPr bwMode="auto">
              <a:xfrm>
                <a:off x="9107" y="4451"/>
                <a:ext cx="112" cy="65"/>
              </a:xfrm>
              <a:custGeom>
                <a:avLst/>
                <a:gdLst>
                  <a:gd name="T0" fmla="*/ 74 w 113"/>
                  <a:gd name="T1" fmla="*/ 62 h 66"/>
                  <a:gd name="T2" fmla="*/ 89 w 113"/>
                  <a:gd name="T3" fmla="*/ 40 h 66"/>
                  <a:gd name="T4" fmla="*/ 109 w 113"/>
                  <a:gd name="T5" fmla="*/ 11 h 66"/>
                  <a:gd name="T6" fmla="*/ 76 w 113"/>
                  <a:gd name="T7" fmla="*/ 0 h 66"/>
                  <a:gd name="T8" fmla="*/ 0 w 113"/>
                  <a:gd name="T9" fmla="*/ 13 h 66"/>
                  <a:gd name="T10" fmla="*/ 21 w 113"/>
                  <a:gd name="T11" fmla="*/ 22 h 66"/>
                  <a:gd name="T12" fmla="*/ 26 w 113"/>
                  <a:gd name="T13" fmla="*/ 36 h 66"/>
                  <a:gd name="T14" fmla="*/ 56 w 113"/>
                  <a:gd name="T15" fmla="*/ 46 h 66"/>
                  <a:gd name="T16" fmla="*/ 74 w 113"/>
                  <a:gd name="T17" fmla="*/ 62 h 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3"/>
                  <a:gd name="T28" fmla="*/ 0 h 66"/>
                  <a:gd name="T29" fmla="*/ 113 w 113"/>
                  <a:gd name="T30" fmla="*/ 66 h 6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3" h="66">
                    <a:moveTo>
                      <a:pt x="77" y="65"/>
                    </a:moveTo>
                    <a:lnTo>
                      <a:pt x="92" y="43"/>
                    </a:lnTo>
                    <a:lnTo>
                      <a:pt x="112" y="11"/>
                    </a:lnTo>
                    <a:lnTo>
                      <a:pt x="79" y="0"/>
                    </a:lnTo>
                    <a:lnTo>
                      <a:pt x="0" y="13"/>
                    </a:lnTo>
                    <a:lnTo>
                      <a:pt x="21" y="22"/>
                    </a:lnTo>
                    <a:lnTo>
                      <a:pt x="26" y="39"/>
                    </a:lnTo>
                    <a:lnTo>
                      <a:pt x="56" y="49"/>
                    </a:lnTo>
                    <a:lnTo>
                      <a:pt x="77" y="65"/>
                    </a:lnTo>
                  </a:path>
                </a:pathLst>
              </a:custGeom>
              <a:solidFill>
                <a:srgbClr val="FF5F5F"/>
              </a:solidFill>
              <a:ln w="5040">
                <a:solidFill>
                  <a:srgbClr val="000000"/>
                </a:solidFill>
                <a:round/>
                <a:headEnd/>
                <a:tailEnd/>
              </a:ln>
            </p:spPr>
            <p:txBody>
              <a:bodyPr wrap="none" anchor="ctr"/>
              <a:lstStyle/>
              <a:p>
                <a:endParaRPr lang="en-US"/>
              </a:p>
            </p:txBody>
          </p:sp>
          <p:sp>
            <p:nvSpPr>
              <p:cNvPr id="15021" name="Freeform 738"/>
              <p:cNvSpPr>
                <a:spLocks noChangeArrowheads="1"/>
              </p:cNvSpPr>
              <p:nvPr/>
            </p:nvSpPr>
            <p:spPr bwMode="auto">
              <a:xfrm>
                <a:off x="9107" y="4451"/>
                <a:ext cx="112" cy="65"/>
              </a:xfrm>
              <a:custGeom>
                <a:avLst/>
                <a:gdLst>
                  <a:gd name="T0" fmla="*/ 74 w 113"/>
                  <a:gd name="T1" fmla="*/ 62 h 66"/>
                  <a:gd name="T2" fmla="*/ 89 w 113"/>
                  <a:gd name="T3" fmla="*/ 40 h 66"/>
                  <a:gd name="T4" fmla="*/ 109 w 113"/>
                  <a:gd name="T5" fmla="*/ 11 h 66"/>
                  <a:gd name="T6" fmla="*/ 76 w 113"/>
                  <a:gd name="T7" fmla="*/ 0 h 66"/>
                  <a:gd name="T8" fmla="*/ 0 w 113"/>
                  <a:gd name="T9" fmla="*/ 13 h 66"/>
                  <a:gd name="T10" fmla="*/ 21 w 113"/>
                  <a:gd name="T11" fmla="*/ 22 h 66"/>
                  <a:gd name="T12" fmla="*/ 26 w 113"/>
                  <a:gd name="T13" fmla="*/ 36 h 66"/>
                  <a:gd name="T14" fmla="*/ 56 w 113"/>
                  <a:gd name="T15" fmla="*/ 46 h 66"/>
                  <a:gd name="T16" fmla="*/ 74 w 113"/>
                  <a:gd name="T17" fmla="*/ 62 h 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3"/>
                  <a:gd name="T28" fmla="*/ 0 h 66"/>
                  <a:gd name="T29" fmla="*/ 113 w 113"/>
                  <a:gd name="T30" fmla="*/ 66 h 6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3" h="66">
                    <a:moveTo>
                      <a:pt x="77" y="65"/>
                    </a:moveTo>
                    <a:lnTo>
                      <a:pt x="92" y="43"/>
                    </a:lnTo>
                    <a:lnTo>
                      <a:pt x="112" y="11"/>
                    </a:lnTo>
                    <a:lnTo>
                      <a:pt x="79" y="0"/>
                    </a:lnTo>
                    <a:lnTo>
                      <a:pt x="0" y="13"/>
                    </a:lnTo>
                    <a:lnTo>
                      <a:pt x="21" y="22"/>
                    </a:lnTo>
                    <a:lnTo>
                      <a:pt x="26" y="39"/>
                    </a:lnTo>
                    <a:lnTo>
                      <a:pt x="56" y="49"/>
                    </a:lnTo>
                    <a:lnTo>
                      <a:pt x="77" y="65"/>
                    </a:lnTo>
                  </a:path>
                </a:pathLst>
              </a:custGeom>
              <a:noFill/>
              <a:ln w="9525">
                <a:solidFill>
                  <a:srgbClr val="000000"/>
                </a:solidFill>
                <a:round/>
                <a:headEnd/>
                <a:tailEnd/>
              </a:ln>
            </p:spPr>
            <p:txBody>
              <a:bodyPr/>
              <a:lstStyle/>
              <a:p>
                <a:endParaRPr lang="en-US"/>
              </a:p>
            </p:txBody>
          </p:sp>
          <p:sp>
            <p:nvSpPr>
              <p:cNvPr id="15022" name="Line 739"/>
              <p:cNvSpPr>
                <a:spLocks noChangeShapeType="1"/>
              </p:cNvSpPr>
              <p:nvPr/>
            </p:nvSpPr>
            <p:spPr bwMode="auto">
              <a:xfrm flipV="1">
                <a:off x="9139" y="4429"/>
                <a:ext cx="0" cy="1"/>
              </a:xfrm>
              <a:prstGeom prst="line">
                <a:avLst/>
              </a:prstGeom>
              <a:noFill/>
              <a:ln w="9525">
                <a:solidFill>
                  <a:srgbClr val="000000"/>
                </a:solidFill>
                <a:round/>
                <a:headEnd/>
                <a:tailEnd/>
              </a:ln>
            </p:spPr>
            <p:txBody>
              <a:bodyPr/>
              <a:lstStyle/>
              <a:p>
                <a:endParaRPr lang="en-GB"/>
              </a:p>
            </p:txBody>
          </p:sp>
          <p:sp>
            <p:nvSpPr>
              <p:cNvPr id="15023" name="Freeform 740"/>
              <p:cNvSpPr>
                <a:spLocks noChangeArrowheads="1"/>
              </p:cNvSpPr>
              <p:nvPr/>
            </p:nvSpPr>
            <p:spPr bwMode="auto">
              <a:xfrm>
                <a:off x="9088" y="4419"/>
                <a:ext cx="116" cy="43"/>
              </a:xfrm>
              <a:custGeom>
                <a:avLst/>
                <a:gdLst>
                  <a:gd name="T0" fmla="*/ 49 w 117"/>
                  <a:gd name="T1" fmla="*/ 11 h 44"/>
                  <a:gd name="T2" fmla="*/ 50 w 117"/>
                  <a:gd name="T3" fmla="*/ 0 h 44"/>
                  <a:gd name="T4" fmla="*/ 113 w 117"/>
                  <a:gd name="T5" fmla="*/ 20 h 44"/>
                  <a:gd name="T6" fmla="*/ 108 w 117"/>
                  <a:gd name="T7" fmla="*/ 30 h 44"/>
                  <a:gd name="T8" fmla="*/ 92 w 117"/>
                  <a:gd name="T9" fmla="*/ 27 h 44"/>
                  <a:gd name="T10" fmla="*/ 20 w 117"/>
                  <a:gd name="T11" fmla="*/ 40 h 44"/>
                  <a:gd name="T12" fmla="*/ 0 w 117"/>
                  <a:gd name="T13" fmla="*/ 38 h 44"/>
                  <a:gd name="T14" fmla="*/ 18 w 117"/>
                  <a:gd name="T15" fmla="*/ 29 h 44"/>
                  <a:gd name="T16" fmla="*/ 25 w 117"/>
                  <a:gd name="T17" fmla="*/ 28 h 44"/>
                  <a:gd name="T18" fmla="*/ 36 w 117"/>
                  <a:gd name="T19" fmla="*/ 17 h 44"/>
                  <a:gd name="T20" fmla="*/ 49 w 117"/>
                  <a:gd name="T21" fmla="*/ 11 h 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7"/>
                  <a:gd name="T34" fmla="*/ 0 h 44"/>
                  <a:gd name="T35" fmla="*/ 117 w 117"/>
                  <a:gd name="T36" fmla="*/ 44 h 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7" h="44">
                    <a:moveTo>
                      <a:pt x="49" y="11"/>
                    </a:moveTo>
                    <a:lnTo>
                      <a:pt x="50" y="0"/>
                    </a:lnTo>
                    <a:lnTo>
                      <a:pt x="116" y="20"/>
                    </a:lnTo>
                    <a:lnTo>
                      <a:pt x="111" y="33"/>
                    </a:lnTo>
                    <a:lnTo>
                      <a:pt x="95" y="30"/>
                    </a:lnTo>
                    <a:lnTo>
                      <a:pt x="20" y="43"/>
                    </a:lnTo>
                    <a:lnTo>
                      <a:pt x="0" y="41"/>
                    </a:lnTo>
                    <a:lnTo>
                      <a:pt x="18" y="32"/>
                    </a:lnTo>
                    <a:lnTo>
                      <a:pt x="25" y="31"/>
                    </a:lnTo>
                    <a:lnTo>
                      <a:pt x="36" y="17"/>
                    </a:lnTo>
                    <a:lnTo>
                      <a:pt x="49" y="11"/>
                    </a:lnTo>
                  </a:path>
                </a:pathLst>
              </a:custGeom>
              <a:solidFill>
                <a:srgbClr val="FFA900"/>
              </a:solidFill>
              <a:ln w="5040">
                <a:solidFill>
                  <a:srgbClr val="000000"/>
                </a:solidFill>
                <a:round/>
                <a:headEnd/>
                <a:tailEnd/>
              </a:ln>
            </p:spPr>
            <p:txBody>
              <a:bodyPr wrap="none" anchor="ctr"/>
              <a:lstStyle/>
              <a:p>
                <a:endParaRPr lang="en-US"/>
              </a:p>
            </p:txBody>
          </p:sp>
          <p:sp>
            <p:nvSpPr>
              <p:cNvPr id="15024" name="Freeform 741"/>
              <p:cNvSpPr>
                <a:spLocks noChangeArrowheads="1"/>
              </p:cNvSpPr>
              <p:nvPr/>
            </p:nvSpPr>
            <p:spPr bwMode="auto">
              <a:xfrm>
                <a:off x="9088" y="4419"/>
                <a:ext cx="116" cy="43"/>
              </a:xfrm>
              <a:custGeom>
                <a:avLst/>
                <a:gdLst>
                  <a:gd name="T0" fmla="*/ 49 w 117"/>
                  <a:gd name="T1" fmla="*/ 11 h 44"/>
                  <a:gd name="T2" fmla="*/ 50 w 117"/>
                  <a:gd name="T3" fmla="*/ 0 h 44"/>
                  <a:gd name="T4" fmla="*/ 113 w 117"/>
                  <a:gd name="T5" fmla="*/ 20 h 44"/>
                  <a:gd name="T6" fmla="*/ 108 w 117"/>
                  <a:gd name="T7" fmla="*/ 30 h 44"/>
                  <a:gd name="T8" fmla="*/ 92 w 117"/>
                  <a:gd name="T9" fmla="*/ 27 h 44"/>
                  <a:gd name="T10" fmla="*/ 20 w 117"/>
                  <a:gd name="T11" fmla="*/ 40 h 44"/>
                  <a:gd name="T12" fmla="*/ 0 w 117"/>
                  <a:gd name="T13" fmla="*/ 38 h 44"/>
                  <a:gd name="T14" fmla="*/ 18 w 117"/>
                  <a:gd name="T15" fmla="*/ 29 h 44"/>
                  <a:gd name="T16" fmla="*/ 25 w 117"/>
                  <a:gd name="T17" fmla="*/ 28 h 44"/>
                  <a:gd name="T18" fmla="*/ 36 w 117"/>
                  <a:gd name="T19" fmla="*/ 17 h 44"/>
                  <a:gd name="T20" fmla="*/ 49 w 117"/>
                  <a:gd name="T21" fmla="*/ 11 h 4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7"/>
                  <a:gd name="T34" fmla="*/ 0 h 44"/>
                  <a:gd name="T35" fmla="*/ 117 w 117"/>
                  <a:gd name="T36" fmla="*/ 44 h 4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7" h="44">
                    <a:moveTo>
                      <a:pt x="49" y="11"/>
                    </a:moveTo>
                    <a:lnTo>
                      <a:pt x="50" y="0"/>
                    </a:lnTo>
                    <a:lnTo>
                      <a:pt x="116" y="20"/>
                    </a:lnTo>
                    <a:lnTo>
                      <a:pt x="111" y="33"/>
                    </a:lnTo>
                    <a:lnTo>
                      <a:pt x="95" y="30"/>
                    </a:lnTo>
                    <a:lnTo>
                      <a:pt x="20" y="43"/>
                    </a:lnTo>
                    <a:lnTo>
                      <a:pt x="0" y="41"/>
                    </a:lnTo>
                    <a:lnTo>
                      <a:pt x="18" y="32"/>
                    </a:lnTo>
                    <a:lnTo>
                      <a:pt x="25" y="31"/>
                    </a:lnTo>
                    <a:lnTo>
                      <a:pt x="36" y="17"/>
                    </a:lnTo>
                    <a:lnTo>
                      <a:pt x="49" y="11"/>
                    </a:lnTo>
                  </a:path>
                </a:pathLst>
              </a:custGeom>
              <a:noFill/>
              <a:ln w="9525">
                <a:solidFill>
                  <a:srgbClr val="000000"/>
                </a:solidFill>
                <a:round/>
                <a:headEnd/>
                <a:tailEnd/>
              </a:ln>
            </p:spPr>
            <p:txBody>
              <a:bodyPr/>
              <a:lstStyle/>
              <a:p>
                <a:endParaRPr lang="en-US"/>
              </a:p>
            </p:txBody>
          </p:sp>
          <p:sp>
            <p:nvSpPr>
              <p:cNvPr id="15025" name="Freeform 742"/>
              <p:cNvSpPr>
                <a:spLocks noChangeArrowheads="1"/>
              </p:cNvSpPr>
              <p:nvPr/>
            </p:nvSpPr>
            <p:spPr bwMode="auto">
              <a:xfrm>
                <a:off x="9187" y="4370"/>
                <a:ext cx="318" cy="167"/>
              </a:xfrm>
              <a:custGeom>
                <a:avLst/>
                <a:gdLst>
                  <a:gd name="T0" fmla="*/ 231 w 319"/>
                  <a:gd name="T1" fmla="*/ 45 h 168"/>
                  <a:gd name="T2" fmla="*/ 249 w 319"/>
                  <a:gd name="T3" fmla="*/ 44 h 168"/>
                  <a:gd name="T4" fmla="*/ 239 w 319"/>
                  <a:gd name="T5" fmla="*/ 60 h 168"/>
                  <a:gd name="T6" fmla="*/ 263 w 319"/>
                  <a:gd name="T7" fmla="*/ 67 h 168"/>
                  <a:gd name="T8" fmla="*/ 271 w 319"/>
                  <a:gd name="T9" fmla="*/ 77 h 168"/>
                  <a:gd name="T10" fmla="*/ 269 w 319"/>
                  <a:gd name="T11" fmla="*/ 84 h 168"/>
                  <a:gd name="T12" fmla="*/ 275 w 319"/>
                  <a:gd name="T13" fmla="*/ 85 h 168"/>
                  <a:gd name="T14" fmla="*/ 250 w 319"/>
                  <a:gd name="T15" fmla="*/ 97 h 168"/>
                  <a:gd name="T16" fmla="*/ 315 w 319"/>
                  <a:gd name="T17" fmla="*/ 101 h 168"/>
                  <a:gd name="T18" fmla="*/ 298 w 319"/>
                  <a:gd name="T19" fmla="*/ 122 h 168"/>
                  <a:gd name="T20" fmla="*/ 268 w 319"/>
                  <a:gd name="T21" fmla="*/ 114 h 168"/>
                  <a:gd name="T22" fmla="*/ 195 w 319"/>
                  <a:gd name="T23" fmla="*/ 92 h 168"/>
                  <a:gd name="T24" fmla="*/ 159 w 319"/>
                  <a:gd name="T25" fmla="*/ 147 h 168"/>
                  <a:gd name="T26" fmla="*/ 154 w 319"/>
                  <a:gd name="T27" fmla="*/ 145 h 168"/>
                  <a:gd name="T28" fmla="*/ 149 w 319"/>
                  <a:gd name="T29" fmla="*/ 148 h 168"/>
                  <a:gd name="T30" fmla="*/ 151 w 319"/>
                  <a:gd name="T31" fmla="*/ 147 h 168"/>
                  <a:gd name="T32" fmla="*/ 126 w 319"/>
                  <a:gd name="T33" fmla="*/ 136 h 168"/>
                  <a:gd name="T34" fmla="*/ 128 w 319"/>
                  <a:gd name="T35" fmla="*/ 141 h 168"/>
                  <a:gd name="T36" fmla="*/ 111 w 319"/>
                  <a:gd name="T37" fmla="*/ 138 h 168"/>
                  <a:gd name="T38" fmla="*/ 113 w 319"/>
                  <a:gd name="T39" fmla="*/ 146 h 168"/>
                  <a:gd name="T40" fmla="*/ 90 w 319"/>
                  <a:gd name="T41" fmla="*/ 152 h 168"/>
                  <a:gd name="T42" fmla="*/ 78 w 319"/>
                  <a:gd name="T43" fmla="*/ 164 h 168"/>
                  <a:gd name="T44" fmla="*/ 70 w 319"/>
                  <a:gd name="T45" fmla="*/ 159 h 168"/>
                  <a:gd name="T46" fmla="*/ 22 w 319"/>
                  <a:gd name="T47" fmla="*/ 143 h 168"/>
                  <a:gd name="T48" fmla="*/ 34 w 319"/>
                  <a:gd name="T49" fmla="*/ 128 h 168"/>
                  <a:gd name="T50" fmla="*/ 11 w 319"/>
                  <a:gd name="T51" fmla="*/ 119 h 168"/>
                  <a:gd name="T52" fmla="*/ 32 w 319"/>
                  <a:gd name="T53" fmla="*/ 87 h 168"/>
                  <a:gd name="T54" fmla="*/ 0 w 319"/>
                  <a:gd name="T55" fmla="*/ 81 h 168"/>
                  <a:gd name="T56" fmla="*/ 12 w 319"/>
                  <a:gd name="T57" fmla="*/ 79 h 168"/>
                  <a:gd name="T58" fmla="*/ 19 w 319"/>
                  <a:gd name="T59" fmla="*/ 68 h 168"/>
                  <a:gd name="T60" fmla="*/ 50 w 319"/>
                  <a:gd name="T61" fmla="*/ 22 h 168"/>
                  <a:gd name="T62" fmla="*/ 180 w 319"/>
                  <a:gd name="T63" fmla="*/ 64 h 168"/>
                  <a:gd name="T64" fmla="*/ 224 w 319"/>
                  <a:gd name="T65" fmla="*/ 0 h 168"/>
                  <a:gd name="T66" fmla="*/ 239 w 319"/>
                  <a:gd name="T67" fmla="*/ 3 h 168"/>
                  <a:gd name="T68" fmla="*/ 231 w 319"/>
                  <a:gd name="T69" fmla="*/ 20 h 168"/>
                  <a:gd name="T70" fmla="*/ 243 w 319"/>
                  <a:gd name="T71" fmla="*/ 25 h 168"/>
                  <a:gd name="T72" fmla="*/ 231 w 319"/>
                  <a:gd name="T73" fmla="*/ 45 h 16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19"/>
                  <a:gd name="T112" fmla="*/ 0 h 168"/>
                  <a:gd name="T113" fmla="*/ 319 w 319"/>
                  <a:gd name="T114" fmla="*/ 168 h 16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19" h="168">
                    <a:moveTo>
                      <a:pt x="234" y="45"/>
                    </a:moveTo>
                    <a:lnTo>
                      <a:pt x="252" y="44"/>
                    </a:lnTo>
                    <a:lnTo>
                      <a:pt x="242" y="60"/>
                    </a:lnTo>
                    <a:lnTo>
                      <a:pt x="266" y="67"/>
                    </a:lnTo>
                    <a:lnTo>
                      <a:pt x="274" y="77"/>
                    </a:lnTo>
                    <a:lnTo>
                      <a:pt x="272" y="86"/>
                    </a:lnTo>
                    <a:lnTo>
                      <a:pt x="278" y="88"/>
                    </a:lnTo>
                    <a:lnTo>
                      <a:pt x="253" y="100"/>
                    </a:lnTo>
                    <a:lnTo>
                      <a:pt x="318" y="104"/>
                    </a:lnTo>
                    <a:lnTo>
                      <a:pt x="301" y="125"/>
                    </a:lnTo>
                    <a:lnTo>
                      <a:pt x="271" y="117"/>
                    </a:lnTo>
                    <a:lnTo>
                      <a:pt x="198" y="95"/>
                    </a:lnTo>
                    <a:lnTo>
                      <a:pt x="162" y="150"/>
                    </a:lnTo>
                    <a:lnTo>
                      <a:pt x="154" y="148"/>
                    </a:lnTo>
                    <a:lnTo>
                      <a:pt x="149" y="151"/>
                    </a:lnTo>
                    <a:lnTo>
                      <a:pt x="151" y="150"/>
                    </a:lnTo>
                    <a:lnTo>
                      <a:pt x="126" y="139"/>
                    </a:lnTo>
                    <a:lnTo>
                      <a:pt x="128" y="144"/>
                    </a:lnTo>
                    <a:lnTo>
                      <a:pt x="111" y="141"/>
                    </a:lnTo>
                    <a:lnTo>
                      <a:pt x="113" y="149"/>
                    </a:lnTo>
                    <a:lnTo>
                      <a:pt x="90" y="155"/>
                    </a:lnTo>
                    <a:lnTo>
                      <a:pt x="78" y="167"/>
                    </a:lnTo>
                    <a:lnTo>
                      <a:pt x="70" y="162"/>
                    </a:lnTo>
                    <a:lnTo>
                      <a:pt x="22" y="146"/>
                    </a:lnTo>
                    <a:lnTo>
                      <a:pt x="34" y="131"/>
                    </a:lnTo>
                    <a:lnTo>
                      <a:pt x="11" y="122"/>
                    </a:lnTo>
                    <a:lnTo>
                      <a:pt x="32" y="90"/>
                    </a:lnTo>
                    <a:lnTo>
                      <a:pt x="0" y="81"/>
                    </a:lnTo>
                    <a:lnTo>
                      <a:pt x="12" y="79"/>
                    </a:lnTo>
                    <a:lnTo>
                      <a:pt x="19" y="68"/>
                    </a:lnTo>
                    <a:lnTo>
                      <a:pt x="50" y="22"/>
                    </a:lnTo>
                    <a:lnTo>
                      <a:pt x="183" y="64"/>
                    </a:lnTo>
                    <a:lnTo>
                      <a:pt x="227" y="0"/>
                    </a:lnTo>
                    <a:lnTo>
                      <a:pt x="242" y="3"/>
                    </a:lnTo>
                    <a:lnTo>
                      <a:pt x="234" y="20"/>
                    </a:lnTo>
                    <a:lnTo>
                      <a:pt x="246" y="25"/>
                    </a:lnTo>
                    <a:lnTo>
                      <a:pt x="234" y="45"/>
                    </a:lnTo>
                  </a:path>
                </a:pathLst>
              </a:custGeom>
              <a:solidFill>
                <a:srgbClr val="FFA900"/>
              </a:solidFill>
              <a:ln w="5040">
                <a:solidFill>
                  <a:srgbClr val="000000"/>
                </a:solidFill>
                <a:round/>
                <a:headEnd/>
                <a:tailEnd/>
              </a:ln>
            </p:spPr>
            <p:txBody>
              <a:bodyPr wrap="none" anchor="ctr"/>
              <a:lstStyle/>
              <a:p>
                <a:endParaRPr lang="en-US"/>
              </a:p>
            </p:txBody>
          </p:sp>
          <p:sp>
            <p:nvSpPr>
              <p:cNvPr id="15026" name="Freeform 743"/>
              <p:cNvSpPr>
                <a:spLocks noChangeArrowheads="1"/>
              </p:cNvSpPr>
              <p:nvPr/>
            </p:nvSpPr>
            <p:spPr bwMode="auto">
              <a:xfrm>
                <a:off x="9187" y="4370"/>
                <a:ext cx="318" cy="167"/>
              </a:xfrm>
              <a:custGeom>
                <a:avLst/>
                <a:gdLst>
                  <a:gd name="T0" fmla="*/ 231 w 319"/>
                  <a:gd name="T1" fmla="*/ 45 h 168"/>
                  <a:gd name="T2" fmla="*/ 249 w 319"/>
                  <a:gd name="T3" fmla="*/ 44 h 168"/>
                  <a:gd name="T4" fmla="*/ 239 w 319"/>
                  <a:gd name="T5" fmla="*/ 60 h 168"/>
                  <a:gd name="T6" fmla="*/ 263 w 319"/>
                  <a:gd name="T7" fmla="*/ 67 h 168"/>
                  <a:gd name="T8" fmla="*/ 271 w 319"/>
                  <a:gd name="T9" fmla="*/ 77 h 168"/>
                  <a:gd name="T10" fmla="*/ 269 w 319"/>
                  <a:gd name="T11" fmla="*/ 84 h 168"/>
                  <a:gd name="T12" fmla="*/ 275 w 319"/>
                  <a:gd name="T13" fmla="*/ 85 h 168"/>
                  <a:gd name="T14" fmla="*/ 250 w 319"/>
                  <a:gd name="T15" fmla="*/ 97 h 168"/>
                  <a:gd name="T16" fmla="*/ 315 w 319"/>
                  <a:gd name="T17" fmla="*/ 101 h 168"/>
                  <a:gd name="T18" fmla="*/ 298 w 319"/>
                  <a:gd name="T19" fmla="*/ 122 h 168"/>
                  <a:gd name="T20" fmla="*/ 268 w 319"/>
                  <a:gd name="T21" fmla="*/ 114 h 168"/>
                  <a:gd name="T22" fmla="*/ 195 w 319"/>
                  <a:gd name="T23" fmla="*/ 92 h 168"/>
                  <a:gd name="T24" fmla="*/ 159 w 319"/>
                  <a:gd name="T25" fmla="*/ 147 h 168"/>
                  <a:gd name="T26" fmla="*/ 154 w 319"/>
                  <a:gd name="T27" fmla="*/ 145 h 168"/>
                  <a:gd name="T28" fmla="*/ 149 w 319"/>
                  <a:gd name="T29" fmla="*/ 148 h 168"/>
                  <a:gd name="T30" fmla="*/ 151 w 319"/>
                  <a:gd name="T31" fmla="*/ 147 h 168"/>
                  <a:gd name="T32" fmla="*/ 126 w 319"/>
                  <a:gd name="T33" fmla="*/ 136 h 168"/>
                  <a:gd name="T34" fmla="*/ 128 w 319"/>
                  <a:gd name="T35" fmla="*/ 141 h 168"/>
                  <a:gd name="T36" fmla="*/ 111 w 319"/>
                  <a:gd name="T37" fmla="*/ 138 h 168"/>
                  <a:gd name="T38" fmla="*/ 113 w 319"/>
                  <a:gd name="T39" fmla="*/ 146 h 168"/>
                  <a:gd name="T40" fmla="*/ 90 w 319"/>
                  <a:gd name="T41" fmla="*/ 152 h 168"/>
                  <a:gd name="T42" fmla="*/ 78 w 319"/>
                  <a:gd name="T43" fmla="*/ 164 h 168"/>
                  <a:gd name="T44" fmla="*/ 70 w 319"/>
                  <a:gd name="T45" fmla="*/ 159 h 168"/>
                  <a:gd name="T46" fmla="*/ 22 w 319"/>
                  <a:gd name="T47" fmla="*/ 143 h 168"/>
                  <a:gd name="T48" fmla="*/ 34 w 319"/>
                  <a:gd name="T49" fmla="*/ 128 h 168"/>
                  <a:gd name="T50" fmla="*/ 11 w 319"/>
                  <a:gd name="T51" fmla="*/ 119 h 168"/>
                  <a:gd name="T52" fmla="*/ 32 w 319"/>
                  <a:gd name="T53" fmla="*/ 87 h 168"/>
                  <a:gd name="T54" fmla="*/ 0 w 319"/>
                  <a:gd name="T55" fmla="*/ 81 h 168"/>
                  <a:gd name="T56" fmla="*/ 12 w 319"/>
                  <a:gd name="T57" fmla="*/ 79 h 168"/>
                  <a:gd name="T58" fmla="*/ 19 w 319"/>
                  <a:gd name="T59" fmla="*/ 68 h 168"/>
                  <a:gd name="T60" fmla="*/ 50 w 319"/>
                  <a:gd name="T61" fmla="*/ 22 h 168"/>
                  <a:gd name="T62" fmla="*/ 180 w 319"/>
                  <a:gd name="T63" fmla="*/ 64 h 168"/>
                  <a:gd name="T64" fmla="*/ 224 w 319"/>
                  <a:gd name="T65" fmla="*/ 0 h 168"/>
                  <a:gd name="T66" fmla="*/ 239 w 319"/>
                  <a:gd name="T67" fmla="*/ 3 h 168"/>
                  <a:gd name="T68" fmla="*/ 231 w 319"/>
                  <a:gd name="T69" fmla="*/ 20 h 168"/>
                  <a:gd name="T70" fmla="*/ 243 w 319"/>
                  <a:gd name="T71" fmla="*/ 25 h 168"/>
                  <a:gd name="T72" fmla="*/ 231 w 319"/>
                  <a:gd name="T73" fmla="*/ 45 h 16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19"/>
                  <a:gd name="T112" fmla="*/ 0 h 168"/>
                  <a:gd name="T113" fmla="*/ 319 w 319"/>
                  <a:gd name="T114" fmla="*/ 168 h 16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19" h="168">
                    <a:moveTo>
                      <a:pt x="234" y="45"/>
                    </a:moveTo>
                    <a:lnTo>
                      <a:pt x="252" y="44"/>
                    </a:lnTo>
                    <a:lnTo>
                      <a:pt x="242" y="60"/>
                    </a:lnTo>
                    <a:lnTo>
                      <a:pt x="266" y="67"/>
                    </a:lnTo>
                    <a:lnTo>
                      <a:pt x="274" y="77"/>
                    </a:lnTo>
                    <a:lnTo>
                      <a:pt x="272" y="86"/>
                    </a:lnTo>
                    <a:lnTo>
                      <a:pt x="278" y="88"/>
                    </a:lnTo>
                    <a:lnTo>
                      <a:pt x="253" y="100"/>
                    </a:lnTo>
                    <a:lnTo>
                      <a:pt x="318" y="104"/>
                    </a:lnTo>
                    <a:lnTo>
                      <a:pt x="301" y="125"/>
                    </a:lnTo>
                    <a:lnTo>
                      <a:pt x="271" y="117"/>
                    </a:lnTo>
                    <a:lnTo>
                      <a:pt x="198" y="95"/>
                    </a:lnTo>
                    <a:lnTo>
                      <a:pt x="162" y="150"/>
                    </a:lnTo>
                    <a:lnTo>
                      <a:pt x="154" y="148"/>
                    </a:lnTo>
                    <a:lnTo>
                      <a:pt x="149" y="151"/>
                    </a:lnTo>
                    <a:lnTo>
                      <a:pt x="151" y="150"/>
                    </a:lnTo>
                    <a:lnTo>
                      <a:pt x="126" y="139"/>
                    </a:lnTo>
                    <a:lnTo>
                      <a:pt x="128" y="144"/>
                    </a:lnTo>
                    <a:lnTo>
                      <a:pt x="111" y="141"/>
                    </a:lnTo>
                    <a:lnTo>
                      <a:pt x="113" y="149"/>
                    </a:lnTo>
                    <a:lnTo>
                      <a:pt x="90" y="155"/>
                    </a:lnTo>
                    <a:lnTo>
                      <a:pt x="78" y="167"/>
                    </a:lnTo>
                    <a:lnTo>
                      <a:pt x="70" y="162"/>
                    </a:lnTo>
                    <a:lnTo>
                      <a:pt x="22" y="146"/>
                    </a:lnTo>
                    <a:lnTo>
                      <a:pt x="34" y="131"/>
                    </a:lnTo>
                    <a:lnTo>
                      <a:pt x="11" y="122"/>
                    </a:lnTo>
                    <a:lnTo>
                      <a:pt x="32" y="90"/>
                    </a:lnTo>
                    <a:lnTo>
                      <a:pt x="0" y="81"/>
                    </a:lnTo>
                    <a:lnTo>
                      <a:pt x="12" y="79"/>
                    </a:lnTo>
                    <a:lnTo>
                      <a:pt x="19" y="68"/>
                    </a:lnTo>
                    <a:lnTo>
                      <a:pt x="50" y="22"/>
                    </a:lnTo>
                    <a:lnTo>
                      <a:pt x="183" y="64"/>
                    </a:lnTo>
                    <a:lnTo>
                      <a:pt x="227" y="0"/>
                    </a:lnTo>
                    <a:lnTo>
                      <a:pt x="242" y="3"/>
                    </a:lnTo>
                    <a:lnTo>
                      <a:pt x="234" y="20"/>
                    </a:lnTo>
                    <a:lnTo>
                      <a:pt x="246" y="25"/>
                    </a:lnTo>
                    <a:lnTo>
                      <a:pt x="234" y="45"/>
                    </a:lnTo>
                  </a:path>
                </a:pathLst>
              </a:custGeom>
              <a:noFill/>
              <a:ln w="9525">
                <a:solidFill>
                  <a:srgbClr val="000000"/>
                </a:solidFill>
                <a:round/>
                <a:headEnd/>
                <a:tailEnd/>
              </a:ln>
            </p:spPr>
            <p:txBody>
              <a:bodyPr/>
              <a:lstStyle/>
              <a:p>
                <a:endParaRPr lang="en-US"/>
              </a:p>
            </p:txBody>
          </p:sp>
          <p:sp>
            <p:nvSpPr>
              <p:cNvPr id="15027" name="Freeform 744"/>
              <p:cNvSpPr>
                <a:spLocks noChangeArrowheads="1"/>
              </p:cNvSpPr>
              <p:nvPr/>
            </p:nvSpPr>
            <p:spPr bwMode="auto">
              <a:xfrm>
                <a:off x="9233" y="4296"/>
                <a:ext cx="190" cy="130"/>
              </a:xfrm>
              <a:custGeom>
                <a:avLst/>
                <a:gdLst>
                  <a:gd name="T0" fmla="*/ 164 w 191"/>
                  <a:gd name="T1" fmla="*/ 48 h 131"/>
                  <a:gd name="T2" fmla="*/ 177 w 191"/>
                  <a:gd name="T3" fmla="*/ 37 h 131"/>
                  <a:gd name="T4" fmla="*/ 144 w 191"/>
                  <a:gd name="T5" fmla="*/ 34 h 131"/>
                  <a:gd name="T6" fmla="*/ 156 w 191"/>
                  <a:gd name="T7" fmla="*/ 16 h 131"/>
                  <a:gd name="T8" fmla="*/ 124 w 191"/>
                  <a:gd name="T9" fmla="*/ 0 h 131"/>
                  <a:gd name="T10" fmla="*/ 118 w 191"/>
                  <a:gd name="T11" fmla="*/ 23 h 131"/>
                  <a:gd name="T12" fmla="*/ 102 w 191"/>
                  <a:gd name="T13" fmla="*/ 24 h 131"/>
                  <a:gd name="T14" fmla="*/ 43 w 191"/>
                  <a:gd name="T15" fmla="*/ 51 h 131"/>
                  <a:gd name="T16" fmla="*/ 24 w 191"/>
                  <a:gd name="T17" fmla="*/ 57 h 131"/>
                  <a:gd name="T18" fmla="*/ 15 w 191"/>
                  <a:gd name="T19" fmla="*/ 68 h 131"/>
                  <a:gd name="T20" fmla="*/ 0 w 191"/>
                  <a:gd name="T21" fmla="*/ 90 h 131"/>
                  <a:gd name="T22" fmla="*/ 3 w 191"/>
                  <a:gd name="T23" fmla="*/ 89 h 131"/>
                  <a:gd name="T24" fmla="*/ 134 w 191"/>
                  <a:gd name="T25" fmla="*/ 127 h 131"/>
                  <a:gd name="T26" fmla="*/ 176 w 191"/>
                  <a:gd name="T27" fmla="*/ 69 h 131"/>
                  <a:gd name="T28" fmla="*/ 187 w 191"/>
                  <a:gd name="T29" fmla="*/ 55 h 131"/>
                  <a:gd name="T30" fmla="*/ 164 w 191"/>
                  <a:gd name="T31" fmla="*/ 48 h 13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1"/>
                  <a:gd name="T49" fmla="*/ 0 h 131"/>
                  <a:gd name="T50" fmla="*/ 191 w 191"/>
                  <a:gd name="T51" fmla="*/ 131 h 13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1" h="131">
                    <a:moveTo>
                      <a:pt x="167" y="48"/>
                    </a:moveTo>
                    <a:lnTo>
                      <a:pt x="180" y="37"/>
                    </a:lnTo>
                    <a:lnTo>
                      <a:pt x="147" y="34"/>
                    </a:lnTo>
                    <a:lnTo>
                      <a:pt x="159" y="16"/>
                    </a:lnTo>
                    <a:lnTo>
                      <a:pt x="127" y="0"/>
                    </a:lnTo>
                    <a:lnTo>
                      <a:pt x="121" y="23"/>
                    </a:lnTo>
                    <a:lnTo>
                      <a:pt x="105" y="24"/>
                    </a:lnTo>
                    <a:lnTo>
                      <a:pt x="43" y="51"/>
                    </a:lnTo>
                    <a:lnTo>
                      <a:pt x="24" y="57"/>
                    </a:lnTo>
                    <a:lnTo>
                      <a:pt x="15" y="71"/>
                    </a:lnTo>
                    <a:lnTo>
                      <a:pt x="0" y="93"/>
                    </a:lnTo>
                    <a:lnTo>
                      <a:pt x="3" y="92"/>
                    </a:lnTo>
                    <a:lnTo>
                      <a:pt x="137" y="130"/>
                    </a:lnTo>
                    <a:lnTo>
                      <a:pt x="179" y="72"/>
                    </a:lnTo>
                    <a:lnTo>
                      <a:pt x="190" y="55"/>
                    </a:lnTo>
                    <a:lnTo>
                      <a:pt x="167" y="48"/>
                    </a:lnTo>
                  </a:path>
                </a:pathLst>
              </a:custGeom>
              <a:solidFill>
                <a:srgbClr val="FFA900"/>
              </a:solidFill>
              <a:ln w="5040">
                <a:solidFill>
                  <a:srgbClr val="000000"/>
                </a:solidFill>
                <a:round/>
                <a:headEnd/>
                <a:tailEnd/>
              </a:ln>
            </p:spPr>
            <p:txBody>
              <a:bodyPr wrap="none" anchor="ctr"/>
              <a:lstStyle/>
              <a:p>
                <a:endParaRPr lang="en-US"/>
              </a:p>
            </p:txBody>
          </p:sp>
          <p:sp>
            <p:nvSpPr>
              <p:cNvPr id="15028" name="Freeform 745"/>
              <p:cNvSpPr>
                <a:spLocks noChangeArrowheads="1"/>
              </p:cNvSpPr>
              <p:nvPr/>
            </p:nvSpPr>
            <p:spPr bwMode="auto">
              <a:xfrm>
                <a:off x="9233" y="4296"/>
                <a:ext cx="190" cy="130"/>
              </a:xfrm>
              <a:custGeom>
                <a:avLst/>
                <a:gdLst>
                  <a:gd name="T0" fmla="*/ 164 w 191"/>
                  <a:gd name="T1" fmla="*/ 48 h 131"/>
                  <a:gd name="T2" fmla="*/ 177 w 191"/>
                  <a:gd name="T3" fmla="*/ 37 h 131"/>
                  <a:gd name="T4" fmla="*/ 144 w 191"/>
                  <a:gd name="T5" fmla="*/ 34 h 131"/>
                  <a:gd name="T6" fmla="*/ 156 w 191"/>
                  <a:gd name="T7" fmla="*/ 16 h 131"/>
                  <a:gd name="T8" fmla="*/ 124 w 191"/>
                  <a:gd name="T9" fmla="*/ 0 h 131"/>
                  <a:gd name="T10" fmla="*/ 118 w 191"/>
                  <a:gd name="T11" fmla="*/ 23 h 131"/>
                  <a:gd name="T12" fmla="*/ 102 w 191"/>
                  <a:gd name="T13" fmla="*/ 24 h 131"/>
                  <a:gd name="T14" fmla="*/ 43 w 191"/>
                  <a:gd name="T15" fmla="*/ 51 h 131"/>
                  <a:gd name="T16" fmla="*/ 24 w 191"/>
                  <a:gd name="T17" fmla="*/ 57 h 131"/>
                  <a:gd name="T18" fmla="*/ 15 w 191"/>
                  <a:gd name="T19" fmla="*/ 68 h 131"/>
                  <a:gd name="T20" fmla="*/ 0 w 191"/>
                  <a:gd name="T21" fmla="*/ 90 h 131"/>
                  <a:gd name="T22" fmla="*/ 3 w 191"/>
                  <a:gd name="T23" fmla="*/ 89 h 131"/>
                  <a:gd name="T24" fmla="*/ 134 w 191"/>
                  <a:gd name="T25" fmla="*/ 127 h 131"/>
                  <a:gd name="T26" fmla="*/ 176 w 191"/>
                  <a:gd name="T27" fmla="*/ 69 h 131"/>
                  <a:gd name="T28" fmla="*/ 187 w 191"/>
                  <a:gd name="T29" fmla="*/ 55 h 131"/>
                  <a:gd name="T30" fmla="*/ 164 w 191"/>
                  <a:gd name="T31" fmla="*/ 48 h 13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1"/>
                  <a:gd name="T49" fmla="*/ 0 h 131"/>
                  <a:gd name="T50" fmla="*/ 191 w 191"/>
                  <a:gd name="T51" fmla="*/ 131 h 13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1" h="131">
                    <a:moveTo>
                      <a:pt x="167" y="48"/>
                    </a:moveTo>
                    <a:lnTo>
                      <a:pt x="180" y="37"/>
                    </a:lnTo>
                    <a:lnTo>
                      <a:pt x="147" y="34"/>
                    </a:lnTo>
                    <a:lnTo>
                      <a:pt x="159" y="16"/>
                    </a:lnTo>
                    <a:lnTo>
                      <a:pt x="127" y="0"/>
                    </a:lnTo>
                    <a:lnTo>
                      <a:pt x="121" y="23"/>
                    </a:lnTo>
                    <a:lnTo>
                      <a:pt x="105" y="24"/>
                    </a:lnTo>
                    <a:lnTo>
                      <a:pt x="43" y="51"/>
                    </a:lnTo>
                    <a:lnTo>
                      <a:pt x="24" y="57"/>
                    </a:lnTo>
                    <a:lnTo>
                      <a:pt x="15" y="71"/>
                    </a:lnTo>
                    <a:lnTo>
                      <a:pt x="0" y="93"/>
                    </a:lnTo>
                    <a:lnTo>
                      <a:pt x="3" y="92"/>
                    </a:lnTo>
                    <a:lnTo>
                      <a:pt x="137" y="130"/>
                    </a:lnTo>
                    <a:lnTo>
                      <a:pt x="179" y="72"/>
                    </a:lnTo>
                    <a:lnTo>
                      <a:pt x="190" y="55"/>
                    </a:lnTo>
                    <a:lnTo>
                      <a:pt x="167" y="48"/>
                    </a:lnTo>
                  </a:path>
                </a:pathLst>
              </a:custGeom>
              <a:noFill/>
              <a:ln w="9525">
                <a:solidFill>
                  <a:srgbClr val="000000"/>
                </a:solidFill>
                <a:round/>
                <a:headEnd/>
                <a:tailEnd/>
              </a:ln>
            </p:spPr>
            <p:txBody>
              <a:bodyPr/>
              <a:lstStyle/>
              <a:p>
                <a:endParaRPr lang="en-US"/>
              </a:p>
            </p:txBody>
          </p:sp>
          <p:sp>
            <p:nvSpPr>
              <p:cNvPr id="15029" name="Freeform 746"/>
              <p:cNvSpPr>
                <a:spLocks noChangeArrowheads="1"/>
              </p:cNvSpPr>
              <p:nvPr/>
            </p:nvSpPr>
            <p:spPr bwMode="auto">
              <a:xfrm>
                <a:off x="9418" y="4352"/>
                <a:ext cx="94" cy="109"/>
              </a:xfrm>
              <a:custGeom>
                <a:avLst/>
                <a:gdLst>
                  <a:gd name="T0" fmla="*/ 2 w 95"/>
                  <a:gd name="T1" fmla="*/ 60 h 110"/>
                  <a:gd name="T2" fmla="*/ 16 w 95"/>
                  <a:gd name="T3" fmla="*/ 59 h 110"/>
                  <a:gd name="T4" fmla="*/ 10 w 95"/>
                  <a:gd name="T5" fmla="*/ 74 h 110"/>
                  <a:gd name="T6" fmla="*/ 37 w 95"/>
                  <a:gd name="T7" fmla="*/ 83 h 110"/>
                  <a:gd name="T8" fmla="*/ 43 w 95"/>
                  <a:gd name="T9" fmla="*/ 93 h 110"/>
                  <a:gd name="T10" fmla="*/ 35 w 95"/>
                  <a:gd name="T11" fmla="*/ 99 h 110"/>
                  <a:gd name="T12" fmla="*/ 44 w 95"/>
                  <a:gd name="T13" fmla="*/ 102 h 110"/>
                  <a:gd name="T14" fmla="*/ 50 w 95"/>
                  <a:gd name="T15" fmla="*/ 106 h 110"/>
                  <a:gd name="T16" fmla="*/ 56 w 95"/>
                  <a:gd name="T17" fmla="*/ 97 h 110"/>
                  <a:gd name="T18" fmla="*/ 78 w 95"/>
                  <a:gd name="T19" fmla="*/ 94 h 110"/>
                  <a:gd name="T20" fmla="*/ 84 w 95"/>
                  <a:gd name="T21" fmla="*/ 100 h 110"/>
                  <a:gd name="T22" fmla="*/ 84 w 95"/>
                  <a:gd name="T23" fmla="*/ 93 h 110"/>
                  <a:gd name="T24" fmla="*/ 72 w 95"/>
                  <a:gd name="T25" fmla="*/ 91 h 110"/>
                  <a:gd name="T26" fmla="*/ 73 w 95"/>
                  <a:gd name="T27" fmla="*/ 80 h 110"/>
                  <a:gd name="T28" fmla="*/ 64 w 95"/>
                  <a:gd name="T29" fmla="*/ 73 h 110"/>
                  <a:gd name="T30" fmla="*/ 54 w 95"/>
                  <a:gd name="T31" fmla="*/ 75 h 110"/>
                  <a:gd name="T32" fmla="*/ 47 w 95"/>
                  <a:gd name="T33" fmla="*/ 72 h 110"/>
                  <a:gd name="T34" fmla="*/ 50 w 95"/>
                  <a:gd name="T35" fmla="*/ 60 h 110"/>
                  <a:gd name="T36" fmla="*/ 67 w 95"/>
                  <a:gd name="T37" fmla="*/ 50 h 110"/>
                  <a:gd name="T38" fmla="*/ 48 w 95"/>
                  <a:gd name="T39" fmla="*/ 45 h 110"/>
                  <a:gd name="T40" fmla="*/ 70 w 95"/>
                  <a:gd name="T41" fmla="*/ 42 h 110"/>
                  <a:gd name="T42" fmla="*/ 91 w 95"/>
                  <a:gd name="T43" fmla="*/ 14 h 110"/>
                  <a:gd name="T44" fmla="*/ 47 w 95"/>
                  <a:gd name="T45" fmla="*/ 0 h 110"/>
                  <a:gd name="T46" fmla="*/ 28 w 95"/>
                  <a:gd name="T47" fmla="*/ 25 h 110"/>
                  <a:gd name="T48" fmla="*/ 10 w 95"/>
                  <a:gd name="T49" fmla="*/ 20 h 110"/>
                  <a:gd name="T50" fmla="*/ 0 w 95"/>
                  <a:gd name="T51" fmla="*/ 39 h 110"/>
                  <a:gd name="T52" fmla="*/ 17 w 95"/>
                  <a:gd name="T53" fmla="*/ 41 h 110"/>
                  <a:gd name="T54" fmla="*/ 2 w 95"/>
                  <a:gd name="T55" fmla="*/ 60 h 11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95"/>
                  <a:gd name="T85" fmla="*/ 0 h 110"/>
                  <a:gd name="T86" fmla="*/ 95 w 95"/>
                  <a:gd name="T87" fmla="*/ 110 h 11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95" h="110">
                    <a:moveTo>
                      <a:pt x="2" y="63"/>
                    </a:moveTo>
                    <a:lnTo>
                      <a:pt x="16" y="62"/>
                    </a:lnTo>
                    <a:lnTo>
                      <a:pt x="10" y="77"/>
                    </a:lnTo>
                    <a:lnTo>
                      <a:pt x="37" y="86"/>
                    </a:lnTo>
                    <a:lnTo>
                      <a:pt x="43" y="96"/>
                    </a:lnTo>
                    <a:lnTo>
                      <a:pt x="35" y="102"/>
                    </a:lnTo>
                    <a:lnTo>
                      <a:pt x="44" y="105"/>
                    </a:lnTo>
                    <a:lnTo>
                      <a:pt x="53" y="109"/>
                    </a:lnTo>
                    <a:lnTo>
                      <a:pt x="59" y="100"/>
                    </a:lnTo>
                    <a:lnTo>
                      <a:pt x="81" y="97"/>
                    </a:lnTo>
                    <a:lnTo>
                      <a:pt x="87" y="103"/>
                    </a:lnTo>
                    <a:lnTo>
                      <a:pt x="87" y="96"/>
                    </a:lnTo>
                    <a:lnTo>
                      <a:pt x="75" y="94"/>
                    </a:lnTo>
                    <a:lnTo>
                      <a:pt x="76" y="83"/>
                    </a:lnTo>
                    <a:lnTo>
                      <a:pt x="67" y="76"/>
                    </a:lnTo>
                    <a:lnTo>
                      <a:pt x="57" y="78"/>
                    </a:lnTo>
                    <a:lnTo>
                      <a:pt x="49" y="75"/>
                    </a:lnTo>
                    <a:lnTo>
                      <a:pt x="53" y="63"/>
                    </a:lnTo>
                    <a:lnTo>
                      <a:pt x="70" y="50"/>
                    </a:lnTo>
                    <a:lnTo>
                      <a:pt x="51" y="45"/>
                    </a:lnTo>
                    <a:lnTo>
                      <a:pt x="73" y="42"/>
                    </a:lnTo>
                    <a:lnTo>
                      <a:pt x="94" y="14"/>
                    </a:lnTo>
                    <a:lnTo>
                      <a:pt x="47" y="0"/>
                    </a:lnTo>
                    <a:lnTo>
                      <a:pt x="28" y="25"/>
                    </a:lnTo>
                    <a:lnTo>
                      <a:pt x="10" y="20"/>
                    </a:lnTo>
                    <a:lnTo>
                      <a:pt x="0" y="39"/>
                    </a:lnTo>
                    <a:lnTo>
                      <a:pt x="17" y="41"/>
                    </a:lnTo>
                    <a:lnTo>
                      <a:pt x="2" y="63"/>
                    </a:lnTo>
                  </a:path>
                </a:pathLst>
              </a:custGeom>
              <a:solidFill>
                <a:srgbClr val="0000FF"/>
              </a:solidFill>
              <a:ln w="5040">
                <a:solidFill>
                  <a:srgbClr val="000000"/>
                </a:solidFill>
                <a:round/>
                <a:headEnd/>
                <a:tailEnd/>
              </a:ln>
            </p:spPr>
            <p:txBody>
              <a:bodyPr wrap="none" anchor="ctr"/>
              <a:lstStyle/>
              <a:p>
                <a:endParaRPr lang="en-US"/>
              </a:p>
            </p:txBody>
          </p:sp>
          <p:sp>
            <p:nvSpPr>
              <p:cNvPr id="15030" name="Freeform 747"/>
              <p:cNvSpPr>
                <a:spLocks noChangeArrowheads="1"/>
              </p:cNvSpPr>
              <p:nvPr/>
            </p:nvSpPr>
            <p:spPr bwMode="auto">
              <a:xfrm>
                <a:off x="9418" y="4352"/>
                <a:ext cx="94" cy="109"/>
              </a:xfrm>
              <a:custGeom>
                <a:avLst/>
                <a:gdLst>
                  <a:gd name="T0" fmla="*/ 2 w 95"/>
                  <a:gd name="T1" fmla="*/ 60 h 110"/>
                  <a:gd name="T2" fmla="*/ 16 w 95"/>
                  <a:gd name="T3" fmla="*/ 59 h 110"/>
                  <a:gd name="T4" fmla="*/ 10 w 95"/>
                  <a:gd name="T5" fmla="*/ 74 h 110"/>
                  <a:gd name="T6" fmla="*/ 37 w 95"/>
                  <a:gd name="T7" fmla="*/ 83 h 110"/>
                  <a:gd name="T8" fmla="*/ 43 w 95"/>
                  <a:gd name="T9" fmla="*/ 93 h 110"/>
                  <a:gd name="T10" fmla="*/ 35 w 95"/>
                  <a:gd name="T11" fmla="*/ 99 h 110"/>
                  <a:gd name="T12" fmla="*/ 44 w 95"/>
                  <a:gd name="T13" fmla="*/ 102 h 110"/>
                  <a:gd name="T14" fmla="*/ 50 w 95"/>
                  <a:gd name="T15" fmla="*/ 106 h 110"/>
                  <a:gd name="T16" fmla="*/ 56 w 95"/>
                  <a:gd name="T17" fmla="*/ 97 h 110"/>
                  <a:gd name="T18" fmla="*/ 78 w 95"/>
                  <a:gd name="T19" fmla="*/ 94 h 110"/>
                  <a:gd name="T20" fmla="*/ 84 w 95"/>
                  <a:gd name="T21" fmla="*/ 100 h 110"/>
                  <a:gd name="T22" fmla="*/ 84 w 95"/>
                  <a:gd name="T23" fmla="*/ 93 h 110"/>
                  <a:gd name="T24" fmla="*/ 72 w 95"/>
                  <a:gd name="T25" fmla="*/ 91 h 110"/>
                  <a:gd name="T26" fmla="*/ 73 w 95"/>
                  <a:gd name="T27" fmla="*/ 80 h 110"/>
                  <a:gd name="T28" fmla="*/ 64 w 95"/>
                  <a:gd name="T29" fmla="*/ 73 h 110"/>
                  <a:gd name="T30" fmla="*/ 54 w 95"/>
                  <a:gd name="T31" fmla="*/ 75 h 110"/>
                  <a:gd name="T32" fmla="*/ 47 w 95"/>
                  <a:gd name="T33" fmla="*/ 72 h 110"/>
                  <a:gd name="T34" fmla="*/ 50 w 95"/>
                  <a:gd name="T35" fmla="*/ 60 h 110"/>
                  <a:gd name="T36" fmla="*/ 67 w 95"/>
                  <a:gd name="T37" fmla="*/ 50 h 110"/>
                  <a:gd name="T38" fmla="*/ 48 w 95"/>
                  <a:gd name="T39" fmla="*/ 45 h 110"/>
                  <a:gd name="T40" fmla="*/ 70 w 95"/>
                  <a:gd name="T41" fmla="*/ 42 h 110"/>
                  <a:gd name="T42" fmla="*/ 91 w 95"/>
                  <a:gd name="T43" fmla="*/ 14 h 110"/>
                  <a:gd name="T44" fmla="*/ 47 w 95"/>
                  <a:gd name="T45" fmla="*/ 0 h 110"/>
                  <a:gd name="T46" fmla="*/ 28 w 95"/>
                  <a:gd name="T47" fmla="*/ 25 h 110"/>
                  <a:gd name="T48" fmla="*/ 10 w 95"/>
                  <a:gd name="T49" fmla="*/ 20 h 110"/>
                  <a:gd name="T50" fmla="*/ 0 w 95"/>
                  <a:gd name="T51" fmla="*/ 39 h 110"/>
                  <a:gd name="T52" fmla="*/ 17 w 95"/>
                  <a:gd name="T53" fmla="*/ 41 h 110"/>
                  <a:gd name="T54" fmla="*/ 2 w 95"/>
                  <a:gd name="T55" fmla="*/ 60 h 11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95"/>
                  <a:gd name="T85" fmla="*/ 0 h 110"/>
                  <a:gd name="T86" fmla="*/ 95 w 95"/>
                  <a:gd name="T87" fmla="*/ 110 h 11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95" h="110">
                    <a:moveTo>
                      <a:pt x="2" y="63"/>
                    </a:moveTo>
                    <a:lnTo>
                      <a:pt x="16" y="62"/>
                    </a:lnTo>
                    <a:lnTo>
                      <a:pt x="10" y="77"/>
                    </a:lnTo>
                    <a:lnTo>
                      <a:pt x="37" y="86"/>
                    </a:lnTo>
                    <a:lnTo>
                      <a:pt x="43" y="96"/>
                    </a:lnTo>
                    <a:lnTo>
                      <a:pt x="35" y="102"/>
                    </a:lnTo>
                    <a:lnTo>
                      <a:pt x="44" y="105"/>
                    </a:lnTo>
                    <a:lnTo>
                      <a:pt x="53" y="109"/>
                    </a:lnTo>
                    <a:lnTo>
                      <a:pt x="59" y="100"/>
                    </a:lnTo>
                    <a:lnTo>
                      <a:pt x="81" y="97"/>
                    </a:lnTo>
                    <a:lnTo>
                      <a:pt x="87" y="103"/>
                    </a:lnTo>
                    <a:lnTo>
                      <a:pt x="87" y="96"/>
                    </a:lnTo>
                    <a:lnTo>
                      <a:pt x="75" y="94"/>
                    </a:lnTo>
                    <a:lnTo>
                      <a:pt x="76" y="83"/>
                    </a:lnTo>
                    <a:lnTo>
                      <a:pt x="67" y="76"/>
                    </a:lnTo>
                    <a:lnTo>
                      <a:pt x="57" y="78"/>
                    </a:lnTo>
                    <a:lnTo>
                      <a:pt x="49" y="75"/>
                    </a:lnTo>
                    <a:lnTo>
                      <a:pt x="53" y="63"/>
                    </a:lnTo>
                    <a:lnTo>
                      <a:pt x="70" y="50"/>
                    </a:lnTo>
                    <a:lnTo>
                      <a:pt x="51" y="45"/>
                    </a:lnTo>
                    <a:lnTo>
                      <a:pt x="73" y="42"/>
                    </a:lnTo>
                    <a:lnTo>
                      <a:pt x="94" y="14"/>
                    </a:lnTo>
                    <a:lnTo>
                      <a:pt x="47" y="0"/>
                    </a:lnTo>
                    <a:lnTo>
                      <a:pt x="28" y="25"/>
                    </a:lnTo>
                    <a:lnTo>
                      <a:pt x="10" y="20"/>
                    </a:lnTo>
                    <a:lnTo>
                      <a:pt x="0" y="39"/>
                    </a:lnTo>
                    <a:lnTo>
                      <a:pt x="17" y="41"/>
                    </a:lnTo>
                    <a:lnTo>
                      <a:pt x="2" y="63"/>
                    </a:lnTo>
                  </a:path>
                </a:pathLst>
              </a:custGeom>
              <a:noFill/>
              <a:ln w="9525">
                <a:solidFill>
                  <a:srgbClr val="000000"/>
                </a:solidFill>
                <a:round/>
                <a:headEnd/>
                <a:tailEnd/>
              </a:ln>
            </p:spPr>
            <p:txBody>
              <a:bodyPr/>
              <a:lstStyle/>
              <a:p>
                <a:endParaRPr lang="en-US"/>
              </a:p>
            </p:txBody>
          </p:sp>
          <p:sp>
            <p:nvSpPr>
              <p:cNvPr id="15031" name="Line 748"/>
              <p:cNvSpPr>
                <a:spLocks noChangeShapeType="1"/>
              </p:cNvSpPr>
              <p:nvPr/>
            </p:nvSpPr>
            <p:spPr bwMode="auto">
              <a:xfrm>
                <a:off x="10733" y="4874"/>
                <a:ext cx="0" cy="1"/>
              </a:xfrm>
              <a:prstGeom prst="line">
                <a:avLst/>
              </a:prstGeom>
              <a:noFill/>
              <a:ln w="9525">
                <a:solidFill>
                  <a:srgbClr val="FFFF00"/>
                </a:solidFill>
                <a:round/>
                <a:headEnd/>
                <a:tailEnd/>
              </a:ln>
            </p:spPr>
            <p:txBody>
              <a:bodyPr/>
              <a:lstStyle/>
              <a:p>
                <a:endParaRPr lang="en-GB"/>
              </a:p>
            </p:txBody>
          </p:sp>
          <p:sp>
            <p:nvSpPr>
              <p:cNvPr id="15032" name="Freeform 749"/>
              <p:cNvSpPr>
                <a:spLocks noChangeArrowheads="1"/>
              </p:cNvSpPr>
              <p:nvPr/>
            </p:nvSpPr>
            <p:spPr bwMode="auto">
              <a:xfrm>
                <a:off x="10049" y="4623"/>
                <a:ext cx="748" cy="463"/>
              </a:xfrm>
              <a:custGeom>
                <a:avLst/>
                <a:gdLst>
                  <a:gd name="T0" fmla="*/ 679 w 749"/>
                  <a:gd name="T1" fmla="*/ 248 h 464"/>
                  <a:gd name="T2" fmla="*/ 745 w 749"/>
                  <a:gd name="T3" fmla="*/ 0 h 464"/>
                  <a:gd name="T4" fmla="*/ 308 w 749"/>
                  <a:gd name="T5" fmla="*/ 109 h 464"/>
                  <a:gd name="T6" fmla="*/ 122 w 749"/>
                  <a:gd name="T7" fmla="*/ 189 h 464"/>
                  <a:gd name="T8" fmla="*/ 0 w 749"/>
                  <a:gd name="T9" fmla="*/ 343 h 464"/>
                  <a:gd name="T10" fmla="*/ 278 w 749"/>
                  <a:gd name="T11" fmla="*/ 460 h 464"/>
                  <a:gd name="T12" fmla="*/ 500 w 749"/>
                  <a:gd name="T13" fmla="*/ 337 h 464"/>
                  <a:gd name="T14" fmla="*/ 679 w 749"/>
                  <a:gd name="T15" fmla="*/ 248 h 464"/>
                  <a:gd name="T16" fmla="*/ 0 60000 65536"/>
                  <a:gd name="T17" fmla="*/ 0 60000 65536"/>
                  <a:gd name="T18" fmla="*/ 0 60000 65536"/>
                  <a:gd name="T19" fmla="*/ 0 60000 65536"/>
                  <a:gd name="T20" fmla="*/ 0 60000 65536"/>
                  <a:gd name="T21" fmla="*/ 0 60000 65536"/>
                  <a:gd name="T22" fmla="*/ 0 60000 65536"/>
                  <a:gd name="T23" fmla="*/ 0 60000 65536"/>
                  <a:gd name="T24" fmla="*/ 0 w 749"/>
                  <a:gd name="T25" fmla="*/ 0 h 464"/>
                  <a:gd name="T26" fmla="*/ 749 w 749"/>
                  <a:gd name="T27" fmla="*/ 464 h 46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49" h="464">
                    <a:moveTo>
                      <a:pt x="682" y="251"/>
                    </a:moveTo>
                    <a:lnTo>
                      <a:pt x="748" y="0"/>
                    </a:lnTo>
                    <a:lnTo>
                      <a:pt x="308" y="109"/>
                    </a:lnTo>
                    <a:lnTo>
                      <a:pt x="122" y="189"/>
                    </a:lnTo>
                    <a:lnTo>
                      <a:pt x="0" y="346"/>
                    </a:lnTo>
                    <a:lnTo>
                      <a:pt x="278" y="463"/>
                    </a:lnTo>
                    <a:lnTo>
                      <a:pt x="503" y="340"/>
                    </a:lnTo>
                    <a:lnTo>
                      <a:pt x="682" y="251"/>
                    </a:lnTo>
                  </a:path>
                </a:pathLst>
              </a:custGeom>
              <a:solidFill>
                <a:srgbClr val="FF9900"/>
              </a:solidFill>
              <a:ln w="3240">
                <a:solidFill>
                  <a:srgbClr val="FFFF00"/>
                </a:solidFill>
                <a:round/>
                <a:headEnd/>
                <a:tailEnd/>
              </a:ln>
            </p:spPr>
            <p:txBody>
              <a:bodyPr wrap="none" anchor="ctr"/>
              <a:lstStyle/>
              <a:p>
                <a:endParaRPr lang="en-US"/>
              </a:p>
            </p:txBody>
          </p:sp>
          <p:sp>
            <p:nvSpPr>
              <p:cNvPr id="15033" name="Line 750"/>
              <p:cNvSpPr>
                <a:spLocks noChangeShapeType="1"/>
              </p:cNvSpPr>
              <p:nvPr/>
            </p:nvSpPr>
            <p:spPr bwMode="auto">
              <a:xfrm>
                <a:off x="10419" y="4874"/>
                <a:ext cx="0" cy="0"/>
              </a:xfrm>
              <a:prstGeom prst="line">
                <a:avLst/>
              </a:prstGeom>
              <a:noFill/>
              <a:ln w="9525">
                <a:solidFill>
                  <a:srgbClr val="FF0000"/>
                </a:solidFill>
                <a:round/>
                <a:headEnd/>
                <a:tailEnd/>
              </a:ln>
            </p:spPr>
            <p:txBody>
              <a:bodyPr/>
              <a:lstStyle/>
              <a:p>
                <a:endParaRPr lang="en-GB"/>
              </a:p>
            </p:txBody>
          </p:sp>
          <p:sp>
            <p:nvSpPr>
              <p:cNvPr id="15034" name="Rectangle 751"/>
              <p:cNvSpPr>
                <a:spLocks noChangeArrowheads="1"/>
              </p:cNvSpPr>
              <p:nvPr/>
            </p:nvSpPr>
            <p:spPr bwMode="auto">
              <a:xfrm>
                <a:off x="10419" y="4874"/>
                <a:ext cx="314" cy="1"/>
              </a:xfrm>
              <a:prstGeom prst="rect">
                <a:avLst/>
              </a:prstGeom>
              <a:solidFill>
                <a:srgbClr val="FF0000"/>
              </a:solidFill>
              <a:ln w="3240">
                <a:solidFill>
                  <a:srgbClr val="FF0000"/>
                </a:solidFill>
                <a:miter lim="800000"/>
                <a:headEnd/>
                <a:tailEnd/>
              </a:ln>
            </p:spPr>
            <p:txBody>
              <a:bodyPr wrap="none" anchor="ctr"/>
              <a:lstStyle/>
              <a:p>
                <a:endParaRPr lang="en-US"/>
              </a:p>
            </p:txBody>
          </p:sp>
          <p:sp>
            <p:nvSpPr>
              <p:cNvPr id="15035" name="Line 752"/>
              <p:cNvSpPr>
                <a:spLocks noChangeShapeType="1"/>
              </p:cNvSpPr>
              <p:nvPr/>
            </p:nvSpPr>
            <p:spPr bwMode="auto">
              <a:xfrm>
                <a:off x="10419" y="4874"/>
                <a:ext cx="0" cy="0"/>
              </a:xfrm>
              <a:prstGeom prst="line">
                <a:avLst/>
              </a:prstGeom>
              <a:noFill/>
              <a:ln w="9525">
                <a:solidFill>
                  <a:srgbClr val="FF0000"/>
                </a:solidFill>
                <a:round/>
                <a:headEnd/>
                <a:tailEnd/>
              </a:ln>
            </p:spPr>
            <p:txBody>
              <a:bodyPr/>
              <a:lstStyle/>
              <a:p>
                <a:endParaRPr lang="en-GB"/>
              </a:p>
            </p:txBody>
          </p:sp>
          <p:sp>
            <p:nvSpPr>
              <p:cNvPr id="15036" name="Freeform 753"/>
              <p:cNvSpPr>
                <a:spLocks noChangeArrowheads="1"/>
              </p:cNvSpPr>
              <p:nvPr/>
            </p:nvSpPr>
            <p:spPr bwMode="auto">
              <a:xfrm>
                <a:off x="10419" y="4623"/>
                <a:ext cx="379" cy="251"/>
              </a:xfrm>
              <a:custGeom>
                <a:avLst/>
                <a:gdLst>
                  <a:gd name="T0" fmla="*/ 0 w 380"/>
                  <a:gd name="T1" fmla="*/ 248 h 252"/>
                  <a:gd name="T2" fmla="*/ 376 w 380"/>
                  <a:gd name="T3" fmla="*/ 0 h 252"/>
                  <a:gd name="T4" fmla="*/ 376 w 380"/>
                  <a:gd name="T5" fmla="*/ 0 h 252"/>
                  <a:gd name="T6" fmla="*/ 0 w 380"/>
                  <a:gd name="T7" fmla="*/ 248 h 252"/>
                  <a:gd name="T8" fmla="*/ 0 60000 65536"/>
                  <a:gd name="T9" fmla="*/ 0 60000 65536"/>
                  <a:gd name="T10" fmla="*/ 0 60000 65536"/>
                  <a:gd name="T11" fmla="*/ 0 60000 65536"/>
                  <a:gd name="T12" fmla="*/ 0 w 380"/>
                  <a:gd name="T13" fmla="*/ 0 h 252"/>
                  <a:gd name="T14" fmla="*/ 380 w 380"/>
                  <a:gd name="T15" fmla="*/ 252 h 252"/>
                </a:gdLst>
                <a:ahLst/>
                <a:cxnLst>
                  <a:cxn ang="T8">
                    <a:pos x="T0" y="T1"/>
                  </a:cxn>
                  <a:cxn ang="T9">
                    <a:pos x="T2" y="T3"/>
                  </a:cxn>
                  <a:cxn ang="T10">
                    <a:pos x="T4" y="T5"/>
                  </a:cxn>
                  <a:cxn ang="T11">
                    <a:pos x="T6" y="T7"/>
                  </a:cxn>
                </a:cxnLst>
                <a:rect l="T12" t="T13" r="T14" b="T15"/>
                <a:pathLst>
                  <a:path w="380" h="252">
                    <a:moveTo>
                      <a:pt x="0" y="251"/>
                    </a:moveTo>
                    <a:lnTo>
                      <a:pt x="379" y="0"/>
                    </a:lnTo>
                    <a:lnTo>
                      <a:pt x="0" y="251"/>
                    </a:lnTo>
                  </a:path>
                </a:pathLst>
              </a:custGeom>
              <a:solidFill>
                <a:srgbClr val="FF0000"/>
              </a:solidFill>
              <a:ln w="3240">
                <a:solidFill>
                  <a:srgbClr val="FF0000"/>
                </a:solidFill>
                <a:round/>
                <a:headEnd/>
                <a:tailEnd/>
              </a:ln>
            </p:spPr>
            <p:txBody>
              <a:bodyPr wrap="none" anchor="ctr"/>
              <a:lstStyle/>
              <a:p>
                <a:endParaRPr lang="en-US"/>
              </a:p>
            </p:txBody>
          </p:sp>
          <p:sp>
            <p:nvSpPr>
              <p:cNvPr id="15037" name="Line 754"/>
              <p:cNvSpPr>
                <a:spLocks noChangeShapeType="1"/>
              </p:cNvSpPr>
              <p:nvPr/>
            </p:nvSpPr>
            <p:spPr bwMode="auto">
              <a:xfrm>
                <a:off x="10419" y="4874"/>
                <a:ext cx="0" cy="1"/>
              </a:xfrm>
              <a:prstGeom prst="line">
                <a:avLst/>
              </a:prstGeom>
              <a:noFill/>
              <a:ln w="9525">
                <a:solidFill>
                  <a:srgbClr val="FF0000"/>
                </a:solidFill>
                <a:round/>
                <a:headEnd/>
                <a:tailEnd/>
              </a:ln>
            </p:spPr>
            <p:txBody>
              <a:bodyPr/>
              <a:lstStyle/>
              <a:p>
                <a:endParaRPr lang="en-GB"/>
              </a:p>
            </p:txBody>
          </p:sp>
          <p:sp>
            <p:nvSpPr>
              <p:cNvPr id="15038" name="Freeform 755"/>
              <p:cNvSpPr>
                <a:spLocks noChangeArrowheads="1"/>
              </p:cNvSpPr>
              <p:nvPr/>
            </p:nvSpPr>
            <p:spPr bwMode="auto">
              <a:xfrm>
                <a:off x="10357" y="4732"/>
                <a:ext cx="62" cy="143"/>
              </a:xfrm>
              <a:custGeom>
                <a:avLst/>
                <a:gdLst>
                  <a:gd name="T0" fmla="*/ 58 w 63"/>
                  <a:gd name="T1" fmla="*/ 140 h 144"/>
                  <a:gd name="T2" fmla="*/ 0 w 63"/>
                  <a:gd name="T3" fmla="*/ 0 h 144"/>
                  <a:gd name="T4" fmla="*/ 1 w 63"/>
                  <a:gd name="T5" fmla="*/ 0 h 144"/>
                  <a:gd name="T6" fmla="*/ 59 w 63"/>
                  <a:gd name="T7" fmla="*/ 139 h 144"/>
                  <a:gd name="T8" fmla="*/ 58 w 63"/>
                  <a:gd name="T9" fmla="*/ 140 h 144"/>
                  <a:gd name="T10" fmla="*/ 0 60000 65536"/>
                  <a:gd name="T11" fmla="*/ 0 60000 65536"/>
                  <a:gd name="T12" fmla="*/ 0 60000 65536"/>
                  <a:gd name="T13" fmla="*/ 0 60000 65536"/>
                  <a:gd name="T14" fmla="*/ 0 60000 65536"/>
                  <a:gd name="T15" fmla="*/ 0 w 63"/>
                  <a:gd name="T16" fmla="*/ 0 h 144"/>
                  <a:gd name="T17" fmla="*/ 63 w 63"/>
                  <a:gd name="T18" fmla="*/ 144 h 144"/>
                </a:gdLst>
                <a:ahLst/>
                <a:cxnLst>
                  <a:cxn ang="T10">
                    <a:pos x="T0" y="T1"/>
                  </a:cxn>
                  <a:cxn ang="T11">
                    <a:pos x="T2" y="T3"/>
                  </a:cxn>
                  <a:cxn ang="T12">
                    <a:pos x="T4" y="T5"/>
                  </a:cxn>
                  <a:cxn ang="T13">
                    <a:pos x="T6" y="T7"/>
                  </a:cxn>
                  <a:cxn ang="T14">
                    <a:pos x="T8" y="T9"/>
                  </a:cxn>
                </a:cxnLst>
                <a:rect l="T15" t="T16" r="T17" b="T18"/>
                <a:pathLst>
                  <a:path w="63" h="144">
                    <a:moveTo>
                      <a:pt x="61" y="143"/>
                    </a:moveTo>
                    <a:lnTo>
                      <a:pt x="0" y="0"/>
                    </a:lnTo>
                    <a:lnTo>
                      <a:pt x="1" y="0"/>
                    </a:lnTo>
                    <a:lnTo>
                      <a:pt x="62" y="142"/>
                    </a:lnTo>
                    <a:lnTo>
                      <a:pt x="61" y="143"/>
                    </a:lnTo>
                  </a:path>
                </a:pathLst>
              </a:custGeom>
              <a:solidFill>
                <a:srgbClr val="FF0000"/>
              </a:solidFill>
              <a:ln w="3240">
                <a:solidFill>
                  <a:srgbClr val="FF0000"/>
                </a:solidFill>
                <a:round/>
                <a:headEnd/>
                <a:tailEnd/>
              </a:ln>
            </p:spPr>
            <p:txBody>
              <a:bodyPr wrap="none" anchor="ctr"/>
              <a:lstStyle/>
              <a:p>
                <a:endParaRPr lang="en-US"/>
              </a:p>
            </p:txBody>
          </p:sp>
          <p:sp>
            <p:nvSpPr>
              <p:cNvPr id="15039" name="Line 756"/>
              <p:cNvSpPr>
                <a:spLocks noChangeShapeType="1"/>
              </p:cNvSpPr>
              <p:nvPr/>
            </p:nvSpPr>
            <p:spPr bwMode="auto">
              <a:xfrm>
                <a:off x="10419" y="4874"/>
                <a:ext cx="0" cy="1"/>
              </a:xfrm>
              <a:prstGeom prst="line">
                <a:avLst/>
              </a:prstGeom>
              <a:noFill/>
              <a:ln w="9525">
                <a:solidFill>
                  <a:srgbClr val="FF0000"/>
                </a:solidFill>
                <a:round/>
                <a:headEnd/>
                <a:tailEnd/>
              </a:ln>
            </p:spPr>
            <p:txBody>
              <a:bodyPr/>
              <a:lstStyle/>
              <a:p>
                <a:endParaRPr lang="en-GB"/>
              </a:p>
            </p:txBody>
          </p:sp>
          <p:sp>
            <p:nvSpPr>
              <p:cNvPr id="15040" name="Freeform 757"/>
              <p:cNvSpPr>
                <a:spLocks noChangeArrowheads="1"/>
              </p:cNvSpPr>
              <p:nvPr/>
            </p:nvSpPr>
            <p:spPr bwMode="auto">
              <a:xfrm>
                <a:off x="10171" y="4812"/>
                <a:ext cx="248" cy="62"/>
              </a:xfrm>
              <a:custGeom>
                <a:avLst/>
                <a:gdLst>
                  <a:gd name="T0" fmla="*/ 245 w 249"/>
                  <a:gd name="T1" fmla="*/ 59 h 63"/>
                  <a:gd name="T2" fmla="*/ 0 w 249"/>
                  <a:gd name="T3" fmla="*/ 0 h 63"/>
                  <a:gd name="T4" fmla="*/ 0 w 249"/>
                  <a:gd name="T5" fmla="*/ 0 h 63"/>
                  <a:gd name="T6" fmla="*/ 245 w 249"/>
                  <a:gd name="T7" fmla="*/ 58 h 63"/>
                  <a:gd name="T8" fmla="*/ 245 w 249"/>
                  <a:gd name="T9" fmla="*/ 59 h 63"/>
                  <a:gd name="T10" fmla="*/ 0 60000 65536"/>
                  <a:gd name="T11" fmla="*/ 0 60000 65536"/>
                  <a:gd name="T12" fmla="*/ 0 60000 65536"/>
                  <a:gd name="T13" fmla="*/ 0 60000 65536"/>
                  <a:gd name="T14" fmla="*/ 0 60000 65536"/>
                  <a:gd name="T15" fmla="*/ 0 w 249"/>
                  <a:gd name="T16" fmla="*/ 0 h 63"/>
                  <a:gd name="T17" fmla="*/ 249 w 249"/>
                  <a:gd name="T18" fmla="*/ 63 h 63"/>
                </a:gdLst>
                <a:ahLst/>
                <a:cxnLst>
                  <a:cxn ang="T10">
                    <a:pos x="T0" y="T1"/>
                  </a:cxn>
                  <a:cxn ang="T11">
                    <a:pos x="T2" y="T3"/>
                  </a:cxn>
                  <a:cxn ang="T12">
                    <a:pos x="T4" y="T5"/>
                  </a:cxn>
                  <a:cxn ang="T13">
                    <a:pos x="T6" y="T7"/>
                  </a:cxn>
                  <a:cxn ang="T14">
                    <a:pos x="T8" y="T9"/>
                  </a:cxn>
                </a:cxnLst>
                <a:rect l="T15" t="T16" r="T17" b="T18"/>
                <a:pathLst>
                  <a:path w="249" h="63">
                    <a:moveTo>
                      <a:pt x="248" y="62"/>
                    </a:moveTo>
                    <a:lnTo>
                      <a:pt x="0" y="0"/>
                    </a:lnTo>
                    <a:lnTo>
                      <a:pt x="248" y="61"/>
                    </a:lnTo>
                    <a:lnTo>
                      <a:pt x="248" y="62"/>
                    </a:lnTo>
                  </a:path>
                </a:pathLst>
              </a:custGeom>
              <a:solidFill>
                <a:srgbClr val="FF0000"/>
              </a:solidFill>
              <a:ln w="3240">
                <a:solidFill>
                  <a:srgbClr val="FF0000"/>
                </a:solidFill>
                <a:round/>
                <a:headEnd/>
                <a:tailEnd/>
              </a:ln>
            </p:spPr>
            <p:txBody>
              <a:bodyPr wrap="none" anchor="ctr"/>
              <a:lstStyle/>
              <a:p>
                <a:endParaRPr lang="en-US"/>
              </a:p>
            </p:txBody>
          </p:sp>
          <p:sp>
            <p:nvSpPr>
              <p:cNvPr id="15041" name="Line 758"/>
              <p:cNvSpPr>
                <a:spLocks noChangeShapeType="1"/>
              </p:cNvSpPr>
              <p:nvPr/>
            </p:nvSpPr>
            <p:spPr bwMode="auto">
              <a:xfrm>
                <a:off x="10419" y="4874"/>
                <a:ext cx="0" cy="1"/>
              </a:xfrm>
              <a:prstGeom prst="line">
                <a:avLst/>
              </a:prstGeom>
              <a:noFill/>
              <a:ln w="9525">
                <a:solidFill>
                  <a:srgbClr val="FF0000"/>
                </a:solidFill>
                <a:round/>
                <a:headEnd/>
                <a:tailEnd/>
              </a:ln>
            </p:spPr>
            <p:txBody>
              <a:bodyPr/>
              <a:lstStyle/>
              <a:p>
                <a:endParaRPr lang="en-GB"/>
              </a:p>
            </p:txBody>
          </p:sp>
          <p:sp>
            <p:nvSpPr>
              <p:cNvPr id="15042" name="Freeform 759"/>
              <p:cNvSpPr>
                <a:spLocks noChangeArrowheads="1"/>
              </p:cNvSpPr>
              <p:nvPr/>
            </p:nvSpPr>
            <p:spPr bwMode="auto">
              <a:xfrm>
                <a:off x="10049" y="4874"/>
                <a:ext cx="370" cy="96"/>
              </a:xfrm>
              <a:custGeom>
                <a:avLst/>
                <a:gdLst>
                  <a:gd name="T0" fmla="*/ 367 w 371"/>
                  <a:gd name="T1" fmla="*/ 1 h 97"/>
                  <a:gd name="T2" fmla="*/ 0 w 371"/>
                  <a:gd name="T3" fmla="*/ 93 h 97"/>
                  <a:gd name="T4" fmla="*/ 0 w 371"/>
                  <a:gd name="T5" fmla="*/ 92 h 97"/>
                  <a:gd name="T6" fmla="*/ 367 w 371"/>
                  <a:gd name="T7" fmla="*/ 0 h 97"/>
                  <a:gd name="T8" fmla="*/ 367 w 371"/>
                  <a:gd name="T9" fmla="*/ 1 h 97"/>
                  <a:gd name="T10" fmla="*/ 0 60000 65536"/>
                  <a:gd name="T11" fmla="*/ 0 60000 65536"/>
                  <a:gd name="T12" fmla="*/ 0 60000 65536"/>
                  <a:gd name="T13" fmla="*/ 0 60000 65536"/>
                  <a:gd name="T14" fmla="*/ 0 60000 65536"/>
                  <a:gd name="T15" fmla="*/ 0 w 371"/>
                  <a:gd name="T16" fmla="*/ 0 h 97"/>
                  <a:gd name="T17" fmla="*/ 371 w 371"/>
                  <a:gd name="T18" fmla="*/ 97 h 97"/>
                </a:gdLst>
                <a:ahLst/>
                <a:cxnLst>
                  <a:cxn ang="T10">
                    <a:pos x="T0" y="T1"/>
                  </a:cxn>
                  <a:cxn ang="T11">
                    <a:pos x="T2" y="T3"/>
                  </a:cxn>
                  <a:cxn ang="T12">
                    <a:pos x="T4" y="T5"/>
                  </a:cxn>
                  <a:cxn ang="T13">
                    <a:pos x="T6" y="T7"/>
                  </a:cxn>
                  <a:cxn ang="T14">
                    <a:pos x="T8" y="T9"/>
                  </a:cxn>
                </a:cxnLst>
                <a:rect l="T15" t="T16" r="T17" b="T18"/>
                <a:pathLst>
                  <a:path w="371" h="97">
                    <a:moveTo>
                      <a:pt x="370" y="1"/>
                    </a:moveTo>
                    <a:lnTo>
                      <a:pt x="0" y="96"/>
                    </a:lnTo>
                    <a:lnTo>
                      <a:pt x="0" y="95"/>
                    </a:lnTo>
                    <a:lnTo>
                      <a:pt x="370" y="0"/>
                    </a:lnTo>
                    <a:lnTo>
                      <a:pt x="370" y="1"/>
                    </a:lnTo>
                  </a:path>
                </a:pathLst>
              </a:custGeom>
              <a:solidFill>
                <a:srgbClr val="FF0000"/>
              </a:solidFill>
              <a:ln w="3240">
                <a:solidFill>
                  <a:srgbClr val="FF0000"/>
                </a:solidFill>
                <a:round/>
                <a:headEnd/>
                <a:tailEnd/>
              </a:ln>
            </p:spPr>
            <p:txBody>
              <a:bodyPr wrap="none" anchor="ctr"/>
              <a:lstStyle/>
              <a:p>
                <a:endParaRPr lang="en-US"/>
              </a:p>
            </p:txBody>
          </p:sp>
          <p:sp>
            <p:nvSpPr>
              <p:cNvPr id="15043" name="Line 760"/>
              <p:cNvSpPr>
                <a:spLocks noChangeShapeType="1"/>
              </p:cNvSpPr>
              <p:nvPr/>
            </p:nvSpPr>
            <p:spPr bwMode="auto">
              <a:xfrm>
                <a:off x="10419" y="4874"/>
                <a:ext cx="2" cy="1"/>
              </a:xfrm>
              <a:prstGeom prst="line">
                <a:avLst/>
              </a:prstGeom>
              <a:noFill/>
              <a:ln w="9525">
                <a:solidFill>
                  <a:srgbClr val="FF0000"/>
                </a:solidFill>
                <a:round/>
                <a:headEnd/>
                <a:tailEnd/>
              </a:ln>
            </p:spPr>
            <p:txBody>
              <a:bodyPr/>
              <a:lstStyle/>
              <a:p>
                <a:endParaRPr lang="en-GB"/>
              </a:p>
            </p:txBody>
          </p:sp>
          <p:sp>
            <p:nvSpPr>
              <p:cNvPr id="15044" name="Freeform 761"/>
              <p:cNvSpPr>
                <a:spLocks noChangeArrowheads="1"/>
              </p:cNvSpPr>
              <p:nvPr/>
            </p:nvSpPr>
            <p:spPr bwMode="auto">
              <a:xfrm>
                <a:off x="10327" y="4874"/>
                <a:ext cx="92" cy="212"/>
              </a:xfrm>
              <a:custGeom>
                <a:avLst/>
                <a:gdLst>
                  <a:gd name="T0" fmla="*/ 89 w 93"/>
                  <a:gd name="T1" fmla="*/ 0 h 213"/>
                  <a:gd name="T2" fmla="*/ 1 w 93"/>
                  <a:gd name="T3" fmla="*/ 209 h 213"/>
                  <a:gd name="T4" fmla="*/ 0 w 93"/>
                  <a:gd name="T5" fmla="*/ 209 h 213"/>
                  <a:gd name="T6" fmla="*/ 88 w 93"/>
                  <a:gd name="T7" fmla="*/ 0 h 213"/>
                  <a:gd name="T8" fmla="*/ 89 w 93"/>
                  <a:gd name="T9" fmla="*/ 0 h 213"/>
                  <a:gd name="T10" fmla="*/ 0 60000 65536"/>
                  <a:gd name="T11" fmla="*/ 0 60000 65536"/>
                  <a:gd name="T12" fmla="*/ 0 60000 65536"/>
                  <a:gd name="T13" fmla="*/ 0 60000 65536"/>
                  <a:gd name="T14" fmla="*/ 0 60000 65536"/>
                  <a:gd name="T15" fmla="*/ 0 w 93"/>
                  <a:gd name="T16" fmla="*/ 0 h 213"/>
                  <a:gd name="T17" fmla="*/ 93 w 93"/>
                  <a:gd name="T18" fmla="*/ 213 h 213"/>
                </a:gdLst>
                <a:ahLst/>
                <a:cxnLst>
                  <a:cxn ang="T10">
                    <a:pos x="T0" y="T1"/>
                  </a:cxn>
                  <a:cxn ang="T11">
                    <a:pos x="T2" y="T3"/>
                  </a:cxn>
                  <a:cxn ang="T12">
                    <a:pos x="T4" y="T5"/>
                  </a:cxn>
                  <a:cxn ang="T13">
                    <a:pos x="T6" y="T7"/>
                  </a:cxn>
                  <a:cxn ang="T14">
                    <a:pos x="T8" y="T9"/>
                  </a:cxn>
                </a:cxnLst>
                <a:rect l="T15" t="T16" r="T17" b="T18"/>
                <a:pathLst>
                  <a:path w="93" h="213">
                    <a:moveTo>
                      <a:pt x="92" y="0"/>
                    </a:moveTo>
                    <a:lnTo>
                      <a:pt x="1" y="212"/>
                    </a:lnTo>
                    <a:lnTo>
                      <a:pt x="0" y="212"/>
                    </a:lnTo>
                    <a:lnTo>
                      <a:pt x="91" y="0"/>
                    </a:lnTo>
                    <a:lnTo>
                      <a:pt x="92" y="0"/>
                    </a:lnTo>
                  </a:path>
                </a:pathLst>
              </a:custGeom>
              <a:solidFill>
                <a:srgbClr val="FF0000"/>
              </a:solidFill>
              <a:ln w="3240">
                <a:solidFill>
                  <a:srgbClr val="FF0000"/>
                </a:solidFill>
                <a:round/>
                <a:headEnd/>
                <a:tailEnd/>
              </a:ln>
            </p:spPr>
            <p:txBody>
              <a:bodyPr wrap="none" anchor="ctr"/>
              <a:lstStyle/>
              <a:p>
                <a:endParaRPr lang="en-US"/>
              </a:p>
            </p:txBody>
          </p:sp>
          <p:sp>
            <p:nvSpPr>
              <p:cNvPr id="15045" name="Line 762"/>
              <p:cNvSpPr>
                <a:spLocks noChangeShapeType="1"/>
              </p:cNvSpPr>
              <p:nvPr/>
            </p:nvSpPr>
            <p:spPr bwMode="auto">
              <a:xfrm>
                <a:off x="10419" y="4874"/>
                <a:ext cx="2" cy="0"/>
              </a:xfrm>
              <a:prstGeom prst="line">
                <a:avLst/>
              </a:prstGeom>
              <a:noFill/>
              <a:ln w="9525">
                <a:solidFill>
                  <a:srgbClr val="FF0000"/>
                </a:solidFill>
                <a:round/>
                <a:headEnd/>
                <a:tailEnd/>
              </a:ln>
            </p:spPr>
            <p:txBody>
              <a:bodyPr/>
              <a:lstStyle/>
              <a:p>
                <a:endParaRPr lang="en-GB"/>
              </a:p>
            </p:txBody>
          </p:sp>
          <p:sp>
            <p:nvSpPr>
              <p:cNvPr id="15046" name="Freeform 763"/>
              <p:cNvSpPr>
                <a:spLocks noChangeArrowheads="1"/>
              </p:cNvSpPr>
              <p:nvPr/>
            </p:nvSpPr>
            <p:spPr bwMode="auto">
              <a:xfrm>
                <a:off x="10419" y="4874"/>
                <a:ext cx="136" cy="90"/>
              </a:xfrm>
              <a:custGeom>
                <a:avLst/>
                <a:gdLst>
                  <a:gd name="T0" fmla="*/ 0 w 137"/>
                  <a:gd name="T1" fmla="*/ 0 h 91"/>
                  <a:gd name="T2" fmla="*/ 133 w 137"/>
                  <a:gd name="T3" fmla="*/ 86 h 91"/>
                  <a:gd name="T4" fmla="*/ 132 w 137"/>
                  <a:gd name="T5" fmla="*/ 87 h 91"/>
                  <a:gd name="T6" fmla="*/ 0 w 137"/>
                  <a:gd name="T7" fmla="*/ 0 h 91"/>
                  <a:gd name="T8" fmla="*/ 0 60000 65536"/>
                  <a:gd name="T9" fmla="*/ 0 60000 65536"/>
                  <a:gd name="T10" fmla="*/ 0 60000 65536"/>
                  <a:gd name="T11" fmla="*/ 0 60000 65536"/>
                  <a:gd name="T12" fmla="*/ 0 w 137"/>
                  <a:gd name="T13" fmla="*/ 0 h 91"/>
                  <a:gd name="T14" fmla="*/ 137 w 137"/>
                  <a:gd name="T15" fmla="*/ 91 h 91"/>
                </a:gdLst>
                <a:ahLst/>
                <a:cxnLst>
                  <a:cxn ang="T8">
                    <a:pos x="T0" y="T1"/>
                  </a:cxn>
                  <a:cxn ang="T9">
                    <a:pos x="T2" y="T3"/>
                  </a:cxn>
                  <a:cxn ang="T10">
                    <a:pos x="T4" y="T5"/>
                  </a:cxn>
                  <a:cxn ang="T11">
                    <a:pos x="T6" y="T7"/>
                  </a:cxn>
                </a:cxnLst>
                <a:rect l="T12" t="T13" r="T14" b="T15"/>
                <a:pathLst>
                  <a:path w="137" h="91">
                    <a:moveTo>
                      <a:pt x="0" y="0"/>
                    </a:moveTo>
                    <a:lnTo>
                      <a:pt x="136" y="89"/>
                    </a:lnTo>
                    <a:lnTo>
                      <a:pt x="135" y="90"/>
                    </a:lnTo>
                    <a:lnTo>
                      <a:pt x="0" y="0"/>
                    </a:lnTo>
                  </a:path>
                </a:pathLst>
              </a:custGeom>
              <a:solidFill>
                <a:srgbClr val="FF0000"/>
              </a:solidFill>
              <a:ln w="3240">
                <a:solidFill>
                  <a:srgbClr val="FF0000"/>
                </a:solidFill>
                <a:round/>
                <a:headEnd/>
                <a:tailEnd/>
              </a:ln>
            </p:spPr>
            <p:txBody>
              <a:bodyPr wrap="none" anchor="ctr"/>
              <a:lstStyle/>
              <a:p>
                <a:endParaRPr lang="en-US"/>
              </a:p>
            </p:txBody>
          </p:sp>
          <p:sp>
            <p:nvSpPr>
              <p:cNvPr id="15047" name="Line 764"/>
              <p:cNvSpPr>
                <a:spLocks noChangeShapeType="1"/>
              </p:cNvSpPr>
              <p:nvPr/>
            </p:nvSpPr>
            <p:spPr bwMode="auto">
              <a:xfrm>
                <a:off x="10763" y="4874"/>
                <a:ext cx="2" cy="1"/>
              </a:xfrm>
              <a:prstGeom prst="line">
                <a:avLst/>
              </a:prstGeom>
              <a:noFill/>
              <a:ln w="9525">
                <a:solidFill>
                  <a:srgbClr val="6F2F6F"/>
                </a:solidFill>
                <a:round/>
                <a:headEnd/>
                <a:tailEnd/>
              </a:ln>
            </p:spPr>
            <p:txBody>
              <a:bodyPr/>
              <a:lstStyle/>
              <a:p>
                <a:endParaRPr lang="en-GB"/>
              </a:p>
            </p:txBody>
          </p:sp>
          <p:sp>
            <p:nvSpPr>
              <p:cNvPr id="15048" name="Freeform 765"/>
              <p:cNvSpPr>
                <a:spLocks noChangeArrowheads="1"/>
              </p:cNvSpPr>
              <p:nvPr/>
            </p:nvSpPr>
            <p:spPr bwMode="auto">
              <a:xfrm>
                <a:off x="9967" y="4615"/>
                <a:ext cx="797" cy="403"/>
              </a:xfrm>
              <a:custGeom>
                <a:avLst/>
                <a:gdLst>
                  <a:gd name="T0" fmla="*/ 794 w 798"/>
                  <a:gd name="T1" fmla="*/ 257 h 404"/>
                  <a:gd name="T2" fmla="*/ 664 w 798"/>
                  <a:gd name="T3" fmla="*/ 116 h 404"/>
                  <a:gd name="T4" fmla="*/ 340 w 798"/>
                  <a:gd name="T5" fmla="*/ 0 h 404"/>
                  <a:gd name="T6" fmla="*/ 0 w 798"/>
                  <a:gd name="T7" fmla="*/ 144 h 404"/>
                  <a:gd name="T8" fmla="*/ 318 w 798"/>
                  <a:gd name="T9" fmla="*/ 291 h 404"/>
                  <a:gd name="T10" fmla="*/ 416 w 798"/>
                  <a:gd name="T11" fmla="*/ 334 h 404"/>
                  <a:gd name="T12" fmla="*/ 664 w 798"/>
                  <a:gd name="T13" fmla="*/ 400 h 404"/>
                  <a:gd name="T14" fmla="*/ 794 w 798"/>
                  <a:gd name="T15" fmla="*/ 257 h 404"/>
                  <a:gd name="T16" fmla="*/ 0 60000 65536"/>
                  <a:gd name="T17" fmla="*/ 0 60000 65536"/>
                  <a:gd name="T18" fmla="*/ 0 60000 65536"/>
                  <a:gd name="T19" fmla="*/ 0 60000 65536"/>
                  <a:gd name="T20" fmla="*/ 0 60000 65536"/>
                  <a:gd name="T21" fmla="*/ 0 60000 65536"/>
                  <a:gd name="T22" fmla="*/ 0 60000 65536"/>
                  <a:gd name="T23" fmla="*/ 0 60000 65536"/>
                  <a:gd name="T24" fmla="*/ 0 w 798"/>
                  <a:gd name="T25" fmla="*/ 0 h 404"/>
                  <a:gd name="T26" fmla="*/ 798 w 798"/>
                  <a:gd name="T27" fmla="*/ 404 h 4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8" h="404">
                    <a:moveTo>
                      <a:pt x="797" y="260"/>
                    </a:moveTo>
                    <a:lnTo>
                      <a:pt x="667" y="116"/>
                    </a:lnTo>
                    <a:lnTo>
                      <a:pt x="340" y="0"/>
                    </a:lnTo>
                    <a:lnTo>
                      <a:pt x="0" y="144"/>
                    </a:lnTo>
                    <a:lnTo>
                      <a:pt x="318" y="294"/>
                    </a:lnTo>
                    <a:lnTo>
                      <a:pt x="419" y="337"/>
                    </a:lnTo>
                    <a:lnTo>
                      <a:pt x="667" y="403"/>
                    </a:lnTo>
                    <a:lnTo>
                      <a:pt x="797" y="260"/>
                    </a:lnTo>
                  </a:path>
                </a:pathLst>
              </a:custGeom>
              <a:solidFill>
                <a:srgbClr val="1C027C"/>
              </a:solidFill>
              <a:ln w="3240">
                <a:solidFill>
                  <a:srgbClr val="6F2F6F"/>
                </a:solidFill>
                <a:round/>
                <a:headEnd/>
                <a:tailEnd/>
              </a:ln>
            </p:spPr>
            <p:txBody>
              <a:bodyPr wrap="none" anchor="ctr"/>
              <a:lstStyle/>
              <a:p>
                <a:endParaRPr lang="en-US"/>
              </a:p>
            </p:txBody>
          </p:sp>
          <p:sp>
            <p:nvSpPr>
              <p:cNvPr id="15049" name="Line 766"/>
              <p:cNvSpPr>
                <a:spLocks noChangeShapeType="1"/>
              </p:cNvSpPr>
              <p:nvPr/>
            </p:nvSpPr>
            <p:spPr bwMode="auto">
              <a:xfrm>
                <a:off x="10419" y="4874"/>
                <a:ext cx="0" cy="0"/>
              </a:xfrm>
              <a:prstGeom prst="line">
                <a:avLst/>
              </a:prstGeom>
              <a:noFill/>
              <a:ln w="9525">
                <a:solidFill>
                  <a:srgbClr val="00FFFF"/>
                </a:solidFill>
                <a:round/>
                <a:headEnd/>
                <a:tailEnd/>
              </a:ln>
            </p:spPr>
            <p:txBody>
              <a:bodyPr/>
              <a:lstStyle/>
              <a:p>
                <a:endParaRPr lang="en-GB"/>
              </a:p>
            </p:txBody>
          </p:sp>
          <p:sp>
            <p:nvSpPr>
              <p:cNvPr id="15050" name="Rectangle 767"/>
              <p:cNvSpPr>
                <a:spLocks noChangeArrowheads="1"/>
              </p:cNvSpPr>
              <p:nvPr/>
            </p:nvSpPr>
            <p:spPr bwMode="auto">
              <a:xfrm>
                <a:off x="10419" y="4874"/>
                <a:ext cx="344" cy="1"/>
              </a:xfrm>
              <a:prstGeom prst="rect">
                <a:avLst/>
              </a:prstGeom>
              <a:solidFill>
                <a:srgbClr val="00FFFF"/>
              </a:solidFill>
              <a:ln w="3240">
                <a:solidFill>
                  <a:srgbClr val="00FFFF"/>
                </a:solidFill>
                <a:miter lim="800000"/>
                <a:headEnd/>
                <a:tailEnd/>
              </a:ln>
            </p:spPr>
            <p:txBody>
              <a:bodyPr wrap="none" anchor="ctr"/>
              <a:lstStyle/>
              <a:p>
                <a:endParaRPr lang="en-US"/>
              </a:p>
            </p:txBody>
          </p:sp>
          <p:sp>
            <p:nvSpPr>
              <p:cNvPr id="15051" name="Line 768"/>
              <p:cNvSpPr>
                <a:spLocks noChangeShapeType="1"/>
              </p:cNvSpPr>
              <p:nvPr/>
            </p:nvSpPr>
            <p:spPr bwMode="auto">
              <a:xfrm>
                <a:off x="10419" y="4874"/>
                <a:ext cx="0" cy="0"/>
              </a:xfrm>
              <a:prstGeom prst="line">
                <a:avLst/>
              </a:prstGeom>
              <a:noFill/>
              <a:ln w="9525">
                <a:solidFill>
                  <a:srgbClr val="00FFFF"/>
                </a:solidFill>
                <a:round/>
                <a:headEnd/>
                <a:tailEnd/>
              </a:ln>
            </p:spPr>
            <p:txBody>
              <a:bodyPr/>
              <a:lstStyle/>
              <a:p>
                <a:endParaRPr lang="en-GB"/>
              </a:p>
            </p:txBody>
          </p:sp>
          <p:sp>
            <p:nvSpPr>
              <p:cNvPr id="15052" name="Freeform 769"/>
              <p:cNvSpPr>
                <a:spLocks noChangeArrowheads="1"/>
              </p:cNvSpPr>
              <p:nvPr/>
            </p:nvSpPr>
            <p:spPr bwMode="auto">
              <a:xfrm>
                <a:off x="10419" y="4732"/>
                <a:ext cx="215" cy="143"/>
              </a:xfrm>
              <a:custGeom>
                <a:avLst/>
                <a:gdLst>
                  <a:gd name="T0" fmla="*/ 0 w 216"/>
                  <a:gd name="T1" fmla="*/ 139 h 144"/>
                  <a:gd name="T2" fmla="*/ 212 w 216"/>
                  <a:gd name="T3" fmla="*/ 0 h 144"/>
                  <a:gd name="T4" fmla="*/ 212 w 216"/>
                  <a:gd name="T5" fmla="*/ 0 h 144"/>
                  <a:gd name="T6" fmla="*/ 0 w 216"/>
                  <a:gd name="T7" fmla="*/ 140 h 144"/>
                  <a:gd name="T8" fmla="*/ 0 w 216"/>
                  <a:gd name="T9" fmla="*/ 139 h 144"/>
                  <a:gd name="T10" fmla="*/ 0 60000 65536"/>
                  <a:gd name="T11" fmla="*/ 0 60000 65536"/>
                  <a:gd name="T12" fmla="*/ 0 60000 65536"/>
                  <a:gd name="T13" fmla="*/ 0 60000 65536"/>
                  <a:gd name="T14" fmla="*/ 0 60000 65536"/>
                  <a:gd name="T15" fmla="*/ 0 w 216"/>
                  <a:gd name="T16" fmla="*/ 0 h 144"/>
                  <a:gd name="T17" fmla="*/ 216 w 216"/>
                  <a:gd name="T18" fmla="*/ 144 h 144"/>
                </a:gdLst>
                <a:ahLst/>
                <a:cxnLst>
                  <a:cxn ang="T10">
                    <a:pos x="T0" y="T1"/>
                  </a:cxn>
                  <a:cxn ang="T11">
                    <a:pos x="T2" y="T3"/>
                  </a:cxn>
                  <a:cxn ang="T12">
                    <a:pos x="T4" y="T5"/>
                  </a:cxn>
                  <a:cxn ang="T13">
                    <a:pos x="T6" y="T7"/>
                  </a:cxn>
                  <a:cxn ang="T14">
                    <a:pos x="T8" y="T9"/>
                  </a:cxn>
                </a:cxnLst>
                <a:rect l="T15" t="T16" r="T17" b="T18"/>
                <a:pathLst>
                  <a:path w="216" h="144">
                    <a:moveTo>
                      <a:pt x="0" y="142"/>
                    </a:moveTo>
                    <a:lnTo>
                      <a:pt x="215" y="0"/>
                    </a:lnTo>
                    <a:lnTo>
                      <a:pt x="0" y="143"/>
                    </a:lnTo>
                    <a:lnTo>
                      <a:pt x="0" y="142"/>
                    </a:lnTo>
                  </a:path>
                </a:pathLst>
              </a:custGeom>
              <a:solidFill>
                <a:srgbClr val="00FFFF"/>
              </a:solidFill>
              <a:ln w="3240">
                <a:solidFill>
                  <a:srgbClr val="00FFFF"/>
                </a:solidFill>
                <a:round/>
                <a:headEnd/>
                <a:tailEnd/>
              </a:ln>
            </p:spPr>
            <p:txBody>
              <a:bodyPr wrap="none" anchor="ctr"/>
              <a:lstStyle/>
              <a:p>
                <a:endParaRPr lang="en-US"/>
              </a:p>
            </p:txBody>
          </p:sp>
          <p:sp>
            <p:nvSpPr>
              <p:cNvPr id="15053" name="Line 770"/>
              <p:cNvSpPr>
                <a:spLocks noChangeShapeType="1"/>
              </p:cNvSpPr>
              <p:nvPr/>
            </p:nvSpPr>
            <p:spPr bwMode="auto">
              <a:xfrm>
                <a:off x="10419" y="4874"/>
                <a:ext cx="0" cy="1"/>
              </a:xfrm>
              <a:prstGeom prst="line">
                <a:avLst/>
              </a:prstGeom>
              <a:noFill/>
              <a:ln w="9525">
                <a:solidFill>
                  <a:srgbClr val="00FFFF"/>
                </a:solidFill>
                <a:round/>
                <a:headEnd/>
                <a:tailEnd/>
              </a:ln>
            </p:spPr>
            <p:txBody>
              <a:bodyPr/>
              <a:lstStyle/>
              <a:p>
                <a:endParaRPr lang="en-GB"/>
              </a:p>
            </p:txBody>
          </p:sp>
          <p:sp>
            <p:nvSpPr>
              <p:cNvPr id="15054" name="Freeform 771"/>
              <p:cNvSpPr>
                <a:spLocks noChangeArrowheads="1"/>
              </p:cNvSpPr>
              <p:nvPr/>
            </p:nvSpPr>
            <p:spPr bwMode="auto">
              <a:xfrm>
                <a:off x="10307" y="4615"/>
                <a:ext cx="112" cy="259"/>
              </a:xfrm>
              <a:custGeom>
                <a:avLst/>
                <a:gdLst>
                  <a:gd name="T0" fmla="*/ 108 w 113"/>
                  <a:gd name="T1" fmla="*/ 256 h 260"/>
                  <a:gd name="T2" fmla="*/ 0 w 113"/>
                  <a:gd name="T3" fmla="*/ 0 h 260"/>
                  <a:gd name="T4" fmla="*/ 1 w 113"/>
                  <a:gd name="T5" fmla="*/ 0 h 260"/>
                  <a:gd name="T6" fmla="*/ 109 w 113"/>
                  <a:gd name="T7" fmla="*/ 256 h 260"/>
                  <a:gd name="T8" fmla="*/ 108 w 113"/>
                  <a:gd name="T9" fmla="*/ 256 h 260"/>
                  <a:gd name="T10" fmla="*/ 0 60000 65536"/>
                  <a:gd name="T11" fmla="*/ 0 60000 65536"/>
                  <a:gd name="T12" fmla="*/ 0 60000 65536"/>
                  <a:gd name="T13" fmla="*/ 0 60000 65536"/>
                  <a:gd name="T14" fmla="*/ 0 60000 65536"/>
                  <a:gd name="T15" fmla="*/ 0 w 113"/>
                  <a:gd name="T16" fmla="*/ 0 h 260"/>
                  <a:gd name="T17" fmla="*/ 113 w 113"/>
                  <a:gd name="T18" fmla="*/ 260 h 260"/>
                </a:gdLst>
                <a:ahLst/>
                <a:cxnLst>
                  <a:cxn ang="T10">
                    <a:pos x="T0" y="T1"/>
                  </a:cxn>
                  <a:cxn ang="T11">
                    <a:pos x="T2" y="T3"/>
                  </a:cxn>
                  <a:cxn ang="T12">
                    <a:pos x="T4" y="T5"/>
                  </a:cxn>
                  <a:cxn ang="T13">
                    <a:pos x="T6" y="T7"/>
                  </a:cxn>
                  <a:cxn ang="T14">
                    <a:pos x="T8" y="T9"/>
                  </a:cxn>
                </a:cxnLst>
                <a:rect l="T15" t="T16" r="T17" b="T18"/>
                <a:pathLst>
                  <a:path w="113" h="260">
                    <a:moveTo>
                      <a:pt x="111" y="259"/>
                    </a:moveTo>
                    <a:lnTo>
                      <a:pt x="0" y="0"/>
                    </a:lnTo>
                    <a:lnTo>
                      <a:pt x="1" y="0"/>
                    </a:lnTo>
                    <a:lnTo>
                      <a:pt x="112" y="259"/>
                    </a:lnTo>
                    <a:lnTo>
                      <a:pt x="111" y="259"/>
                    </a:lnTo>
                  </a:path>
                </a:pathLst>
              </a:custGeom>
              <a:solidFill>
                <a:srgbClr val="00FFFF"/>
              </a:solidFill>
              <a:ln w="3240">
                <a:solidFill>
                  <a:srgbClr val="00FFFF"/>
                </a:solidFill>
                <a:round/>
                <a:headEnd/>
                <a:tailEnd/>
              </a:ln>
            </p:spPr>
            <p:txBody>
              <a:bodyPr wrap="none" anchor="ctr"/>
              <a:lstStyle/>
              <a:p>
                <a:endParaRPr lang="en-US"/>
              </a:p>
            </p:txBody>
          </p:sp>
          <p:sp>
            <p:nvSpPr>
              <p:cNvPr id="15055" name="Line 772"/>
              <p:cNvSpPr>
                <a:spLocks noChangeShapeType="1"/>
              </p:cNvSpPr>
              <p:nvPr/>
            </p:nvSpPr>
            <p:spPr bwMode="auto">
              <a:xfrm>
                <a:off x="10419" y="4874"/>
                <a:ext cx="0" cy="1"/>
              </a:xfrm>
              <a:prstGeom prst="line">
                <a:avLst/>
              </a:prstGeom>
              <a:noFill/>
              <a:ln w="9525">
                <a:solidFill>
                  <a:srgbClr val="00FFFF"/>
                </a:solidFill>
                <a:round/>
                <a:headEnd/>
                <a:tailEnd/>
              </a:ln>
            </p:spPr>
            <p:txBody>
              <a:bodyPr/>
              <a:lstStyle/>
              <a:p>
                <a:endParaRPr lang="en-GB"/>
              </a:p>
            </p:txBody>
          </p:sp>
          <p:sp>
            <p:nvSpPr>
              <p:cNvPr id="15056" name="Freeform 773"/>
              <p:cNvSpPr>
                <a:spLocks noChangeArrowheads="1"/>
              </p:cNvSpPr>
              <p:nvPr/>
            </p:nvSpPr>
            <p:spPr bwMode="auto">
              <a:xfrm>
                <a:off x="9967" y="4759"/>
                <a:ext cx="452" cy="115"/>
              </a:xfrm>
              <a:custGeom>
                <a:avLst/>
                <a:gdLst>
                  <a:gd name="T0" fmla="*/ 449 w 453"/>
                  <a:gd name="T1" fmla="*/ 112 h 116"/>
                  <a:gd name="T2" fmla="*/ 0 w 453"/>
                  <a:gd name="T3" fmla="*/ 0 h 116"/>
                  <a:gd name="T4" fmla="*/ 0 w 453"/>
                  <a:gd name="T5" fmla="*/ 0 h 116"/>
                  <a:gd name="T6" fmla="*/ 449 w 453"/>
                  <a:gd name="T7" fmla="*/ 111 h 116"/>
                  <a:gd name="T8" fmla="*/ 449 w 453"/>
                  <a:gd name="T9" fmla="*/ 112 h 116"/>
                  <a:gd name="T10" fmla="*/ 0 60000 65536"/>
                  <a:gd name="T11" fmla="*/ 0 60000 65536"/>
                  <a:gd name="T12" fmla="*/ 0 60000 65536"/>
                  <a:gd name="T13" fmla="*/ 0 60000 65536"/>
                  <a:gd name="T14" fmla="*/ 0 60000 65536"/>
                  <a:gd name="T15" fmla="*/ 0 w 453"/>
                  <a:gd name="T16" fmla="*/ 0 h 116"/>
                  <a:gd name="T17" fmla="*/ 453 w 453"/>
                  <a:gd name="T18" fmla="*/ 116 h 116"/>
                </a:gdLst>
                <a:ahLst/>
                <a:cxnLst>
                  <a:cxn ang="T10">
                    <a:pos x="T0" y="T1"/>
                  </a:cxn>
                  <a:cxn ang="T11">
                    <a:pos x="T2" y="T3"/>
                  </a:cxn>
                  <a:cxn ang="T12">
                    <a:pos x="T4" y="T5"/>
                  </a:cxn>
                  <a:cxn ang="T13">
                    <a:pos x="T6" y="T7"/>
                  </a:cxn>
                  <a:cxn ang="T14">
                    <a:pos x="T8" y="T9"/>
                  </a:cxn>
                </a:cxnLst>
                <a:rect l="T15" t="T16" r="T17" b="T18"/>
                <a:pathLst>
                  <a:path w="453" h="116">
                    <a:moveTo>
                      <a:pt x="452" y="115"/>
                    </a:moveTo>
                    <a:lnTo>
                      <a:pt x="0" y="0"/>
                    </a:lnTo>
                    <a:lnTo>
                      <a:pt x="452" y="114"/>
                    </a:lnTo>
                    <a:lnTo>
                      <a:pt x="452" y="115"/>
                    </a:lnTo>
                  </a:path>
                </a:pathLst>
              </a:custGeom>
              <a:solidFill>
                <a:srgbClr val="00FFFF"/>
              </a:solidFill>
              <a:ln w="3240">
                <a:solidFill>
                  <a:srgbClr val="00FFFF"/>
                </a:solidFill>
                <a:round/>
                <a:headEnd/>
                <a:tailEnd/>
              </a:ln>
            </p:spPr>
            <p:txBody>
              <a:bodyPr wrap="none" anchor="ctr"/>
              <a:lstStyle/>
              <a:p>
                <a:endParaRPr lang="en-US"/>
              </a:p>
            </p:txBody>
          </p:sp>
          <p:sp>
            <p:nvSpPr>
              <p:cNvPr id="15057" name="Line 774"/>
              <p:cNvSpPr>
                <a:spLocks noChangeShapeType="1"/>
              </p:cNvSpPr>
              <p:nvPr/>
            </p:nvSpPr>
            <p:spPr bwMode="auto">
              <a:xfrm>
                <a:off x="10419" y="4874"/>
                <a:ext cx="0" cy="1"/>
              </a:xfrm>
              <a:prstGeom prst="line">
                <a:avLst/>
              </a:prstGeom>
              <a:noFill/>
              <a:ln w="9525">
                <a:solidFill>
                  <a:srgbClr val="00FFFF"/>
                </a:solidFill>
                <a:round/>
                <a:headEnd/>
                <a:tailEnd/>
              </a:ln>
            </p:spPr>
            <p:txBody>
              <a:bodyPr/>
              <a:lstStyle/>
              <a:p>
                <a:endParaRPr lang="en-GB"/>
              </a:p>
            </p:txBody>
          </p:sp>
          <p:sp>
            <p:nvSpPr>
              <p:cNvPr id="15058" name="Freeform 775"/>
              <p:cNvSpPr>
                <a:spLocks noChangeArrowheads="1"/>
              </p:cNvSpPr>
              <p:nvPr/>
            </p:nvSpPr>
            <p:spPr bwMode="auto">
              <a:xfrm>
                <a:off x="10286" y="4874"/>
                <a:ext cx="133" cy="34"/>
              </a:xfrm>
              <a:custGeom>
                <a:avLst/>
                <a:gdLst>
                  <a:gd name="T0" fmla="*/ 130 w 134"/>
                  <a:gd name="T1" fmla="*/ 1 h 35"/>
                  <a:gd name="T2" fmla="*/ 0 w 134"/>
                  <a:gd name="T3" fmla="*/ 31 h 35"/>
                  <a:gd name="T4" fmla="*/ 0 w 134"/>
                  <a:gd name="T5" fmla="*/ 31 h 35"/>
                  <a:gd name="T6" fmla="*/ 130 w 134"/>
                  <a:gd name="T7" fmla="*/ 0 h 35"/>
                  <a:gd name="T8" fmla="*/ 130 w 134"/>
                  <a:gd name="T9" fmla="*/ 1 h 35"/>
                  <a:gd name="T10" fmla="*/ 0 60000 65536"/>
                  <a:gd name="T11" fmla="*/ 0 60000 65536"/>
                  <a:gd name="T12" fmla="*/ 0 60000 65536"/>
                  <a:gd name="T13" fmla="*/ 0 60000 65536"/>
                  <a:gd name="T14" fmla="*/ 0 60000 65536"/>
                  <a:gd name="T15" fmla="*/ 0 w 134"/>
                  <a:gd name="T16" fmla="*/ 0 h 35"/>
                  <a:gd name="T17" fmla="*/ 134 w 134"/>
                  <a:gd name="T18" fmla="*/ 35 h 35"/>
                </a:gdLst>
                <a:ahLst/>
                <a:cxnLst>
                  <a:cxn ang="T10">
                    <a:pos x="T0" y="T1"/>
                  </a:cxn>
                  <a:cxn ang="T11">
                    <a:pos x="T2" y="T3"/>
                  </a:cxn>
                  <a:cxn ang="T12">
                    <a:pos x="T4" y="T5"/>
                  </a:cxn>
                  <a:cxn ang="T13">
                    <a:pos x="T6" y="T7"/>
                  </a:cxn>
                  <a:cxn ang="T14">
                    <a:pos x="T8" y="T9"/>
                  </a:cxn>
                </a:cxnLst>
                <a:rect l="T15" t="T16" r="T17" b="T18"/>
                <a:pathLst>
                  <a:path w="134" h="35">
                    <a:moveTo>
                      <a:pt x="133" y="1"/>
                    </a:moveTo>
                    <a:lnTo>
                      <a:pt x="0" y="34"/>
                    </a:lnTo>
                    <a:lnTo>
                      <a:pt x="133" y="0"/>
                    </a:lnTo>
                    <a:lnTo>
                      <a:pt x="133" y="1"/>
                    </a:lnTo>
                  </a:path>
                </a:pathLst>
              </a:custGeom>
              <a:solidFill>
                <a:srgbClr val="00FFFF"/>
              </a:solidFill>
              <a:ln w="3240">
                <a:solidFill>
                  <a:srgbClr val="00FFFF"/>
                </a:solidFill>
                <a:round/>
                <a:headEnd/>
                <a:tailEnd/>
              </a:ln>
            </p:spPr>
            <p:txBody>
              <a:bodyPr wrap="none" anchor="ctr"/>
              <a:lstStyle/>
              <a:p>
                <a:endParaRPr lang="en-US"/>
              </a:p>
            </p:txBody>
          </p:sp>
          <p:sp>
            <p:nvSpPr>
              <p:cNvPr id="15059" name="Line 776"/>
              <p:cNvSpPr>
                <a:spLocks noChangeShapeType="1"/>
              </p:cNvSpPr>
              <p:nvPr/>
            </p:nvSpPr>
            <p:spPr bwMode="auto">
              <a:xfrm>
                <a:off x="10419" y="4874"/>
                <a:ext cx="2" cy="1"/>
              </a:xfrm>
              <a:prstGeom prst="line">
                <a:avLst/>
              </a:prstGeom>
              <a:noFill/>
              <a:ln w="9525">
                <a:solidFill>
                  <a:srgbClr val="00FFFF"/>
                </a:solidFill>
                <a:round/>
                <a:headEnd/>
                <a:tailEnd/>
              </a:ln>
            </p:spPr>
            <p:txBody>
              <a:bodyPr/>
              <a:lstStyle/>
              <a:p>
                <a:endParaRPr lang="en-GB"/>
              </a:p>
            </p:txBody>
          </p:sp>
          <p:sp>
            <p:nvSpPr>
              <p:cNvPr id="15060" name="Freeform 777"/>
              <p:cNvSpPr>
                <a:spLocks noChangeArrowheads="1"/>
              </p:cNvSpPr>
              <p:nvPr/>
            </p:nvSpPr>
            <p:spPr bwMode="auto">
              <a:xfrm>
                <a:off x="10384" y="4874"/>
                <a:ext cx="35" cy="77"/>
              </a:xfrm>
              <a:custGeom>
                <a:avLst/>
                <a:gdLst>
                  <a:gd name="T0" fmla="*/ 32 w 36"/>
                  <a:gd name="T1" fmla="*/ 0 h 78"/>
                  <a:gd name="T2" fmla="*/ 1 w 36"/>
                  <a:gd name="T3" fmla="*/ 74 h 78"/>
                  <a:gd name="T4" fmla="*/ 0 w 36"/>
                  <a:gd name="T5" fmla="*/ 73 h 78"/>
                  <a:gd name="T6" fmla="*/ 31 w 36"/>
                  <a:gd name="T7" fmla="*/ 0 h 78"/>
                  <a:gd name="T8" fmla="*/ 32 w 36"/>
                  <a:gd name="T9" fmla="*/ 0 h 78"/>
                  <a:gd name="T10" fmla="*/ 0 60000 65536"/>
                  <a:gd name="T11" fmla="*/ 0 60000 65536"/>
                  <a:gd name="T12" fmla="*/ 0 60000 65536"/>
                  <a:gd name="T13" fmla="*/ 0 60000 65536"/>
                  <a:gd name="T14" fmla="*/ 0 60000 65536"/>
                  <a:gd name="T15" fmla="*/ 0 w 36"/>
                  <a:gd name="T16" fmla="*/ 0 h 78"/>
                  <a:gd name="T17" fmla="*/ 36 w 36"/>
                  <a:gd name="T18" fmla="*/ 78 h 78"/>
                </a:gdLst>
                <a:ahLst/>
                <a:cxnLst>
                  <a:cxn ang="T10">
                    <a:pos x="T0" y="T1"/>
                  </a:cxn>
                  <a:cxn ang="T11">
                    <a:pos x="T2" y="T3"/>
                  </a:cxn>
                  <a:cxn ang="T12">
                    <a:pos x="T4" y="T5"/>
                  </a:cxn>
                  <a:cxn ang="T13">
                    <a:pos x="T6" y="T7"/>
                  </a:cxn>
                  <a:cxn ang="T14">
                    <a:pos x="T8" y="T9"/>
                  </a:cxn>
                </a:cxnLst>
                <a:rect l="T15" t="T16" r="T17" b="T18"/>
                <a:pathLst>
                  <a:path w="36" h="78">
                    <a:moveTo>
                      <a:pt x="35" y="0"/>
                    </a:moveTo>
                    <a:lnTo>
                      <a:pt x="1" y="77"/>
                    </a:lnTo>
                    <a:lnTo>
                      <a:pt x="0" y="76"/>
                    </a:lnTo>
                    <a:lnTo>
                      <a:pt x="34" y="0"/>
                    </a:lnTo>
                    <a:lnTo>
                      <a:pt x="35" y="0"/>
                    </a:lnTo>
                  </a:path>
                </a:pathLst>
              </a:custGeom>
              <a:solidFill>
                <a:srgbClr val="00FFFF"/>
              </a:solidFill>
              <a:ln w="3240">
                <a:solidFill>
                  <a:srgbClr val="00FFFF"/>
                </a:solidFill>
                <a:round/>
                <a:headEnd/>
                <a:tailEnd/>
              </a:ln>
            </p:spPr>
            <p:txBody>
              <a:bodyPr wrap="none" anchor="ctr"/>
              <a:lstStyle/>
              <a:p>
                <a:endParaRPr lang="en-US"/>
              </a:p>
            </p:txBody>
          </p:sp>
          <p:sp>
            <p:nvSpPr>
              <p:cNvPr id="15061" name="Line 778"/>
              <p:cNvSpPr>
                <a:spLocks noChangeShapeType="1"/>
              </p:cNvSpPr>
              <p:nvPr/>
            </p:nvSpPr>
            <p:spPr bwMode="auto">
              <a:xfrm>
                <a:off x="10419" y="4874"/>
                <a:ext cx="2" cy="0"/>
              </a:xfrm>
              <a:prstGeom prst="line">
                <a:avLst/>
              </a:prstGeom>
              <a:noFill/>
              <a:ln w="9525">
                <a:solidFill>
                  <a:srgbClr val="00FFFF"/>
                </a:solidFill>
                <a:round/>
                <a:headEnd/>
                <a:tailEnd/>
              </a:ln>
            </p:spPr>
            <p:txBody>
              <a:bodyPr/>
              <a:lstStyle/>
              <a:p>
                <a:endParaRPr lang="en-GB"/>
              </a:p>
            </p:txBody>
          </p:sp>
          <p:sp>
            <p:nvSpPr>
              <p:cNvPr id="15062" name="Freeform 779"/>
              <p:cNvSpPr>
                <a:spLocks noChangeArrowheads="1"/>
              </p:cNvSpPr>
              <p:nvPr/>
            </p:nvSpPr>
            <p:spPr bwMode="auto">
              <a:xfrm>
                <a:off x="10419" y="4874"/>
                <a:ext cx="215" cy="144"/>
              </a:xfrm>
              <a:custGeom>
                <a:avLst/>
                <a:gdLst>
                  <a:gd name="T0" fmla="*/ 0 w 216"/>
                  <a:gd name="T1" fmla="*/ 0 h 145"/>
                  <a:gd name="T2" fmla="*/ 212 w 216"/>
                  <a:gd name="T3" fmla="*/ 140 h 145"/>
                  <a:gd name="T4" fmla="*/ 212 w 216"/>
                  <a:gd name="T5" fmla="*/ 141 h 145"/>
                  <a:gd name="T6" fmla="*/ 0 w 216"/>
                  <a:gd name="T7" fmla="*/ 0 h 145"/>
                  <a:gd name="T8" fmla="*/ 0 60000 65536"/>
                  <a:gd name="T9" fmla="*/ 0 60000 65536"/>
                  <a:gd name="T10" fmla="*/ 0 60000 65536"/>
                  <a:gd name="T11" fmla="*/ 0 60000 65536"/>
                  <a:gd name="T12" fmla="*/ 0 w 216"/>
                  <a:gd name="T13" fmla="*/ 0 h 145"/>
                  <a:gd name="T14" fmla="*/ 216 w 216"/>
                  <a:gd name="T15" fmla="*/ 145 h 145"/>
                </a:gdLst>
                <a:ahLst/>
                <a:cxnLst>
                  <a:cxn ang="T8">
                    <a:pos x="T0" y="T1"/>
                  </a:cxn>
                  <a:cxn ang="T9">
                    <a:pos x="T2" y="T3"/>
                  </a:cxn>
                  <a:cxn ang="T10">
                    <a:pos x="T4" y="T5"/>
                  </a:cxn>
                  <a:cxn ang="T11">
                    <a:pos x="T6" y="T7"/>
                  </a:cxn>
                </a:cxnLst>
                <a:rect l="T12" t="T13" r="T14" b="T15"/>
                <a:pathLst>
                  <a:path w="216" h="145">
                    <a:moveTo>
                      <a:pt x="0" y="0"/>
                    </a:moveTo>
                    <a:lnTo>
                      <a:pt x="215" y="143"/>
                    </a:lnTo>
                    <a:lnTo>
                      <a:pt x="215" y="144"/>
                    </a:lnTo>
                    <a:lnTo>
                      <a:pt x="0" y="0"/>
                    </a:lnTo>
                  </a:path>
                </a:pathLst>
              </a:custGeom>
              <a:solidFill>
                <a:srgbClr val="00FFFF"/>
              </a:solidFill>
              <a:ln w="3240">
                <a:solidFill>
                  <a:srgbClr val="00FFFF"/>
                </a:solidFill>
                <a:round/>
                <a:headEnd/>
                <a:tailEnd/>
              </a:ln>
            </p:spPr>
            <p:txBody>
              <a:bodyPr wrap="none" anchor="ctr"/>
              <a:lstStyle/>
              <a:p>
                <a:endParaRPr lang="en-US"/>
              </a:p>
            </p:txBody>
          </p:sp>
          <p:sp>
            <p:nvSpPr>
              <p:cNvPr id="15063" name="Line 780"/>
              <p:cNvSpPr>
                <a:spLocks noChangeShapeType="1"/>
              </p:cNvSpPr>
              <p:nvPr/>
            </p:nvSpPr>
            <p:spPr bwMode="auto">
              <a:xfrm>
                <a:off x="10730" y="4874"/>
                <a:ext cx="3" cy="0"/>
              </a:xfrm>
              <a:prstGeom prst="line">
                <a:avLst/>
              </a:prstGeom>
              <a:noFill/>
              <a:ln w="9525">
                <a:solidFill>
                  <a:srgbClr val="FF0000"/>
                </a:solidFill>
                <a:round/>
                <a:headEnd/>
                <a:tailEnd/>
              </a:ln>
            </p:spPr>
            <p:txBody>
              <a:bodyPr/>
              <a:lstStyle/>
              <a:p>
                <a:endParaRPr lang="en-GB"/>
              </a:p>
            </p:txBody>
          </p:sp>
          <p:sp>
            <p:nvSpPr>
              <p:cNvPr id="15064" name="Freeform 781"/>
              <p:cNvSpPr>
                <a:spLocks noChangeArrowheads="1"/>
              </p:cNvSpPr>
              <p:nvPr/>
            </p:nvSpPr>
            <p:spPr bwMode="auto">
              <a:xfrm>
                <a:off x="10730" y="4623"/>
                <a:ext cx="69" cy="252"/>
              </a:xfrm>
              <a:custGeom>
                <a:avLst/>
                <a:gdLst>
                  <a:gd name="T0" fmla="*/ 0 w 70"/>
                  <a:gd name="T1" fmla="*/ 248 h 253"/>
                  <a:gd name="T2" fmla="*/ 65 w 70"/>
                  <a:gd name="T3" fmla="*/ 0 h 253"/>
                  <a:gd name="T4" fmla="*/ 66 w 70"/>
                  <a:gd name="T5" fmla="*/ 0 h 253"/>
                  <a:gd name="T6" fmla="*/ 1 w 70"/>
                  <a:gd name="T7" fmla="*/ 249 h 253"/>
                  <a:gd name="T8" fmla="*/ 0 w 70"/>
                  <a:gd name="T9" fmla="*/ 248 h 253"/>
                  <a:gd name="T10" fmla="*/ 0 60000 65536"/>
                  <a:gd name="T11" fmla="*/ 0 60000 65536"/>
                  <a:gd name="T12" fmla="*/ 0 60000 65536"/>
                  <a:gd name="T13" fmla="*/ 0 60000 65536"/>
                  <a:gd name="T14" fmla="*/ 0 60000 65536"/>
                  <a:gd name="T15" fmla="*/ 0 w 70"/>
                  <a:gd name="T16" fmla="*/ 0 h 253"/>
                  <a:gd name="T17" fmla="*/ 70 w 70"/>
                  <a:gd name="T18" fmla="*/ 253 h 253"/>
                </a:gdLst>
                <a:ahLst/>
                <a:cxnLst>
                  <a:cxn ang="T10">
                    <a:pos x="T0" y="T1"/>
                  </a:cxn>
                  <a:cxn ang="T11">
                    <a:pos x="T2" y="T3"/>
                  </a:cxn>
                  <a:cxn ang="T12">
                    <a:pos x="T4" y="T5"/>
                  </a:cxn>
                  <a:cxn ang="T13">
                    <a:pos x="T6" y="T7"/>
                  </a:cxn>
                  <a:cxn ang="T14">
                    <a:pos x="T8" y="T9"/>
                  </a:cxn>
                </a:cxnLst>
                <a:rect l="T15" t="T16" r="T17" b="T18"/>
                <a:pathLst>
                  <a:path w="70" h="253">
                    <a:moveTo>
                      <a:pt x="0" y="251"/>
                    </a:moveTo>
                    <a:lnTo>
                      <a:pt x="68" y="0"/>
                    </a:lnTo>
                    <a:lnTo>
                      <a:pt x="69" y="0"/>
                    </a:lnTo>
                    <a:lnTo>
                      <a:pt x="1" y="252"/>
                    </a:lnTo>
                    <a:lnTo>
                      <a:pt x="0" y="251"/>
                    </a:lnTo>
                  </a:path>
                </a:pathLst>
              </a:custGeom>
              <a:solidFill>
                <a:srgbClr val="FF0000"/>
              </a:solidFill>
              <a:ln w="3240">
                <a:solidFill>
                  <a:srgbClr val="FF0000"/>
                </a:solidFill>
                <a:round/>
                <a:headEnd/>
                <a:tailEnd/>
              </a:ln>
            </p:spPr>
            <p:txBody>
              <a:bodyPr wrap="none" anchor="ctr"/>
              <a:lstStyle/>
              <a:p>
                <a:endParaRPr lang="en-US"/>
              </a:p>
            </p:txBody>
          </p:sp>
          <p:sp>
            <p:nvSpPr>
              <p:cNvPr id="15065" name="Line 782"/>
              <p:cNvSpPr>
                <a:spLocks noChangeShapeType="1"/>
              </p:cNvSpPr>
              <p:nvPr/>
            </p:nvSpPr>
            <p:spPr bwMode="auto">
              <a:xfrm>
                <a:off x="10798" y="4623"/>
                <a:ext cx="0" cy="1"/>
              </a:xfrm>
              <a:prstGeom prst="line">
                <a:avLst/>
              </a:prstGeom>
              <a:noFill/>
              <a:ln w="9525">
                <a:solidFill>
                  <a:srgbClr val="FF0000"/>
                </a:solidFill>
                <a:round/>
                <a:headEnd/>
                <a:tailEnd/>
              </a:ln>
            </p:spPr>
            <p:txBody>
              <a:bodyPr/>
              <a:lstStyle/>
              <a:p>
                <a:endParaRPr lang="en-GB"/>
              </a:p>
            </p:txBody>
          </p:sp>
          <p:sp>
            <p:nvSpPr>
              <p:cNvPr id="15066" name="Freeform 783"/>
              <p:cNvSpPr>
                <a:spLocks noChangeArrowheads="1"/>
              </p:cNvSpPr>
              <p:nvPr/>
            </p:nvSpPr>
            <p:spPr bwMode="auto">
              <a:xfrm>
                <a:off x="10357" y="4623"/>
                <a:ext cx="441" cy="110"/>
              </a:xfrm>
              <a:custGeom>
                <a:avLst/>
                <a:gdLst>
                  <a:gd name="T0" fmla="*/ 438 w 442"/>
                  <a:gd name="T1" fmla="*/ 1 h 111"/>
                  <a:gd name="T2" fmla="*/ 0 w 442"/>
                  <a:gd name="T3" fmla="*/ 107 h 111"/>
                  <a:gd name="T4" fmla="*/ 0 w 442"/>
                  <a:gd name="T5" fmla="*/ 107 h 111"/>
                  <a:gd name="T6" fmla="*/ 438 w 442"/>
                  <a:gd name="T7" fmla="*/ 0 h 111"/>
                  <a:gd name="T8" fmla="*/ 438 w 442"/>
                  <a:gd name="T9" fmla="*/ 1 h 111"/>
                  <a:gd name="T10" fmla="*/ 0 60000 65536"/>
                  <a:gd name="T11" fmla="*/ 0 60000 65536"/>
                  <a:gd name="T12" fmla="*/ 0 60000 65536"/>
                  <a:gd name="T13" fmla="*/ 0 60000 65536"/>
                  <a:gd name="T14" fmla="*/ 0 60000 65536"/>
                  <a:gd name="T15" fmla="*/ 0 w 442"/>
                  <a:gd name="T16" fmla="*/ 0 h 111"/>
                  <a:gd name="T17" fmla="*/ 442 w 442"/>
                  <a:gd name="T18" fmla="*/ 111 h 111"/>
                </a:gdLst>
                <a:ahLst/>
                <a:cxnLst>
                  <a:cxn ang="T10">
                    <a:pos x="T0" y="T1"/>
                  </a:cxn>
                  <a:cxn ang="T11">
                    <a:pos x="T2" y="T3"/>
                  </a:cxn>
                  <a:cxn ang="T12">
                    <a:pos x="T4" y="T5"/>
                  </a:cxn>
                  <a:cxn ang="T13">
                    <a:pos x="T6" y="T7"/>
                  </a:cxn>
                  <a:cxn ang="T14">
                    <a:pos x="T8" y="T9"/>
                  </a:cxn>
                </a:cxnLst>
                <a:rect l="T15" t="T16" r="T17" b="T18"/>
                <a:pathLst>
                  <a:path w="442" h="111">
                    <a:moveTo>
                      <a:pt x="441" y="1"/>
                    </a:moveTo>
                    <a:lnTo>
                      <a:pt x="0" y="110"/>
                    </a:lnTo>
                    <a:lnTo>
                      <a:pt x="441" y="0"/>
                    </a:lnTo>
                    <a:lnTo>
                      <a:pt x="441" y="1"/>
                    </a:lnTo>
                  </a:path>
                </a:pathLst>
              </a:custGeom>
              <a:solidFill>
                <a:srgbClr val="FF0000"/>
              </a:solidFill>
              <a:ln w="3240">
                <a:solidFill>
                  <a:srgbClr val="FF0000"/>
                </a:solidFill>
                <a:round/>
                <a:headEnd/>
                <a:tailEnd/>
              </a:ln>
            </p:spPr>
            <p:txBody>
              <a:bodyPr wrap="none" anchor="ctr"/>
              <a:lstStyle/>
              <a:p>
                <a:endParaRPr lang="en-US"/>
              </a:p>
            </p:txBody>
          </p:sp>
          <p:sp>
            <p:nvSpPr>
              <p:cNvPr id="15067" name="Line 784"/>
              <p:cNvSpPr>
                <a:spLocks noChangeShapeType="1"/>
              </p:cNvSpPr>
              <p:nvPr/>
            </p:nvSpPr>
            <p:spPr bwMode="auto">
              <a:xfrm>
                <a:off x="10357" y="4733"/>
                <a:ext cx="3" cy="0"/>
              </a:xfrm>
              <a:prstGeom prst="line">
                <a:avLst/>
              </a:prstGeom>
              <a:noFill/>
              <a:ln w="9525">
                <a:solidFill>
                  <a:srgbClr val="FF0000"/>
                </a:solidFill>
                <a:round/>
                <a:headEnd/>
                <a:tailEnd/>
              </a:ln>
            </p:spPr>
            <p:txBody>
              <a:bodyPr/>
              <a:lstStyle/>
              <a:p>
                <a:endParaRPr lang="en-GB"/>
              </a:p>
            </p:txBody>
          </p:sp>
          <p:sp>
            <p:nvSpPr>
              <p:cNvPr id="15068" name="Freeform 785"/>
              <p:cNvSpPr>
                <a:spLocks noChangeArrowheads="1"/>
              </p:cNvSpPr>
              <p:nvPr/>
            </p:nvSpPr>
            <p:spPr bwMode="auto">
              <a:xfrm>
                <a:off x="10171" y="4732"/>
                <a:ext cx="186" cy="80"/>
              </a:xfrm>
              <a:custGeom>
                <a:avLst/>
                <a:gdLst>
                  <a:gd name="T0" fmla="*/ 183 w 187"/>
                  <a:gd name="T1" fmla="*/ 0 h 81"/>
                  <a:gd name="T2" fmla="*/ 0 w 187"/>
                  <a:gd name="T3" fmla="*/ 77 h 81"/>
                  <a:gd name="T4" fmla="*/ 0 w 187"/>
                  <a:gd name="T5" fmla="*/ 76 h 81"/>
                  <a:gd name="T6" fmla="*/ 183 w 187"/>
                  <a:gd name="T7" fmla="*/ 0 h 81"/>
                  <a:gd name="T8" fmla="*/ 0 60000 65536"/>
                  <a:gd name="T9" fmla="*/ 0 60000 65536"/>
                  <a:gd name="T10" fmla="*/ 0 60000 65536"/>
                  <a:gd name="T11" fmla="*/ 0 60000 65536"/>
                  <a:gd name="T12" fmla="*/ 0 w 187"/>
                  <a:gd name="T13" fmla="*/ 0 h 81"/>
                  <a:gd name="T14" fmla="*/ 187 w 187"/>
                  <a:gd name="T15" fmla="*/ 81 h 81"/>
                </a:gdLst>
                <a:ahLst/>
                <a:cxnLst>
                  <a:cxn ang="T8">
                    <a:pos x="T0" y="T1"/>
                  </a:cxn>
                  <a:cxn ang="T9">
                    <a:pos x="T2" y="T3"/>
                  </a:cxn>
                  <a:cxn ang="T10">
                    <a:pos x="T4" y="T5"/>
                  </a:cxn>
                  <a:cxn ang="T11">
                    <a:pos x="T6" y="T7"/>
                  </a:cxn>
                </a:cxnLst>
                <a:rect l="T12" t="T13" r="T14" b="T15"/>
                <a:pathLst>
                  <a:path w="187" h="81">
                    <a:moveTo>
                      <a:pt x="186" y="0"/>
                    </a:moveTo>
                    <a:lnTo>
                      <a:pt x="0" y="80"/>
                    </a:lnTo>
                    <a:lnTo>
                      <a:pt x="0" y="79"/>
                    </a:lnTo>
                    <a:lnTo>
                      <a:pt x="186" y="0"/>
                    </a:lnTo>
                  </a:path>
                </a:pathLst>
              </a:custGeom>
              <a:solidFill>
                <a:srgbClr val="FF0000"/>
              </a:solidFill>
              <a:ln w="3240">
                <a:solidFill>
                  <a:srgbClr val="FF0000"/>
                </a:solidFill>
                <a:round/>
                <a:headEnd/>
                <a:tailEnd/>
              </a:ln>
            </p:spPr>
            <p:txBody>
              <a:bodyPr wrap="none" anchor="ctr"/>
              <a:lstStyle/>
              <a:p>
                <a:endParaRPr lang="en-US"/>
              </a:p>
            </p:txBody>
          </p:sp>
          <p:sp>
            <p:nvSpPr>
              <p:cNvPr id="15069" name="Line 786"/>
              <p:cNvSpPr>
                <a:spLocks noChangeShapeType="1"/>
              </p:cNvSpPr>
              <p:nvPr/>
            </p:nvSpPr>
            <p:spPr bwMode="auto">
              <a:xfrm>
                <a:off x="10173" y="4812"/>
                <a:ext cx="0" cy="0"/>
              </a:xfrm>
              <a:prstGeom prst="line">
                <a:avLst/>
              </a:prstGeom>
              <a:noFill/>
              <a:ln w="9525">
                <a:solidFill>
                  <a:srgbClr val="FF0000"/>
                </a:solidFill>
                <a:round/>
                <a:headEnd/>
                <a:tailEnd/>
              </a:ln>
            </p:spPr>
            <p:txBody>
              <a:bodyPr/>
              <a:lstStyle/>
              <a:p>
                <a:endParaRPr lang="en-GB"/>
              </a:p>
            </p:txBody>
          </p:sp>
          <p:sp>
            <p:nvSpPr>
              <p:cNvPr id="15070" name="Freeform 787"/>
              <p:cNvSpPr>
                <a:spLocks noChangeArrowheads="1"/>
              </p:cNvSpPr>
              <p:nvPr/>
            </p:nvSpPr>
            <p:spPr bwMode="auto">
              <a:xfrm>
                <a:off x="10049" y="4812"/>
                <a:ext cx="124" cy="157"/>
              </a:xfrm>
              <a:custGeom>
                <a:avLst/>
                <a:gdLst>
                  <a:gd name="T0" fmla="*/ 121 w 125"/>
                  <a:gd name="T1" fmla="*/ 0 h 158"/>
                  <a:gd name="T2" fmla="*/ 1 w 125"/>
                  <a:gd name="T3" fmla="*/ 154 h 158"/>
                  <a:gd name="T4" fmla="*/ 0 w 125"/>
                  <a:gd name="T5" fmla="*/ 153 h 158"/>
                  <a:gd name="T6" fmla="*/ 120 w 125"/>
                  <a:gd name="T7" fmla="*/ 0 h 158"/>
                  <a:gd name="T8" fmla="*/ 121 w 125"/>
                  <a:gd name="T9" fmla="*/ 0 h 158"/>
                  <a:gd name="T10" fmla="*/ 0 60000 65536"/>
                  <a:gd name="T11" fmla="*/ 0 60000 65536"/>
                  <a:gd name="T12" fmla="*/ 0 60000 65536"/>
                  <a:gd name="T13" fmla="*/ 0 60000 65536"/>
                  <a:gd name="T14" fmla="*/ 0 60000 65536"/>
                  <a:gd name="T15" fmla="*/ 0 w 125"/>
                  <a:gd name="T16" fmla="*/ 0 h 158"/>
                  <a:gd name="T17" fmla="*/ 125 w 125"/>
                  <a:gd name="T18" fmla="*/ 158 h 158"/>
                </a:gdLst>
                <a:ahLst/>
                <a:cxnLst>
                  <a:cxn ang="T10">
                    <a:pos x="T0" y="T1"/>
                  </a:cxn>
                  <a:cxn ang="T11">
                    <a:pos x="T2" y="T3"/>
                  </a:cxn>
                  <a:cxn ang="T12">
                    <a:pos x="T4" y="T5"/>
                  </a:cxn>
                  <a:cxn ang="T13">
                    <a:pos x="T6" y="T7"/>
                  </a:cxn>
                  <a:cxn ang="T14">
                    <a:pos x="T8" y="T9"/>
                  </a:cxn>
                </a:cxnLst>
                <a:rect l="T15" t="T16" r="T17" b="T18"/>
                <a:pathLst>
                  <a:path w="125" h="158">
                    <a:moveTo>
                      <a:pt x="124" y="0"/>
                    </a:moveTo>
                    <a:lnTo>
                      <a:pt x="1" y="157"/>
                    </a:lnTo>
                    <a:lnTo>
                      <a:pt x="0" y="156"/>
                    </a:lnTo>
                    <a:lnTo>
                      <a:pt x="123" y="0"/>
                    </a:lnTo>
                    <a:lnTo>
                      <a:pt x="124" y="0"/>
                    </a:lnTo>
                  </a:path>
                </a:pathLst>
              </a:custGeom>
              <a:solidFill>
                <a:srgbClr val="FF0000"/>
              </a:solidFill>
              <a:ln w="3240">
                <a:solidFill>
                  <a:srgbClr val="FF0000"/>
                </a:solidFill>
                <a:round/>
                <a:headEnd/>
                <a:tailEnd/>
              </a:ln>
            </p:spPr>
            <p:txBody>
              <a:bodyPr wrap="none" anchor="ctr"/>
              <a:lstStyle/>
              <a:p>
                <a:endParaRPr lang="en-US"/>
              </a:p>
            </p:txBody>
          </p:sp>
          <p:sp>
            <p:nvSpPr>
              <p:cNvPr id="15071" name="Line 788"/>
              <p:cNvSpPr>
                <a:spLocks noChangeShapeType="1"/>
              </p:cNvSpPr>
              <p:nvPr/>
            </p:nvSpPr>
            <p:spPr bwMode="auto">
              <a:xfrm>
                <a:off x="10049" y="4968"/>
                <a:ext cx="1" cy="2"/>
              </a:xfrm>
              <a:prstGeom prst="line">
                <a:avLst/>
              </a:prstGeom>
              <a:noFill/>
              <a:ln w="9525">
                <a:solidFill>
                  <a:srgbClr val="FF0000"/>
                </a:solidFill>
                <a:round/>
                <a:headEnd/>
                <a:tailEnd/>
              </a:ln>
            </p:spPr>
            <p:txBody>
              <a:bodyPr/>
              <a:lstStyle/>
              <a:p>
                <a:endParaRPr lang="en-GB"/>
              </a:p>
            </p:txBody>
          </p:sp>
          <p:sp>
            <p:nvSpPr>
              <p:cNvPr id="15072" name="Freeform 789"/>
              <p:cNvSpPr>
                <a:spLocks noChangeArrowheads="1"/>
              </p:cNvSpPr>
              <p:nvPr/>
            </p:nvSpPr>
            <p:spPr bwMode="auto">
              <a:xfrm>
                <a:off x="10049" y="4968"/>
                <a:ext cx="281" cy="119"/>
              </a:xfrm>
              <a:custGeom>
                <a:avLst/>
                <a:gdLst>
                  <a:gd name="T0" fmla="*/ 0 w 282"/>
                  <a:gd name="T1" fmla="*/ 0 h 120"/>
                  <a:gd name="T2" fmla="*/ 278 w 282"/>
                  <a:gd name="T3" fmla="*/ 115 h 120"/>
                  <a:gd name="T4" fmla="*/ 277 w 282"/>
                  <a:gd name="T5" fmla="*/ 116 h 120"/>
                  <a:gd name="T6" fmla="*/ 0 w 282"/>
                  <a:gd name="T7" fmla="*/ 1 h 120"/>
                  <a:gd name="T8" fmla="*/ 0 w 282"/>
                  <a:gd name="T9" fmla="*/ 0 h 120"/>
                  <a:gd name="T10" fmla="*/ 0 60000 65536"/>
                  <a:gd name="T11" fmla="*/ 0 60000 65536"/>
                  <a:gd name="T12" fmla="*/ 0 60000 65536"/>
                  <a:gd name="T13" fmla="*/ 0 60000 65536"/>
                  <a:gd name="T14" fmla="*/ 0 60000 65536"/>
                  <a:gd name="T15" fmla="*/ 0 w 282"/>
                  <a:gd name="T16" fmla="*/ 0 h 120"/>
                  <a:gd name="T17" fmla="*/ 282 w 282"/>
                  <a:gd name="T18" fmla="*/ 120 h 120"/>
                </a:gdLst>
                <a:ahLst/>
                <a:cxnLst>
                  <a:cxn ang="T10">
                    <a:pos x="T0" y="T1"/>
                  </a:cxn>
                  <a:cxn ang="T11">
                    <a:pos x="T2" y="T3"/>
                  </a:cxn>
                  <a:cxn ang="T12">
                    <a:pos x="T4" y="T5"/>
                  </a:cxn>
                  <a:cxn ang="T13">
                    <a:pos x="T6" y="T7"/>
                  </a:cxn>
                  <a:cxn ang="T14">
                    <a:pos x="T8" y="T9"/>
                  </a:cxn>
                </a:cxnLst>
                <a:rect l="T15" t="T16" r="T17" b="T18"/>
                <a:pathLst>
                  <a:path w="282" h="120">
                    <a:moveTo>
                      <a:pt x="0" y="0"/>
                    </a:moveTo>
                    <a:lnTo>
                      <a:pt x="281" y="118"/>
                    </a:lnTo>
                    <a:lnTo>
                      <a:pt x="280" y="119"/>
                    </a:lnTo>
                    <a:lnTo>
                      <a:pt x="0" y="1"/>
                    </a:lnTo>
                    <a:lnTo>
                      <a:pt x="0" y="0"/>
                    </a:lnTo>
                  </a:path>
                </a:pathLst>
              </a:custGeom>
              <a:solidFill>
                <a:srgbClr val="FF0000"/>
              </a:solidFill>
              <a:ln w="3240">
                <a:solidFill>
                  <a:srgbClr val="FF0000"/>
                </a:solidFill>
                <a:round/>
                <a:headEnd/>
                <a:tailEnd/>
              </a:ln>
            </p:spPr>
            <p:txBody>
              <a:bodyPr wrap="none" anchor="ctr"/>
              <a:lstStyle/>
              <a:p>
                <a:endParaRPr lang="en-US"/>
              </a:p>
            </p:txBody>
          </p:sp>
          <p:sp>
            <p:nvSpPr>
              <p:cNvPr id="15073" name="Line 790"/>
              <p:cNvSpPr>
                <a:spLocks noChangeShapeType="1"/>
              </p:cNvSpPr>
              <p:nvPr/>
            </p:nvSpPr>
            <p:spPr bwMode="auto">
              <a:xfrm>
                <a:off x="10327" y="5086"/>
                <a:ext cx="2" cy="0"/>
              </a:xfrm>
              <a:prstGeom prst="line">
                <a:avLst/>
              </a:prstGeom>
              <a:noFill/>
              <a:ln w="9525">
                <a:solidFill>
                  <a:srgbClr val="FF0000"/>
                </a:solidFill>
                <a:round/>
                <a:headEnd/>
                <a:tailEnd/>
              </a:ln>
            </p:spPr>
            <p:txBody>
              <a:bodyPr/>
              <a:lstStyle/>
              <a:p>
                <a:endParaRPr lang="en-GB"/>
              </a:p>
            </p:txBody>
          </p:sp>
          <p:sp>
            <p:nvSpPr>
              <p:cNvPr id="15074" name="Freeform 791"/>
              <p:cNvSpPr>
                <a:spLocks noChangeArrowheads="1"/>
              </p:cNvSpPr>
              <p:nvPr/>
            </p:nvSpPr>
            <p:spPr bwMode="auto">
              <a:xfrm>
                <a:off x="10327" y="4964"/>
                <a:ext cx="227" cy="122"/>
              </a:xfrm>
              <a:custGeom>
                <a:avLst/>
                <a:gdLst>
                  <a:gd name="T0" fmla="*/ 0 w 228"/>
                  <a:gd name="T1" fmla="*/ 119 h 123"/>
                  <a:gd name="T2" fmla="*/ 224 w 228"/>
                  <a:gd name="T3" fmla="*/ 0 h 123"/>
                  <a:gd name="T4" fmla="*/ 224 w 228"/>
                  <a:gd name="T5" fmla="*/ 0 h 123"/>
                  <a:gd name="T6" fmla="*/ 0 w 228"/>
                  <a:gd name="T7" fmla="*/ 119 h 123"/>
                  <a:gd name="T8" fmla="*/ 0 60000 65536"/>
                  <a:gd name="T9" fmla="*/ 0 60000 65536"/>
                  <a:gd name="T10" fmla="*/ 0 60000 65536"/>
                  <a:gd name="T11" fmla="*/ 0 60000 65536"/>
                  <a:gd name="T12" fmla="*/ 0 w 228"/>
                  <a:gd name="T13" fmla="*/ 0 h 123"/>
                  <a:gd name="T14" fmla="*/ 228 w 228"/>
                  <a:gd name="T15" fmla="*/ 123 h 123"/>
                </a:gdLst>
                <a:ahLst/>
                <a:cxnLst>
                  <a:cxn ang="T8">
                    <a:pos x="T0" y="T1"/>
                  </a:cxn>
                  <a:cxn ang="T9">
                    <a:pos x="T2" y="T3"/>
                  </a:cxn>
                  <a:cxn ang="T10">
                    <a:pos x="T4" y="T5"/>
                  </a:cxn>
                  <a:cxn ang="T11">
                    <a:pos x="T6" y="T7"/>
                  </a:cxn>
                </a:cxnLst>
                <a:rect l="T12" t="T13" r="T14" b="T15"/>
                <a:pathLst>
                  <a:path w="228" h="123">
                    <a:moveTo>
                      <a:pt x="0" y="122"/>
                    </a:moveTo>
                    <a:lnTo>
                      <a:pt x="227" y="0"/>
                    </a:lnTo>
                    <a:lnTo>
                      <a:pt x="0" y="122"/>
                    </a:lnTo>
                  </a:path>
                </a:pathLst>
              </a:custGeom>
              <a:solidFill>
                <a:srgbClr val="FF0000"/>
              </a:solidFill>
              <a:ln w="3240">
                <a:solidFill>
                  <a:srgbClr val="FF0000"/>
                </a:solidFill>
                <a:round/>
                <a:headEnd/>
                <a:tailEnd/>
              </a:ln>
            </p:spPr>
            <p:txBody>
              <a:bodyPr wrap="none" anchor="ctr"/>
              <a:lstStyle/>
              <a:p>
                <a:endParaRPr lang="en-US"/>
              </a:p>
            </p:txBody>
          </p:sp>
          <p:sp>
            <p:nvSpPr>
              <p:cNvPr id="15075" name="Line 792"/>
              <p:cNvSpPr>
                <a:spLocks noChangeShapeType="1"/>
              </p:cNvSpPr>
              <p:nvPr/>
            </p:nvSpPr>
            <p:spPr bwMode="auto">
              <a:xfrm>
                <a:off x="10553" y="4964"/>
                <a:ext cx="1" cy="0"/>
              </a:xfrm>
              <a:prstGeom prst="line">
                <a:avLst/>
              </a:prstGeom>
              <a:noFill/>
              <a:ln w="9525">
                <a:solidFill>
                  <a:srgbClr val="FF0000"/>
                </a:solidFill>
                <a:round/>
                <a:headEnd/>
                <a:tailEnd/>
              </a:ln>
            </p:spPr>
            <p:txBody>
              <a:bodyPr/>
              <a:lstStyle/>
              <a:p>
                <a:endParaRPr lang="en-GB"/>
              </a:p>
            </p:txBody>
          </p:sp>
          <p:sp>
            <p:nvSpPr>
              <p:cNvPr id="15076" name="Freeform 793"/>
              <p:cNvSpPr>
                <a:spLocks noChangeArrowheads="1"/>
              </p:cNvSpPr>
              <p:nvPr/>
            </p:nvSpPr>
            <p:spPr bwMode="auto">
              <a:xfrm>
                <a:off x="10553" y="4874"/>
                <a:ext cx="180" cy="90"/>
              </a:xfrm>
              <a:custGeom>
                <a:avLst/>
                <a:gdLst>
                  <a:gd name="T0" fmla="*/ 0 w 181"/>
                  <a:gd name="T1" fmla="*/ 86 h 91"/>
                  <a:gd name="T2" fmla="*/ 177 w 181"/>
                  <a:gd name="T3" fmla="*/ 0 h 91"/>
                  <a:gd name="T4" fmla="*/ 177 w 181"/>
                  <a:gd name="T5" fmla="*/ 1 h 91"/>
                  <a:gd name="T6" fmla="*/ 0 w 181"/>
                  <a:gd name="T7" fmla="*/ 87 h 91"/>
                  <a:gd name="T8" fmla="*/ 0 w 181"/>
                  <a:gd name="T9" fmla="*/ 86 h 91"/>
                  <a:gd name="T10" fmla="*/ 0 60000 65536"/>
                  <a:gd name="T11" fmla="*/ 0 60000 65536"/>
                  <a:gd name="T12" fmla="*/ 0 60000 65536"/>
                  <a:gd name="T13" fmla="*/ 0 60000 65536"/>
                  <a:gd name="T14" fmla="*/ 0 60000 65536"/>
                  <a:gd name="T15" fmla="*/ 0 w 181"/>
                  <a:gd name="T16" fmla="*/ 0 h 91"/>
                  <a:gd name="T17" fmla="*/ 181 w 181"/>
                  <a:gd name="T18" fmla="*/ 91 h 91"/>
                </a:gdLst>
                <a:ahLst/>
                <a:cxnLst>
                  <a:cxn ang="T10">
                    <a:pos x="T0" y="T1"/>
                  </a:cxn>
                  <a:cxn ang="T11">
                    <a:pos x="T2" y="T3"/>
                  </a:cxn>
                  <a:cxn ang="T12">
                    <a:pos x="T4" y="T5"/>
                  </a:cxn>
                  <a:cxn ang="T13">
                    <a:pos x="T6" y="T7"/>
                  </a:cxn>
                  <a:cxn ang="T14">
                    <a:pos x="T8" y="T9"/>
                  </a:cxn>
                </a:cxnLst>
                <a:rect l="T15" t="T16" r="T17" b="T18"/>
                <a:pathLst>
                  <a:path w="181" h="91">
                    <a:moveTo>
                      <a:pt x="0" y="89"/>
                    </a:moveTo>
                    <a:lnTo>
                      <a:pt x="180" y="0"/>
                    </a:lnTo>
                    <a:lnTo>
                      <a:pt x="180" y="1"/>
                    </a:lnTo>
                    <a:lnTo>
                      <a:pt x="0" y="90"/>
                    </a:lnTo>
                    <a:lnTo>
                      <a:pt x="0" y="89"/>
                    </a:lnTo>
                  </a:path>
                </a:pathLst>
              </a:custGeom>
              <a:solidFill>
                <a:srgbClr val="FF0000"/>
              </a:solidFill>
              <a:ln w="3240">
                <a:solidFill>
                  <a:srgbClr val="FF0000"/>
                </a:solidFill>
                <a:round/>
                <a:headEnd/>
                <a:tailEnd/>
              </a:ln>
            </p:spPr>
            <p:txBody>
              <a:bodyPr wrap="none" anchor="ctr"/>
              <a:lstStyle/>
              <a:p>
                <a:endParaRPr lang="en-US"/>
              </a:p>
            </p:txBody>
          </p:sp>
          <p:sp>
            <p:nvSpPr>
              <p:cNvPr id="15077" name="Line 794"/>
              <p:cNvSpPr>
                <a:spLocks noChangeShapeType="1"/>
              </p:cNvSpPr>
              <p:nvPr/>
            </p:nvSpPr>
            <p:spPr bwMode="auto">
              <a:xfrm>
                <a:off x="10763" y="4874"/>
                <a:ext cx="0" cy="1"/>
              </a:xfrm>
              <a:prstGeom prst="line">
                <a:avLst/>
              </a:prstGeom>
              <a:noFill/>
              <a:ln w="9525">
                <a:solidFill>
                  <a:srgbClr val="00FFFF"/>
                </a:solidFill>
                <a:round/>
                <a:headEnd/>
                <a:tailEnd/>
              </a:ln>
            </p:spPr>
            <p:txBody>
              <a:bodyPr/>
              <a:lstStyle/>
              <a:p>
                <a:endParaRPr lang="en-GB"/>
              </a:p>
            </p:txBody>
          </p:sp>
          <p:sp>
            <p:nvSpPr>
              <p:cNvPr id="15078" name="Freeform 795"/>
              <p:cNvSpPr>
                <a:spLocks noChangeArrowheads="1"/>
              </p:cNvSpPr>
              <p:nvPr/>
            </p:nvSpPr>
            <p:spPr bwMode="auto">
              <a:xfrm>
                <a:off x="10634" y="4732"/>
                <a:ext cx="130" cy="142"/>
              </a:xfrm>
              <a:custGeom>
                <a:avLst/>
                <a:gdLst>
                  <a:gd name="T0" fmla="*/ 126 w 131"/>
                  <a:gd name="T1" fmla="*/ 139 h 143"/>
                  <a:gd name="T2" fmla="*/ 0 w 131"/>
                  <a:gd name="T3" fmla="*/ 0 h 143"/>
                  <a:gd name="T4" fmla="*/ 1 w 131"/>
                  <a:gd name="T5" fmla="*/ 0 h 143"/>
                  <a:gd name="T6" fmla="*/ 127 w 131"/>
                  <a:gd name="T7" fmla="*/ 139 h 143"/>
                  <a:gd name="T8" fmla="*/ 126 w 131"/>
                  <a:gd name="T9" fmla="*/ 139 h 143"/>
                  <a:gd name="T10" fmla="*/ 0 60000 65536"/>
                  <a:gd name="T11" fmla="*/ 0 60000 65536"/>
                  <a:gd name="T12" fmla="*/ 0 60000 65536"/>
                  <a:gd name="T13" fmla="*/ 0 60000 65536"/>
                  <a:gd name="T14" fmla="*/ 0 60000 65536"/>
                  <a:gd name="T15" fmla="*/ 0 w 131"/>
                  <a:gd name="T16" fmla="*/ 0 h 143"/>
                  <a:gd name="T17" fmla="*/ 131 w 131"/>
                  <a:gd name="T18" fmla="*/ 143 h 143"/>
                </a:gdLst>
                <a:ahLst/>
                <a:cxnLst>
                  <a:cxn ang="T10">
                    <a:pos x="T0" y="T1"/>
                  </a:cxn>
                  <a:cxn ang="T11">
                    <a:pos x="T2" y="T3"/>
                  </a:cxn>
                  <a:cxn ang="T12">
                    <a:pos x="T4" y="T5"/>
                  </a:cxn>
                  <a:cxn ang="T13">
                    <a:pos x="T6" y="T7"/>
                  </a:cxn>
                  <a:cxn ang="T14">
                    <a:pos x="T8" y="T9"/>
                  </a:cxn>
                </a:cxnLst>
                <a:rect l="T15" t="T16" r="T17" b="T18"/>
                <a:pathLst>
                  <a:path w="131" h="143">
                    <a:moveTo>
                      <a:pt x="129" y="142"/>
                    </a:moveTo>
                    <a:lnTo>
                      <a:pt x="0" y="0"/>
                    </a:lnTo>
                    <a:lnTo>
                      <a:pt x="1" y="0"/>
                    </a:lnTo>
                    <a:lnTo>
                      <a:pt x="130" y="142"/>
                    </a:lnTo>
                    <a:lnTo>
                      <a:pt x="129" y="142"/>
                    </a:lnTo>
                  </a:path>
                </a:pathLst>
              </a:custGeom>
              <a:solidFill>
                <a:srgbClr val="00FFFF"/>
              </a:solidFill>
              <a:ln w="3240">
                <a:solidFill>
                  <a:srgbClr val="00FFFF"/>
                </a:solidFill>
                <a:round/>
                <a:headEnd/>
                <a:tailEnd/>
              </a:ln>
            </p:spPr>
            <p:txBody>
              <a:bodyPr wrap="none" anchor="ctr"/>
              <a:lstStyle/>
              <a:p>
                <a:endParaRPr lang="en-US"/>
              </a:p>
            </p:txBody>
          </p:sp>
          <p:sp>
            <p:nvSpPr>
              <p:cNvPr id="15079" name="Line 796"/>
              <p:cNvSpPr>
                <a:spLocks noChangeShapeType="1"/>
              </p:cNvSpPr>
              <p:nvPr/>
            </p:nvSpPr>
            <p:spPr bwMode="auto">
              <a:xfrm>
                <a:off x="10634" y="4732"/>
                <a:ext cx="0" cy="0"/>
              </a:xfrm>
              <a:prstGeom prst="line">
                <a:avLst/>
              </a:prstGeom>
              <a:noFill/>
              <a:ln w="9525">
                <a:solidFill>
                  <a:srgbClr val="00FFFF"/>
                </a:solidFill>
                <a:round/>
                <a:headEnd/>
                <a:tailEnd/>
              </a:ln>
            </p:spPr>
            <p:txBody>
              <a:bodyPr/>
              <a:lstStyle/>
              <a:p>
                <a:endParaRPr lang="en-GB"/>
              </a:p>
            </p:txBody>
          </p:sp>
          <p:sp>
            <p:nvSpPr>
              <p:cNvPr id="15080" name="Freeform 797"/>
              <p:cNvSpPr>
                <a:spLocks noChangeArrowheads="1"/>
              </p:cNvSpPr>
              <p:nvPr/>
            </p:nvSpPr>
            <p:spPr bwMode="auto">
              <a:xfrm>
                <a:off x="10307" y="4615"/>
                <a:ext cx="327" cy="117"/>
              </a:xfrm>
              <a:custGeom>
                <a:avLst/>
                <a:gdLst>
                  <a:gd name="T0" fmla="*/ 324 w 328"/>
                  <a:gd name="T1" fmla="*/ 114 h 118"/>
                  <a:gd name="T2" fmla="*/ 0 w 328"/>
                  <a:gd name="T3" fmla="*/ 1 h 118"/>
                  <a:gd name="T4" fmla="*/ 0 w 328"/>
                  <a:gd name="T5" fmla="*/ 0 h 118"/>
                  <a:gd name="T6" fmla="*/ 324 w 328"/>
                  <a:gd name="T7" fmla="*/ 113 h 118"/>
                  <a:gd name="T8" fmla="*/ 324 w 328"/>
                  <a:gd name="T9" fmla="*/ 114 h 118"/>
                  <a:gd name="T10" fmla="*/ 0 60000 65536"/>
                  <a:gd name="T11" fmla="*/ 0 60000 65536"/>
                  <a:gd name="T12" fmla="*/ 0 60000 65536"/>
                  <a:gd name="T13" fmla="*/ 0 60000 65536"/>
                  <a:gd name="T14" fmla="*/ 0 60000 65536"/>
                  <a:gd name="T15" fmla="*/ 0 w 328"/>
                  <a:gd name="T16" fmla="*/ 0 h 118"/>
                  <a:gd name="T17" fmla="*/ 328 w 328"/>
                  <a:gd name="T18" fmla="*/ 118 h 118"/>
                </a:gdLst>
                <a:ahLst/>
                <a:cxnLst>
                  <a:cxn ang="T10">
                    <a:pos x="T0" y="T1"/>
                  </a:cxn>
                  <a:cxn ang="T11">
                    <a:pos x="T2" y="T3"/>
                  </a:cxn>
                  <a:cxn ang="T12">
                    <a:pos x="T4" y="T5"/>
                  </a:cxn>
                  <a:cxn ang="T13">
                    <a:pos x="T6" y="T7"/>
                  </a:cxn>
                  <a:cxn ang="T14">
                    <a:pos x="T8" y="T9"/>
                  </a:cxn>
                </a:cxnLst>
                <a:rect l="T15" t="T16" r="T17" b="T18"/>
                <a:pathLst>
                  <a:path w="328" h="118">
                    <a:moveTo>
                      <a:pt x="327" y="117"/>
                    </a:moveTo>
                    <a:lnTo>
                      <a:pt x="0" y="1"/>
                    </a:lnTo>
                    <a:lnTo>
                      <a:pt x="0" y="0"/>
                    </a:lnTo>
                    <a:lnTo>
                      <a:pt x="327" y="116"/>
                    </a:lnTo>
                    <a:lnTo>
                      <a:pt x="327" y="117"/>
                    </a:lnTo>
                  </a:path>
                </a:pathLst>
              </a:custGeom>
              <a:solidFill>
                <a:srgbClr val="00FFFF"/>
              </a:solidFill>
              <a:ln w="3240">
                <a:solidFill>
                  <a:srgbClr val="00FFFF"/>
                </a:solidFill>
                <a:round/>
                <a:headEnd/>
                <a:tailEnd/>
              </a:ln>
            </p:spPr>
            <p:txBody>
              <a:bodyPr wrap="none" anchor="ctr"/>
              <a:lstStyle/>
              <a:p>
                <a:endParaRPr lang="en-US"/>
              </a:p>
            </p:txBody>
          </p:sp>
          <p:sp>
            <p:nvSpPr>
              <p:cNvPr id="15081" name="Line 798"/>
              <p:cNvSpPr>
                <a:spLocks noChangeShapeType="1"/>
              </p:cNvSpPr>
              <p:nvPr/>
            </p:nvSpPr>
            <p:spPr bwMode="auto">
              <a:xfrm>
                <a:off x="10307" y="4615"/>
                <a:ext cx="2" cy="2"/>
              </a:xfrm>
              <a:prstGeom prst="line">
                <a:avLst/>
              </a:prstGeom>
              <a:noFill/>
              <a:ln w="9525">
                <a:solidFill>
                  <a:srgbClr val="00FFFF"/>
                </a:solidFill>
                <a:round/>
                <a:headEnd/>
                <a:tailEnd/>
              </a:ln>
            </p:spPr>
            <p:txBody>
              <a:bodyPr/>
              <a:lstStyle/>
              <a:p>
                <a:endParaRPr lang="en-GB"/>
              </a:p>
            </p:txBody>
          </p:sp>
          <p:sp>
            <p:nvSpPr>
              <p:cNvPr id="15082" name="Freeform 799"/>
              <p:cNvSpPr>
                <a:spLocks noChangeArrowheads="1"/>
              </p:cNvSpPr>
              <p:nvPr/>
            </p:nvSpPr>
            <p:spPr bwMode="auto">
              <a:xfrm>
                <a:off x="9967" y="4615"/>
                <a:ext cx="340" cy="144"/>
              </a:xfrm>
              <a:custGeom>
                <a:avLst/>
                <a:gdLst>
                  <a:gd name="T0" fmla="*/ 337 w 341"/>
                  <a:gd name="T1" fmla="*/ 1 h 145"/>
                  <a:gd name="T2" fmla="*/ 0 w 341"/>
                  <a:gd name="T3" fmla="*/ 141 h 145"/>
                  <a:gd name="T4" fmla="*/ 0 w 341"/>
                  <a:gd name="T5" fmla="*/ 140 h 145"/>
                  <a:gd name="T6" fmla="*/ 337 w 341"/>
                  <a:gd name="T7" fmla="*/ 0 h 145"/>
                  <a:gd name="T8" fmla="*/ 337 w 341"/>
                  <a:gd name="T9" fmla="*/ 1 h 145"/>
                  <a:gd name="T10" fmla="*/ 0 60000 65536"/>
                  <a:gd name="T11" fmla="*/ 0 60000 65536"/>
                  <a:gd name="T12" fmla="*/ 0 60000 65536"/>
                  <a:gd name="T13" fmla="*/ 0 60000 65536"/>
                  <a:gd name="T14" fmla="*/ 0 60000 65536"/>
                  <a:gd name="T15" fmla="*/ 0 w 341"/>
                  <a:gd name="T16" fmla="*/ 0 h 145"/>
                  <a:gd name="T17" fmla="*/ 341 w 341"/>
                  <a:gd name="T18" fmla="*/ 145 h 145"/>
                </a:gdLst>
                <a:ahLst/>
                <a:cxnLst>
                  <a:cxn ang="T10">
                    <a:pos x="T0" y="T1"/>
                  </a:cxn>
                  <a:cxn ang="T11">
                    <a:pos x="T2" y="T3"/>
                  </a:cxn>
                  <a:cxn ang="T12">
                    <a:pos x="T4" y="T5"/>
                  </a:cxn>
                  <a:cxn ang="T13">
                    <a:pos x="T6" y="T7"/>
                  </a:cxn>
                  <a:cxn ang="T14">
                    <a:pos x="T8" y="T9"/>
                  </a:cxn>
                </a:cxnLst>
                <a:rect l="T15" t="T16" r="T17" b="T18"/>
                <a:pathLst>
                  <a:path w="341" h="145">
                    <a:moveTo>
                      <a:pt x="340" y="1"/>
                    </a:moveTo>
                    <a:lnTo>
                      <a:pt x="0" y="144"/>
                    </a:lnTo>
                    <a:lnTo>
                      <a:pt x="0" y="143"/>
                    </a:lnTo>
                    <a:lnTo>
                      <a:pt x="340" y="0"/>
                    </a:lnTo>
                    <a:lnTo>
                      <a:pt x="340" y="1"/>
                    </a:lnTo>
                  </a:path>
                </a:pathLst>
              </a:custGeom>
              <a:solidFill>
                <a:srgbClr val="00FFFF"/>
              </a:solidFill>
              <a:ln w="3240">
                <a:solidFill>
                  <a:srgbClr val="00FFFF"/>
                </a:solidFill>
                <a:round/>
                <a:headEnd/>
                <a:tailEnd/>
              </a:ln>
            </p:spPr>
            <p:txBody>
              <a:bodyPr wrap="none" anchor="ctr"/>
              <a:lstStyle/>
              <a:p>
                <a:endParaRPr lang="en-US"/>
              </a:p>
            </p:txBody>
          </p:sp>
          <p:sp>
            <p:nvSpPr>
              <p:cNvPr id="15083" name="Line 800"/>
              <p:cNvSpPr>
                <a:spLocks noChangeShapeType="1"/>
              </p:cNvSpPr>
              <p:nvPr/>
            </p:nvSpPr>
            <p:spPr bwMode="auto">
              <a:xfrm>
                <a:off x="9967" y="4759"/>
                <a:ext cx="3" cy="0"/>
              </a:xfrm>
              <a:prstGeom prst="line">
                <a:avLst/>
              </a:prstGeom>
              <a:noFill/>
              <a:ln w="9525">
                <a:solidFill>
                  <a:srgbClr val="00FFFF"/>
                </a:solidFill>
                <a:round/>
                <a:headEnd/>
                <a:tailEnd/>
              </a:ln>
            </p:spPr>
            <p:txBody>
              <a:bodyPr/>
              <a:lstStyle/>
              <a:p>
                <a:endParaRPr lang="en-GB"/>
              </a:p>
            </p:txBody>
          </p:sp>
          <p:sp>
            <p:nvSpPr>
              <p:cNvPr id="15084" name="Freeform 801"/>
              <p:cNvSpPr>
                <a:spLocks noChangeArrowheads="1"/>
              </p:cNvSpPr>
              <p:nvPr/>
            </p:nvSpPr>
            <p:spPr bwMode="auto">
              <a:xfrm>
                <a:off x="9967" y="4759"/>
                <a:ext cx="320" cy="150"/>
              </a:xfrm>
              <a:custGeom>
                <a:avLst/>
                <a:gdLst>
                  <a:gd name="T0" fmla="*/ 0 w 321"/>
                  <a:gd name="T1" fmla="*/ 0 h 151"/>
                  <a:gd name="T2" fmla="*/ 317 w 321"/>
                  <a:gd name="T3" fmla="*/ 146 h 151"/>
                  <a:gd name="T4" fmla="*/ 316 w 321"/>
                  <a:gd name="T5" fmla="*/ 147 h 151"/>
                  <a:gd name="T6" fmla="*/ 0 w 321"/>
                  <a:gd name="T7" fmla="*/ 0 h 151"/>
                  <a:gd name="T8" fmla="*/ 0 60000 65536"/>
                  <a:gd name="T9" fmla="*/ 0 60000 65536"/>
                  <a:gd name="T10" fmla="*/ 0 60000 65536"/>
                  <a:gd name="T11" fmla="*/ 0 60000 65536"/>
                  <a:gd name="T12" fmla="*/ 0 w 321"/>
                  <a:gd name="T13" fmla="*/ 0 h 151"/>
                  <a:gd name="T14" fmla="*/ 321 w 321"/>
                  <a:gd name="T15" fmla="*/ 151 h 151"/>
                </a:gdLst>
                <a:ahLst/>
                <a:cxnLst>
                  <a:cxn ang="T8">
                    <a:pos x="T0" y="T1"/>
                  </a:cxn>
                  <a:cxn ang="T9">
                    <a:pos x="T2" y="T3"/>
                  </a:cxn>
                  <a:cxn ang="T10">
                    <a:pos x="T4" y="T5"/>
                  </a:cxn>
                  <a:cxn ang="T11">
                    <a:pos x="T6" y="T7"/>
                  </a:cxn>
                </a:cxnLst>
                <a:rect l="T12" t="T13" r="T14" b="T15"/>
                <a:pathLst>
                  <a:path w="321" h="151">
                    <a:moveTo>
                      <a:pt x="0" y="0"/>
                    </a:moveTo>
                    <a:lnTo>
                      <a:pt x="320" y="149"/>
                    </a:lnTo>
                    <a:lnTo>
                      <a:pt x="319" y="150"/>
                    </a:lnTo>
                    <a:lnTo>
                      <a:pt x="0" y="0"/>
                    </a:lnTo>
                  </a:path>
                </a:pathLst>
              </a:custGeom>
              <a:solidFill>
                <a:srgbClr val="00FFFF"/>
              </a:solidFill>
              <a:ln w="3240">
                <a:solidFill>
                  <a:srgbClr val="00FFFF"/>
                </a:solidFill>
                <a:round/>
                <a:headEnd/>
                <a:tailEnd/>
              </a:ln>
            </p:spPr>
            <p:txBody>
              <a:bodyPr wrap="none" anchor="ctr"/>
              <a:lstStyle/>
              <a:p>
                <a:endParaRPr lang="en-US"/>
              </a:p>
            </p:txBody>
          </p:sp>
          <p:sp>
            <p:nvSpPr>
              <p:cNvPr id="15085" name="Line 802"/>
              <p:cNvSpPr>
                <a:spLocks noChangeShapeType="1"/>
              </p:cNvSpPr>
              <p:nvPr/>
            </p:nvSpPr>
            <p:spPr bwMode="auto">
              <a:xfrm>
                <a:off x="10286" y="4908"/>
                <a:ext cx="1" cy="0"/>
              </a:xfrm>
              <a:prstGeom prst="line">
                <a:avLst/>
              </a:prstGeom>
              <a:noFill/>
              <a:ln w="9525">
                <a:solidFill>
                  <a:srgbClr val="00FFFF"/>
                </a:solidFill>
                <a:round/>
                <a:headEnd/>
                <a:tailEnd/>
              </a:ln>
            </p:spPr>
            <p:txBody>
              <a:bodyPr/>
              <a:lstStyle/>
              <a:p>
                <a:endParaRPr lang="en-GB"/>
              </a:p>
            </p:txBody>
          </p:sp>
          <p:sp>
            <p:nvSpPr>
              <p:cNvPr id="15086" name="Freeform 803"/>
              <p:cNvSpPr>
                <a:spLocks noChangeArrowheads="1"/>
              </p:cNvSpPr>
              <p:nvPr/>
            </p:nvSpPr>
            <p:spPr bwMode="auto">
              <a:xfrm>
                <a:off x="10286" y="4908"/>
                <a:ext cx="101" cy="45"/>
              </a:xfrm>
              <a:custGeom>
                <a:avLst/>
                <a:gdLst>
                  <a:gd name="T0" fmla="*/ 0 w 102"/>
                  <a:gd name="T1" fmla="*/ 0 h 46"/>
                  <a:gd name="T2" fmla="*/ 98 w 102"/>
                  <a:gd name="T3" fmla="*/ 41 h 46"/>
                  <a:gd name="T4" fmla="*/ 97 w 102"/>
                  <a:gd name="T5" fmla="*/ 42 h 46"/>
                  <a:gd name="T6" fmla="*/ 0 w 102"/>
                  <a:gd name="T7" fmla="*/ 1 h 46"/>
                  <a:gd name="T8" fmla="*/ 0 w 102"/>
                  <a:gd name="T9" fmla="*/ 0 h 46"/>
                  <a:gd name="T10" fmla="*/ 0 60000 65536"/>
                  <a:gd name="T11" fmla="*/ 0 60000 65536"/>
                  <a:gd name="T12" fmla="*/ 0 60000 65536"/>
                  <a:gd name="T13" fmla="*/ 0 60000 65536"/>
                  <a:gd name="T14" fmla="*/ 0 60000 65536"/>
                  <a:gd name="T15" fmla="*/ 0 w 102"/>
                  <a:gd name="T16" fmla="*/ 0 h 46"/>
                  <a:gd name="T17" fmla="*/ 102 w 102"/>
                  <a:gd name="T18" fmla="*/ 46 h 46"/>
                </a:gdLst>
                <a:ahLst/>
                <a:cxnLst>
                  <a:cxn ang="T10">
                    <a:pos x="T0" y="T1"/>
                  </a:cxn>
                  <a:cxn ang="T11">
                    <a:pos x="T2" y="T3"/>
                  </a:cxn>
                  <a:cxn ang="T12">
                    <a:pos x="T4" y="T5"/>
                  </a:cxn>
                  <a:cxn ang="T13">
                    <a:pos x="T6" y="T7"/>
                  </a:cxn>
                  <a:cxn ang="T14">
                    <a:pos x="T8" y="T9"/>
                  </a:cxn>
                </a:cxnLst>
                <a:rect l="T15" t="T16" r="T17" b="T18"/>
                <a:pathLst>
                  <a:path w="102" h="46">
                    <a:moveTo>
                      <a:pt x="0" y="0"/>
                    </a:moveTo>
                    <a:lnTo>
                      <a:pt x="101" y="44"/>
                    </a:lnTo>
                    <a:lnTo>
                      <a:pt x="100" y="45"/>
                    </a:lnTo>
                    <a:lnTo>
                      <a:pt x="0" y="1"/>
                    </a:lnTo>
                    <a:lnTo>
                      <a:pt x="0" y="0"/>
                    </a:lnTo>
                  </a:path>
                </a:pathLst>
              </a:custGeom>
              <a:solidFill>
                <a:srgbClr val="00FFFF"/>
              </a:solidFill>
              <a:ln w="3240">
                <a:solidFill>
                  <a:srgbClr val="00FFFF"/>
                </a:solidFill>
                <a:round/>
                <a:headEnd/>
                <a:tailEnd/>
              </a:ln>
            </p:spPr>
            <p:txBody>
              <a:bodyPr wrap="none" anchor="ctr"/>
              <a:lstStyle/>
              <a:p>
                <a:endParaRPr lang="en-US"/>
              </a:p>
            </p:txBody>
          </p:sp>
          <p:sp>
            <p:nvSpPr>
              <p:cNvPr id="15087" name="Line 804"/>
              <p:cNvSpPr>
                <a:spLocks noChangeShapeType="1"/>
              </p:cNvSpPr>
              <p:nvPr/>
            </p:nvSpPr>
            <p:spPr bwMode="auto">
              <a:xfrm>
                <a:off x="10386" y="4950"/>
                <a:ext cx="0" cy="0"/>
              </a:xfrm>
              <a:prstGeom prst="line">
                <a:avLst/>
              </a:prstGeom>
              <a:noFill/>
              <a:ln w="9525">
                <a:solidFill>
                  <a:srgbClr val="00FFFF"/>
                </a:solidFill>
                <a:round/>
                <a:headEnd/>
                <a:tailEnd/>
              </a:ln>
            </p:spPr>
            <p:txBody>
              <a:bodyPr/>
              <a:lstStyle/>
              <a:p>
                <a:endParaRPr lang="en-GB"/>
              </a:p>
            </p:txBody>
          </p:sp>
          <p:sp>
            <p:nvSpPr>
              <p:cNvPr id="15088" name="Freeform 805"/>
              <p:cNvSpPr>
                <a:spLocks noChangeArrowheads="1"/>
              </p:cNvSpPr>
              <p:nvPr/>
            </p:nvSpPr>
            <p:spPr bwMode="auto">
              <a:xfrm>
                <a:off x="10386" y="4950"/>
                <a:ext cx="249" cy="68"/>
              </a:xfrm>
              <a:custGeom>
                <a:avLst/>
                <a:gdLst>
                  <a:gd name="T0" fmla="*/ 0 w 250"/>
                  <a:gd name="T1" fmla="*/ 0 h 69"/>
                  <a:gd name="T2" fmla="*/ 246 w 250"/>
                  <a:gd name="T3" fmla="*/ 64 h 69"/>
                  <a:gd name="T4" fmla="*/ 245 w 250"/>
                  <a:gd name="T5" fmla="*/ 65 h 69"/>
                  <a:gd name="T6" fmla="*/ 0 w 250"/>
                  <a:gd name="T7" fmla="*/ 1 h 69"/>
                  <a:gd name="T8" fmla="*/ 0 w 250"/>
                  <a:gd name="T9" fmla="*/ 0 h 69"/>
                  <a:gd name="T10" fmla="*/ 0 60000 65536"/>
                  <a:gd name="T11" fmla="*/ 0 60000 65536"/>
                  <a:gd name="T12" fmla="*/ 0 60000 65536"/>
                  <a:gd name="T13" fmla="*/ 0 60000 65536"/>
                  <a:gd name="T14" fmla="*/ 0 60000 65536"/>
                  <a:gd name="T15" fmla="*/ 0 w 250"/>
                  <a:gd name="T16" fmla="*/ 0 h 69"/>
                  <a:gd name="T17" fmla="*/ 250 w 250"/>
                  <a:gd name="T18" fmla="*/ 69 h 69"/>
                </a:gdLst>
                <a:ahLst/>
                <a:cxnLst>
                  <a:cxn ang="T10">
                    <a:pos x="T0" y="T1"/>
                  </a:cxn>
                  <a:cxn ang="T11">
                    <a:pos x="T2" y="T3"/>
                  </a:cxn>
                  <a:cxn ang="T12">
                    <a:pos x="T4" y="T5"/>
                  </a:cxn>
                  <a:cxn ang="T13">
                    <a:pos x="T6" y="T7"/>
                  </a:cxn>
                  <a:cxn ang="T14">
                    <a:pos x="T8" y="T9"/>
                  </a:cxn>
                </a:cxnLst>
                <a:rect l="T15" t="T16" r="T17" b="T18"/>
                <a:pathLst>
                  <a:path w="250" h="69">
                    <a:moveTo>
                      <a:pt x="0" y="0"/>
                    </a:moveTo>
                    <a:lnTo>
                      <a:pt x="249" y="67"/>
                    </a:lnTo>
                    <a:lnTo>
                      <a:pt x="248" y="68"/>
                    </a:lnTo>
                    <a:lnTo>
                      <a:pt x="0" y="1"/>
                    </a:lnTo>
                    <a:lnTo>
                      <a:pt x="0" y="0"/>
                    </a:lnTo>
                  </a:path>
                </a:pathLst>
              </a:custGeom>
              <a:solidFill>
                <a:srgbClr val="00FFFF"/>
              </a:solidFill>
              <a:ln w="3240">
                <a:solidFill>
                  <a:srgbClr val="00FFFF"/>
                </a:solidFill>
                <a:round/>
                <a:headEnd/>
                <a:tailEnd/>
              </a:ln>
            </p:spPr>
            <p:txBody>
              <a:bodyPr wrap="none" anchor="ctr"/>
              <a:lstStyle/>
              <a:p>
                <a:endParaRPr lang="en-US"/>
              </a:p>
            </p:txBody>
          </p:sp>
          <p:sp>
            <p:nvSpPr>
              <p:cNvPr id="15089" name="Line 806"/>
              <p:cNvSpPr>
                <a:spLocks noChangeShapeType="1"/>
              </p:cNvSpPr>
              <p:nvPr/>
            </p:nvSpPr>
            <p:spPr bwMode="auto">
              <a:xfrm>
                <a:off x="10634" y="5016"/>
                <a:ext cx="0" cy="1"/>
              </a:xfrm>
              <a:prstGeom prst="line">
                <a:avLst/>
              </a:prstGeom>
              <a:noFill/>
              <a:ln w="9525">
                <a:solidFill>
                  <a:srgbClr val="00FFFF"/>
                </a:solidFill>
                <a:round/>
                <a:headEnd/>
                <a:tailEnd/>
              </a:ln>
            </p:spPr>
            <p:txBody>
              <a:bodyPr/>
              <a:lstStyle/>
              <a:p>
                <a:endParaRPr lang="en-GB"/>
              </a:p>
            </p:txBody>
          </p:sp>
          <p:sp>
            <p:nvSpPr>
              <p:cNvPr id="15090" name="Freeform 807"/>
              <p:cNvSpPr>
                <a:spLocks noChangeArrowheads="1"/>
              </p:cNvSpPr>
              <p:nvPr/>
            </p:nvSpPr>
            <p:spPr bwMode="auto">
              <a:xfrm>
                <a:off x="10634" y="4874"/>
                <a:ext cx="130" cy="143"/>
              </a:xfrm>
              <a:custGeom>
                <a:avLst/>
                <a:gdLst>
                  <a:gd name="T0" fmla="*/ 0 w 131"/>
                  <a:gd name="T1" fmla="*/ 140 h 144"/>
                  <a:gd name="T2" fmla="*/ 126 w 131"/>
                  <a:gd name="T3" fmla="*/ 0 h 144"/>
                  <a:gd name="T4" fmla="*/ 127 w 131"/>
                  <a:gd name="T5" fmla="*/ 0 h 144"/>
                  <a:gd name="T6" fmla="*/ 1 w 131"/>
                  <a:gd name="T7" fmla="*/ 140 h 144"/>
                  <a:gd name="T8" fmla="*/ 0 w 131"/>
                  <a:gd name="T9" fmla="*/ 140 h 144"/>
                  <a:gd name="T10" fmla="*/ 0 60000 65536"/>
                  <a:gd name="T11" fmla="*/ 0 60000 65536"/>
                  <a:gd name="T12" fmla="*/ 0 60000 65536"/>
                  <a:gd name="T13" fmla="*/ 0 60000 65536"/>
                  <a:gd name="T14" fmla="*/ 0 60000 65536"/>
                  <a:gd name="T15" fmla="*/ 0 w 131"/>
                  <a:gd name="T16" fmla="*/ 0 h 144"/>
                  <a:gd name="T17" fmla="*/ 131 w 131"/>
                  <a:gd name="T18" fmla="*/ 144 h 144"/>
                </a:gdLst>
                <a:ahLst/>
                <a:cxnLst>
                  <a:cxn ang="T10">
                    <a:pos x="T0" y="T1"/>
                  </a:cxn>
                  <a:cxn ang="T11">
                    <a:pos x="T2" y="T3"/>
                  </a:cxn>
                  <a:cxn ang="T12">
                    <a:pos x="T4" y="T5"/>
                  </a:cxn>
                  <a:cxn ang="T13">
                    <a:pos x="T6" y="T7"/>
                  </a:cxn>
                  <a:cxn ang="T14">
                    <a:pos x="T8" y="T9"/>
                  </a:cxn>
                </a:cxnLst>
                <a:rect l="T15" t="T16" r="T17" b="T18"/>
                <a:pathLst>
                  <a:path w="131" h="144">
                    <a:moveTo>
                      <a:pt x="0" y="143"/>
                    </a:moveTo>
                    <a:lnTo>
                      <a:pt x="129" y="0"/>
                    </a:lnTo>
                    <a:lnTo>
                      <a:pt x="130" y="0"/>
                    </a:lnTo>
                    <a:lnTo>
                      <a:pt x="1" y="143"/>
                    </a:lnTo>
                    <a:lnTo>
                      <a:pt x="0" y="143"/>
                    </a:lnTo>
                  </a:path>
                </a:pathLst>
              </a:custGeom>
              <a:solidFill>
                <a:srgbClr val="00FFFF"/>
              </a:solidFill>
              <a:ln w="3240">
                <a:solidFill>
                  <a:srgbClr val="00FFFF"/>
                </a:solidFill>
                <a:round/>
                <a:headEnd/>
                <a:tailEnd/>
              </a:ln>
            </p:spPr>
            <p:txBody>
              <a:bodyPr wrap="none" anchor="ctr"/>
              <a:lstStyle/>
              <a:p>
                <a:endParaRPr lang="en-US"/>
              </a:p>
            </p:txBody>
          </p:sp>
          <p:sp>
            <p:nvSpPr>
              <p:cNvPr id="15091" name="Line 808"/>
              <p:cNvSpPr>
                <a:spLocks noChangeShapeType="1"/>
              </p:cNvSpPr>
              <p:nvPr/>
            </p:nvSpPr>
            <p:spPr bwMode="auto">
              <a:xfrm>
                <a:off x="8311" y="4014"/>
                <a:ext cx="0" cy="4"/>
              </a:xfrm>
              <a:prstGeom prst="line">
                <a:avLst/>
              </a:prstGeom>
              <a:noFill/>
              <a:ln w="9525">
                <a:solidFill>
                  <a:srgbClr val="000000"/>
                </a:solidFill>
                <a:round/>
                <a:headEnd/>
                <a:tailEnd/>
              </a:ln>
            </p:spPr>
            <p:txBody>
              <a:bodyPr/>
              <a:lstStyle/>
              <a:p>
                <a:endParaRPr lang="en-GB"/>
              </a:p>
            </p:txBody>
          </p:sp>
          <p:sp>
            <p:nvSpPr>
              <p:cNvPr id="15092" name="Rectangle 809"/>
              <p:cNvSpPr>
                <a:spLocks noChangeArrowheads="1"/>
              </p:cNvSpPr>
              <p:nvPr/>
            </p:nvSpPr>
            <p:spPr bwMode="auto">
              <a:xfrm>
                <a:off x="8358" y="3956"/>
                <a:ext cx="146" cy="72"/>
              </a:xfrm>
              <a:prstGeom prst="rect">
                <a:avLst/>
              </a:prstGeom>
              <a:solidFill>
                <a:srgbClr val="EBECEB"/>
              </a:solidFill>
              <a:ln w="3240">
                <a:solidFill>
                  <a:srgbClr val="000000"/>
                </a:solidFill>
                <a:miter lim="800000"/>
                <a:headEnd/>
                <a:tailEnd/>
              </a:ln>
            </p:spPr>
            <p:txBody>
              <a:bodyPr wrap="none" anchor="ctr"/>
              <a:lstStyle/>
              <a:p>
                <a:endParaRPr lang="en-US"/>
              </a:p>
            </p:txBody>
          </p:sp>
          <p:sp>
            <p:nvSpPr>
              <p:cNvPr id="15093" name="Rectangle 810"/>
              <p:cNvSpPr>
                <a:spLocks noChangeArrowheads="1"/>
              </p:cNvSpPr>
              <p:nvPr/>
            </p:nvSpPr>
            <p:spPr bwMode="auto">
              <a:xfrm>
                <a:off x="8358" y="3956"/>
                <a:ext cx="146" cy="72"/>
              </a:xfrm>
              <a:prstGeom prst="rect">
                <a:avLst/>
              </a:prstGeom>
              <a:noFill/>
              <a:ln w="9525">
                <a:solidFill>
                  <a:srgbClr val="000000"/>
                </a:solidFill>
                <a:miter lim="800000"/>
                <a:headEnd/>
                <a:tailEnd/>
              </a:ln>
            </p:spPr>
            <p:txBody>
              <a:bodyPr wrap="none" anchor="ctr"/>
              <a:lstStyle/>
              <a:p>
                <a:endParaRPr lang="en-US"/>
              </a:p>
            </p:txBody>
          </p:sp>
          <p:sp>
            <p:nvSpPr>
              <p:cNvPr id="15094" name="Line 811"/>
              <p:cNvSpPr>
                <a:spLocks noChangeShapeType="1"/>
              </p:cNvSpPr>
              <p:nvPr/>
            </p:nvSpPr>
            <p:spPr bwMode="auto">
              <a:xfrm>
                <a:off x="8250" y="4087"/>
                <a:ext cx="1" cy="2"/>
              </a:xfrm>
              <a:prstGeom prst="line">
                <a:avLst/>
              </a:prstGeom>
              <a:noFill/>
              <a:ln w="9525">
                <a:solidFill>
                  <a:srgbClr val="000000"/>
                </a:solidFill>
                <a:round/>
                <a:headEnd/>
                <a:tailEnd/>
              </a:ln>
            </p:spPr>
            <p:txBody>
              <a:bodyPr/>
              <a:lstStyle/>
              <a:p>
                <a:endParaRPr lang="en-GB"/>
              </a:p>
            </p:txBody>
          </p:sp>
          <p:sp>
            <p:nvSpPr>
              <p:cNvPr id="15095" name="Rectangle 812"/>
              <p:cNvSpPr>
                <a:spLocks noChangeArrowheads="1"/>
              </p:cNvSpPr>
              <p:nvPr/>
            </p:nvSpPr>
            <p:spPr bwMode="auto">
              <a:xfrm>
                <a:off x="8296" y="4030"/>
                <a:ext cx="146" cy="71"/>
              </a:xfrm>
              <a:prstGeom prst="rect">
                <a:avLst/>
              </a:prstGeom>
              <a:solidFill>
                <a:srgbClr val="00FFFF"/>
              </a:solidFill>
              <a:ln w="3240">
                <a:solidFill>
                  <a:srgbClr val="000000"/>
                </a:solidFill>
                <a:miter lim="800000"/>
                <a:headEnd/>
                <a:tailEnd/>
              </a:ln>
            </p:spPr>
            <p:txBody>
              <a:bodyPr wrap="none" anchor="ctr"/>
              <a:lstStyle/>
              <a:p>
                <a:endParaRPr lang="en-US"/>
              </a:p>
            </p:txBody>
          </p:sp>
          <p:sp>
            <p:nvSpPr>
              <p:cNvPr id="15096" name="Rectangle 813"/>
              <p:cNvSpPr>
                <a:spLocks noChangeArrowheads="1"/>
              </p:cNvSpPr>
              <p:nvPr/>
            </p:nvSpPr>
            <p:spPr bwMode="auto">
              <a:xfrm>
                <a:off x="8296" y="4030"/>
                <a:ext cx="146" cy="71"/>
              </a:xfrm>
              <a:prstGeom prst="rect">
                <a:avLst/>
              </a:prstGeom>
              <a:noFill/>
              <a:ln w="9525">
                <a:solidFill>
                  <a:srgbClr val="000000"/>
                </a:solidFill>
                <a:miter lim="800000"/>
                <a:headEnd/>
                <a:tailEnd/>
              </a:ln>
            </p:spPr>
            <p:txBody>
              <a:bodyPr wrap="none" anchor="ctr"/>
              <a:lstStyle/>
              <a:p>
                <a:endParaRPr lang="en-US"/>
              </a:p>
            </p:txBody>
          </p:sp>
          <p:sp>
            <p:nvSpPr>
              <p:cNvPr id="15097" name="Line 814"/>
              <p:cNvSpPr>
                <a:spLocks noChangeShapeType="1"/>
              </p:cNvSpPr>
              <p:nvPr/>
            </p:nvSpPr>
            <p:spPr bwMode="auto">
              <a:xfrm>
                <a:off x="8189" y="4159"/>
                <a:ext cx="0" cy="4"/>
              </a:xfrm>
              <a:prstGeom prst="line">
                <a:avLst/>
              </a:prstGeom>
              <a:noFill/>
              <a:ln w="9525">
                <a:solidFill>
                  <a:srgbClr val="000000"/>
                </a:solidFill>
                <a:round/>
                <a:headEnd/>
                <a:tailEnd/>
              </a:ln>
            </p:spPr>
            <p:txBody>
              <a:bodyPr/>
              <a:lstStyle/>
              <a:p>
                <a:endParaRPr lang="en-GB"/>
              </a:p>
            </p:txBody>
          </p:sp>
          <p:sp>
            <p:nvSpPr>
              <p:cNvPr id="15098" name="Rectangle 815"/>
              <p:cNvSpPr>
                <a:spLocks noChangeArrowheads="1"/>
              </p:cNvSpPr>
              <p:nvPr/>
            </p:nvSpPr>
            <p:spPr bwMode="auto">
              <a:xfrm>
                <a:off x="8237" y="4101"/>
                <a:ext cx="145" cy="71"/>
              </a:xfrm>
              <a:prstGeom prst="rect">
                <a:avLst/>
              </a:prstGeom>
              <a:solidFill>
                <a:srgbClr val="8484A5"/>
              </a:solidFill>
              <a:ln w="3240">
                <a:solidFill>
                  <a:srgbClr val="000000"/>
                </a:solidFill>
                <a:miter lim="800000"/>
                <a:headEnd/>
                <a:tailEnd/>
              </a:ln>
            </p:spPr>
            <p:txBody>
              <a:bodyPr wrap="none" anchor="ctr"/>
              <a:lstStyle/>
              <a:p>
                <a:endParaRPr lang="en-US"/>
              </a:p>
            </p:txBody>
          </p:sp>
          <p:sp>
            <p:nvSpPr>
              <p:cNvPr id="15099" name="Rectangle 816"/>
              <p:cNvSpPr>
                <a:spLocks noChangeArrowheads="1"/>
              </p:cNvSpPr>
              <p:nvPr/>
            </p:nvSpPr>
            <p:spPr bwMode="auto">
              <a:xfrm>
                <a:off x="8237" y="4101"/>
                <a:ext cx="145" cy="71"/>
              </a:xfrm>
              <a:prstGeom prst="rect">
                <a:avLst/>
              </a:prstGeom>
              <a:noFill/>
              <a:ln w="9525">
                <a:solidFill>
                  <a:srgbClr val="000000"/>
                </a:solidFill>
                <a:miter lim="800000"/>
                <a:headEnd/>
                <a:tailEnd/>
              </a:ln>
            </p:spPr>
            <p:txBody>
              <a:bodyPr wrap="none" anchor="ctr"/>
              <a:lstStyle/>
              <a:p>
                <a:endParaRPr lang="en-US"/>
              </a:p>
            </p:txBody>
          </p:sp>
          <p:sp>
            <p:nvSpPr>
              <p:cNvPr id="15100" name="Line 817"/>
              <p:cNvSpPr>
                <a:spLocks noChangeShapeType="1"/>
              </p:cNvSpPr>
              <p:nvPr/>
            </p:nvSpPr>
            <p:spPr bwMode="auto">
              <a:xfrm>
                <a:off x="8127" y="4232"/>
                <a:ext cx="1" cy="2"/>
              </a:xfrm>
              <a:prstGeom prst="line">
                <a:avLst/>
              </a:prstGeom>
              <a:noFill/>
              <a:ln w="9525">
                <a:solidFill>
                  <a:srgbClr val="000000"/>
                </a:solidFill>
                <a:round/>
                <a:headEnd/>
                <a:tailEnd/>
              </a:ln>
            </p:spPr>
            <p:txBody>
              <a:bodyPr/>
              <a:lstStyle/>
              <a:p>
                <a:endParaRPr lang="en-GB"/>
              </a:p>
            </p:txBody>
          </p:sp>
          <p:sp>
            <p:nvSpPr>
              <p:cNvPr id="15101" name="Rectangle 818"/>
              <p:cNvSpPr>
                <a:spLocks noChangeArrowheads="1"/>
              </p:cNvSpPr>
              <p:nvPr/>
            </p:nvSpPr>
            <p:spPr bwMode="auto">
              <a:xfrm>
                <a:off x="8177" y="4175"/>
                <a:ext cx="144" cy="72"/>
              </a:xfrm>
              <a:prstGeom prst="rect">
                <a:avLst/>
              </a:prstGeom>
              <a:solidFill>
                <a:srgbClr val="0000FF"/>
              </a:solidFill>
              <a:ln w="3240">
                <a:solidFill>
                  <a:srgbClr val="000000"/>
                </a:solidFill>
                <a:miter lim="800000"/>
                <a:headEnd/>
                <a:tailEnd/>
              </a:ln>
            </p:spPr>
            <p:txBody>
              <a:bodyPr wrap="none" anchor="ctr"/>
              <a:lstStyle/>
              <a:p>
                <a:endParaRPr lang="en-US"/>
              </a:p>
            </p:txBody>
          </p:sp>
          <p:sp>
            <p:nvSpPr>
              <p:cNvPr id="15102" name="Rectangle 819"/>
              <p:cNvSpPr>
                <a:spLocks noChangeArrowheads="1"/>
              </p:cNvSpPr>
              <p:nvPr/>
            </p:nvSpPr>
            <p:spPr bwMode="auto">
              <a:xfrm>
                <a:off x="8177" y="4175"/>
                <a:ext cx="144" cy="72"/>
              </a:xfrm>
              <a:prstGeom prst="rect">
                <a:avLst/>
              </a:prstGeom>
              <a:noFill/>
              <a:ln w="9525">
                <a:solidFill>
                  <a:srgbClr val="000000"/>
                </a:solidFill>
                <a:miter lim="800000"/>
                <a:headEnd/>
                <a:tailEnd/>
              </a:ln>
            </p:spPr>
            <p:txBody>
              <a:bodyPr wrap="none" anchor="ctr"/>
              <a:lstStyle/>
              <a:p>
                <a:endParaRPr lang="en-US"/>
              </a:p>
            </p:txBody>
          </p:sp>
          <p:sp>
            <p:nvSpPr>
              <p:cNvPr id="15103" name="Line 820"/>
              <p:cNvSpPr>
                <a:spLocks noChangeShapeType="1"/>
              </p:cNvSpPr>
              <p:nvPr/>
            </p:nvSpPr>
            <p:spPr bwMode="auto">
              <a:xfrm>
                <a:off x="8066" y="4304"/>
                <a:ext cx="1" cy="3"/>
              </a:xfrm>
              <a:prstGeom prst="line">
                <a:avLst/>
              </a:prstGeom>
              <a:noFill/>
              <a:ln w="9525">
                <a:solidFill>
                  <a:srgbClr val="000000"/>
                </a:solidFill>
                <a:round/>
                <a:headEnd/>
                <a:tailEnd/>
              </a:ln>
            </p:spPr>
            <p:txBody>
              <a:bodyPr/>
              <a:lstStyle/>
              <a:p>
                <a:endParaRPr lang="en-GB"/>
              </a:p>
            </p:txBody>
          </p:sp>
          <p:sp>
            <p:nvSpPr>
              <p:cNvPr id="15104" name="Rectangle 821"/>
              <p:cNvSpPr>
                <a:spLocks noChangeArrowheads="1"/>
              </p:cNvSpPr>
              <p:nvPr/>
            </p:nvSpPr>
            <p:spPr bwMode="auto">
              <a:xfrm>
                <a:off x="8113" y="4246"/>
                <a:ext cx="145" cy="73"/>
              </a:xfrm>
              <a:prstGeom prst="rect">
                <a:avLst/>
              </a:prstGeom>
              <a:solidFill>
                <a:srgbClr val="FFA900"/>
              </a:solidFill>
              <a:ln w="3240">
                <a:solidFill>
                  <a:srgbClr val="000000"/>
                </a:solidFill>
                <a:miter lim="800000"/>
                <a:headEnd/>
                <a:tailEnd/>
              </a:ln>
            </p:spPr>
            <p:txBody>
              <a:bodyPr wrap="none" anchor="ctr"/>
              <a:lstStyle/>
              <a:p>
                <a:endParaRPr lang="en-US"/>
              </a:p>
            </p:txBody>
          </p:sp>
          <p:sp>
            <p:nvSpPr>
              <p:cNvPr id="15105" name="Rectangle 822"/>
              <p:cNvSpPr>
                <a:spLocks noChangeArrowheads="1"/>
              </p:cNvSpPr>
              <p:nvPr/>
            </p:nvSpPr>
            <p:spPr bwMode="auto">
              <a:xfrm>
                <a:off x="8113" y="4246"/>
                <a:ext cx="145" cy="73"/>
              </a:xfrm>
              <a:prstGeom prst="rect">
                <a:avLst/>
              </a:prstGeom>
              <a:noFill/>
              <a:ln w="9525">
                <a:solidFill>
                  <a:srgbClr val="000000"/>
                </a:solidFill>
                <a:miter lim="800000"/>
                <a:headEnd/>
                <a:tailEnd/>
              </a:ln>
            </p:spPr>
            <p:txBody>
              <a:bodyPr wrap="none" anchor="ctr"/>
              <a:lstStyle/>
              <a:p>
                <a:endParaRPr lang="en-US"/>
              </a:p>
            </p:txBody>
          </p:sp>
          <p:sp>
            <p:nvSpPr>
              <p:cNvPr id="15106" name="Line 823"/>
              <p:cNvSpPr>
                <a:spLocks noChangeShapeType="1"/>
              </p:cNvSpPr>
              <p:nvPr/>
            </p:nvSpPr>
            <p:spPr bwMode="auto">
              <a:xfrm>
                <a:off x="8004" y="4376"/>
                <a:ext cx="1" cy="2"/>
              </a:xfrm>
              <a:prstGeom prst="line">
                <a:avLst/>
              </a:prstGeom>
              <a:noFill/>
              <a:ln w="9525">
                <a:solidFill>
                  <a:srgbClr val="000000"/>
                </a:solidFill>
                <a:round/>
                <a:headEnd/>
                <a:tailEnd/>
              </a:ln>
            </p:spPr>
            <p:txBody>
              <a:bodyPr/>
              <a:lstStyle/>
              <a:p>
                <a:endParaRPr lang="en-GB"/>
              </a:p>
            </p:txBody>
          </p:sp>
          <p:sp>
            <p:nvSpPr>
              <p:cNvPr id="15107" name="Rectangle 824"/>
              <p:cNvSpPr>
                <a:spLocks noChangeArrowheads="1"/>
              </p:cNvSpPr>
              <p:nvPr/>
            </p:nvSpPr>
            <p:spPr bwMode="auto">
              <a:xfrm>
                <a:off x="8054" y="4319"/>
                <a:ext cx="144" cy="72"/>
              </a:xfrm>
              <a:prstGeom prst="rect">
                <a:avLst/>
              </a:prstGeom>
              <a:solidFill>
                <a:srgbClr val="FF7F00"/>
              </a:solidFill>
              <a:ln w="3240">
                <a:solidFill>
                  <a:srgbClr val="000000"/>
                </a:solidFill>
                <a:miter lim="800000"/>
                <a:headEnd/>
                <a:tailEnd/>
              </a:ln>
            </p:spPr>
            <p:txBody>
              <a:bodyPr wrap="none" anchor="ctr"/>
              <a:lstStyle/>
              <a:p>
                <a:endParaRPr lang="en-US"/>
              </a:p>
            </p:txBody>
          </p:sp>
          <p:sp>
            <p:nvSpPr>
              <p:cNvPr id="15108" name="Rectangle 825"/>
              <p:cNvSpPr>
                <a:spLocks noChangeArrowheads="1"/>
              </p:cNvSpPr>
              <p:nvPr/>
            </p:nvSpPr>
            <p:spPr bwMode="auto">
              <a:xfrm>
                <a:off x="8054" y="4319"/>
                <a:ext cx="144" cy="72"/>
              </a:xfrm>
              <a:prstGeom prst="rect">
                <a:avLst/>
              </a:prstGeom>
              <a:noFill/>
              <a:ln w="9525">
                <a:solidFill>
                  <a:srgbClr val="000000"/>
                </a:solidFill>
                <a:miter lim="800000"/>
                <a:headEnd/>
                <a:tailEnd/>
              </a:ln>
            </p:spPr>
            <p:txBody>
              <a:bodyPr wrap="none" anchor="ctr"/>
              <a:lstStyle/>
              <a:p>
                <a:endParaRPr lang="en-US"/>
              </a:p>
            </p:txBody>
          </p:sp>
          <p:sp>
            <p:nvSpPr>
              <p:cNvPr id="15109" name="Line 826"/>
              <p:cNvSpPr>
                <a:spLocks noChangeShapeType="1"/>
              </p:cNvSpPr>
              <p:nvPr/>
            </p:nvSpPr>
            <p:spPr bwMode="auto">
              <a:xfrm>
                <a:off x="7943" y="4449"/>
                <a:ext cx="1" cy="2"/>
              </a:xfrm>
              <a:prstGeom prst="line">
                <a:avLst/>
              </a:prstGeom>
              <a:noFill/>
              <a:ln w="9525">
                <a:solidFill>
                  <a:srgbClr val="000000"/>
                </a:solidFill>
                <a:round/>
                <a:headEnd/>
                <a:tailEnd/>
              </a:ln>
            </p:spPr>
            <p:txBody>
              <a:bodyPr/>
              <a:lstStyle/>
              <a:p>
                <a:endParaRPr lang="en-GB"/>
              </a:p>
            </p:txBody>
          </p:sp>
          <p:sp>
            <p:nvSpPr>
              <p:cNvPr id="15110" name="Rectangle 827"/>
              <p:cNvSpPr>
                <a:spLocks noChangeArrowheads="1"/>
              </p:cNvSpPr>
              <p:nvPr/>
            </p:nvSpPr>
            <p:spPr bwMode="auto">
              <a:xfrm>
                <a:off x="7993" y="4390"/>
                <a:ext cx="144" cy="74"/>
              </a:xfrm>
              <a:prstGeom prst="rect">
                <a:avLst/>
              </a:prstGeom>
              <a:solidFill>
                <a:srgbClr val="FF5F5F"/>
              </a:solidFill>
              <a:ln w="3240">
                <a:solidFill>
                  <a:srgbClr val="000000"/>
                </a:solidFill>
                <a:miter lim="800000"/>
                <a:headEnd/>
                <a:tailEnd/>
              </a:ln>
            </p:spPr>
            <p:txBody>
              <a:bodyPr wrap="none" anchor="ctr"/>
              <a:lstStyle/>
              <a:p>
                <a:endParaRPr lang="en-US"/>
              </a:p>
            </p:txBody>
          </p:sp>
          <p:sp>
            <p:nvSpPr>
              <p:cNvPr id="15111" name="Rectangle 828"/>
              <p:cNvSpPr>
                <a:spLocks noChangeArrowheads="1"/>
              </p:cNvSpPr>
              <p:nvPr/>
            </p:nvSpPr>
            <p:spPr bwMode="auto">
              <a:xfrm>
                <a:off x="7993" y="4390"/>
                <a:ext cx="144" cy="74"/>
              </a:xfrm>
              <a:prstGeom prst="rect">
                <a:avLst/>
              </a:prstGeom>
              <a:noFill/>
              <a:ln w="9525">
                <a:solidFill>
                  <a:srgbClr val="000000"/>
                </a:solidFill>
                <a:miter lim="800000"/>
                <a:headEnd/>
                <a:tailEnd/>
              </a:ln>
            </p:spPr>
            <p:txBody>
              <a:bodyPr wrap="none" anchor="ctr"/>
              <a:lstStyle/>
              <a:p>
                <a:endParaRPr lang="en-US"/>
              </a:p>
            </p:txBody>
          </p:sp>
        </p:grpSp>
        <p:pic>
          <p:nvPicPr>
            <p:cNvPr id="14349" name="Picture 829"/>
            <p:cNvPicPr>
              <a:picLocks noChangeAspect="1" noChangeArrowheads="1"/>
            </p:cNvPicPr>
            <p:nvPr/>
          </p:nvPicPr>
          <p:blipFill>
            <a:blip r:embed="rId9"/>
            <a:srcRect/>
            <a:stretch>
              <a:fillRect/>
            </a:stretch>
          </p:blipFill>
          <p:spPr bwMode="auto">
            <a:xfrm>
              <a:off x="3339" y="1280"/>
              <a:ext cx="1697" cy="1036"/>
            </a:xfrm>
            <a:prstGeom prst="rect">
              <a:avLst/>
            </a:prstGeom>
            <a:noFill/>
            <a:ln w="9525">
              <a:noFill/>
              <a:miter lim="800000"/>
              <a:headEnd/>
              <a:tailEnd/>
            </a:ln>
          </p:spPr>
        </p:pic>
        <p:grpSp>
          <p:nvGrpSpPr>
            <p:cNvPr id="14350" name="Group 830"/>
            <p:cNvGrpSpPr>
              <a:grpSpLocks/>
            </p:cNvGrpSpPr>
            <p:nvPr/>
          </p:nvGrpSpPr>
          <p:grpSpPr bwMode="auto">
            <a:xfrm>
              <a:off x="3648" y="1293"/>
              <a:ext cx="1307" cy="615"/>
              <a:chOff x="9744" y="2089"/>
              <a:chExt cx="3267" cy="1537"/>
            </a:xfrm>
          </p:grpSpPr>
          <p:sp>
            <p:nvSpPr>
              <p:cNvPr id="14355" name="Line 831"/>
              <p:cNvSpPr>
                <a:spLocks noChangeShapeType="1"/>
              </p:cNvSpPr>
              <p:nvPr/>
            </p:nvSpPr>
            <p:spPr bwMode="auto">
              <a:xfrm flipV="1">
                <a:off x="11942" y="3449"/>
                <a:ext cx="0" cy="155"/>
              </a:xfrm>
              <a:prstGeom prst="line">
                <a:avLst/>
              </a:prstGeom>
              <a:noFill/>
              <a:ln w="9525">
                <a:solidFill>
                  <a:srgbClr val="000000"/>
                </a:solidFill>
                <a:round/>
                <a:headEnd/>
                <a:tailEnd/>
              </a:ln>
            </p:spPr>
            <p:txBody>
              <a:bodyPr/>
              <a:lstStyle/>
              <a:p>
                <a:endParaRPr lang="en-GB"/>
              </a:p>
            </p:txBody>
          </p:sp>
          <p:sp>
            <p:nvSpPr>
              <p:cNvPr id="14356" name="Line 832"/>
              <p:cNvSpPr>
                <a:spLocks noChangeShapeType="1"/>
              </p:cNvSpPr>
              <p:nvPr/>
            </p:nvSpPr>
            <p:spPr bwMode="auto">
              <a:xfrm>
                <a:off x="11935" y="3604"/>
                <a:ext cx="9" cy="2"/>
              </a:xfrm>
              <a:prstGeom prst="line">
                <a:avLst/>
              </a:prstGeom>
              <a:noFill/>
              <a:ln w="9525">
                <a:solidFill>
                  <a:srgbClr val="000000"/>
                </a:solidFill>
                <a:round/>
                <a:headEnd/>
                <a:tailEnd/>
              </a:ln>
            </p:spPr>
            <p:txBody>
              <a:bodyPr/>
              <a:lstStyle/>
              <a:p>
                <a:endParaRPr lang="en-GB"/>
              </a:p>
            </p:txBody>
          </p:sp>
          <p:sp>
            <p:nvSpPr>
              <p:cNvPr id="14357" name="Line 833"/>
              <p:cNvSpPr>
                <a:spLocks noChangeShapeType="1"/>
              </p:cNvSpPr>
              <p:nvPr/>
            </p:nvSpPr>
            <p:spPr bwMode="auto">
              <a:xfrm flipV="1">
                <a:off x="12732" y="3394"/>
                <a:ext cx="0" cy="208"/>
              </a:xfrm>
              <a:prstGeom prst="line">
                <a:avLst/>
              </a:prstGeom>
              <a:noFill/>
              <a:ln w="9525">
                <a:solidFill>
                  <a:srgbClr val="000000"/>
                </a:solidFill>
                <a:round/>
                <a:headEnd/>
                <a:tailEnd/>
              </a:ln>
            </p:spPr>
            <p:txBody>
              <a:bodyPr/>
              <a:lstStyle/>
              <a:p>
                <a:endParaRPr lang="en-GB"/>
              </a:p>
            </p:txBody>
          </p:sp>
          <p:sp>
            <p:nvSpPr>
              <p:cNvPr id="14358" name="Line 834"/>
              <p:cNvSpPr>
                <a:spLocks noChangeShapeType="1"/>
              </p:cNvSpPr>
              <p:nvPr/>
            </p:nvSpPr>
            <p:spPr bwMode="auto">
              <a:xfrm>
                <a:off x="12726" y="3604"/>
                <a:ext cx="11" cy="2"/>
              </a:xfrm>
              <a:prstGeom prst="line">
                <a:avLst/>
              </a:prstGeom>
              <a:noFill/>
              <a:ln w="9525">
                <a:solidFill>
                  <a:srgbClr val="000000"/>
                </a:solidFill>
                <a:round/>
                <a:headEnd/>
                <a:tailEnd/>
              </a:ln>
            </p:spPr>
            <p:txBody>
              <a:bodyPr/>
              <a:lstStyle/>
              <a:p>
                <a:endParaRPr lang="en-GB"/>
              </a:p>
            </p:txBody>
          </p:sp>
          <p:sp>
            <p:nvSpPr>
              <p:cNvPr id="14359" name="Line 835"/>
              <p:cNvSpPr>
                <a:spLocks noChangeShapeType="1"/>
              </p:cNvSpPr>
              <p:nvPr/>
            </p:nvSpPr>
            <p:spPr bwMode="auto">
              <a:xfrm flipH="1">
                <a:off x="11869" y="3604"/>
                <a:ext cx="7" cy="2"/>
              </a:xfrm>
              <a:prstGeom prst="line">
                <a:avLst/>
              </a:prstGeom>
              <a:noFill/>
              <a:ln w="9525">
                <a:solidFill>
                  <a:srgbClr val="000000"/>
                </a:solidFill>
                <a:round/>
                <a:headEnd/>
                <a:tailEnd/>
              </a:ln>
            </p:spPr>
            <p:txBody>
              <a:bodyPr/>
              <a:lstStyle/>
              <a:p>
                <a:endParaRPr lang="en-GB"/>
              </a:p>
            </p:txBody>
          </p:sp>
          <p:sp>
            <p:nvSpPr>
              <p:cNvPr id="14360" name="Line 836"/>
              <p:cNvSpPr>
                <a:spLocks noChangeShapeType="1"/>
              </p:cNvSpPr>
              <p:nvPr/>
            </p:nvSpPr>
            <p:spPr bwMode="auto">
              <a:xfrm>
                <a:off x="12084" y="3606"/>
                <a:ext cx="2" cy="4"/>
              </a:xfrm>
              <a:prstGeom prst="line">
                <a:avLst/>
              </a:prstGeom>
              <a:noFill/>
              <a:ln w="9525">
                <a:solidFill>
                  <a:srgbClr val="000000"/>
                </a:solidFill>
                <a:round/>
                <a:headEnd/>
                <a:tailEnd/>
              </a:ln>
            </p:spPr>
            <p:txBody>
              <a:bodyPr/>
              <a:lstStyle/>
              <a:p>
                <a:endParaRPr lang="en-GB"/>
              </a:p>
            </p:txBody>
          </p:sp>
          <p:sp>
            <p:nvSpPr>
              <p:cNvPr id="14361" name="Freeform 837"/>
              <p:cNvSpPr>
                <a:spLocks noChangeArrowheads="1"/>
              </p:cNvSpPr>
              <p:nvPr/>
            </p:nvSpPr>
            <p:spPr bwMode="auto">
              <a:xfrm>
                <a:off x="12084" y="3602"/>
                <a:ext cx="2" cy="4"/>
              </a:xfrm>
              <a:custGeom>
                <a:avLst/>
                <a:gdLst>
                  <a:gd name="T0" fmla="*/ 0 w 3"/>
                  <a:gd name="T1" fmla="*/ 2 h 5"/>
                  <a:gd name="T2" fmla="*/ 1 w 3"/>
                  <a:gd name="T3" fmla="*/ 2 h 5"/>
                  <a:gd name="T4" fmla="*/ 0 w 3"/>
                  <a:gd name="T5" fmla="*/ 0 h 5"/>
                  <a:gd name="T6" fmla="*/ 0 w 3"/>
                  <a:gd name="T7" fmla="*/ 2 h 5"/>
                  <a:gd name="T8" fmla="*/ 0 w 3"/>
                  <a:gd name="T9" fmla="*/ 2 h 5"/>
                  <a:gd name="T10" fmla="*/ 0 60000 65536"/>
                  <a:gd name="T11" fmla="*/ 0 60000 65536"/>
                  <a:gd name="T12" fmla="*/ 0 60000 65536"/>
                  <a:gd name="T13" fmla="*/ 0 60000 65536"/>
                  <a:gd name="T14" fmla="*/ 0 60000 65536"/>
                  <a:gd name="T15" fmla="*/ 0 w 3"/>
                  <a:gd name="T16" fmla="*/ 0 h 5"/>
                  <a:gd name="T17" fmla="*/ 3 w 3"/>
                  <a:gd name="T18" fmla="*/ 5 h 5"/>
                </a:gdLst>
                <a:ahLst/>
                <a:cxnLst>
                  <a:cxn ang="T10">
                    <a:pos x="T0" y="T1"/>
                  </a:cxn>
                  <a:cxn ang="T11">
                    <a:pos x="T2" y="T3"/>
                  </a:cxn>
                  <a:cxn ang="T12">
                    <a:pos x="T4" y="T5"/>
                  </a:cxn>
                  <a:cxn ang="T13">
                    <a:pos x="T6" y="T7"/>
                  </a:cxn>
                  <a:cxn ang="T14">
                    <a:pos x="T8" y="T9"/>
                  </a:cxn>
                </a:cxnLst>
                <a:rect l="T15" t="T16" r="T17" b="T18"/>
                <a:pathLst>
                  <a:path w="3" h="5">
                    <a:moveTo>
                      <a:pt x="0" y="4"/>
                    </a:moveTo>
                    <a:lnTo>
                      <a:pt x="2" y="2"/>
                    </a:lnTo>
                    <a:lnTo>
                      <a:pt x="0" y="0"/>
                    </a:lnTo>
                    <a:lnTo>
                      <a:pt x="0" y="2"/>
                    </a:lnTo>
                    <a:lnTo>
                      <a:pt x="0" y="4"/>
                    </a:lnTo>
                  </a:path>
                </a:pathLst>
              </a:custGeom>
              <a:solidFill>
                <a:srgbClr val="FFFF00"/>
              </a:solidFill>
              <a:ln w="1800">
                <a:solidFill>
                  <a:srgbClr val="000000"/>
                </a:solidFill>
                <a:round/>
                <a:headEnd/>
                <a:tailEnd/>
              </a:ln>
            </p:spPr>
            <p:txBody>
              <a:bodyPr wrap="none" anchor="ctr"/>
              <a:lstStyle/>
              <a:p>
                <a:endParaRPr lang="en-US"/>
              </a:p>
            </p:txBody>
          </p:sp>
          <p:sp>
            <p:nvSpPr>
              <p:cNvPr id="14362" name="Line 838"/>
              <p:cNvSpPr>
                <a:spLocks noChangeShapeType="1"/>
              </p:cNvSpPr>
              <p:nvPr/>
            </p:nvSpPr>
            <p:spPr bwMode="auto">
              <a:xfrm flipH="1" flipV="1">
                <a:off x="11876" y="3624"/>
                <a:ext cx="1135" cy="2"/>
              </a:xfrm>
              <a:prstGeom prst="line">
                <a:avLst/>
              </a:prstGeom>
              <a:noFill/>
              <a:ln w="9525">
                <a:solidFill>
                  <a:srgbClr val="000000"/>
                </a:solidFill>
                <a:round/>
                <a:headEnd/>
                <a:tailEnd/>
              </a:ln>
            </p:spPr>
            <p:txBody>
              <a:bodyPr/>
              <a:lstStyle/>
              <a:p>
                <a:endParaRPr lang="en-GB"/>
              </a:p>
            </p:txBody>
          </p:sp>
          <p:grpSp>
            <p:nvGrpSpPr>
              <p:cNvPr id="14363" name="Group 839"/>
              <p:cNvGrpSpPr>
                <a:grpSpLocks/>
              </p:cNvGrpSpPr>
              <p:nvPr/>
            </p:nvGrpSpPr>
            <p:grpSpPr bwMode="auto">
              <a:xfrm>
                <a:off x="9744" y="2089"/>
                <a:ext cx="3221" cy="1505"/>
                <a:chOff x="9744" y="2089"/>
                <a:chExt cx="3221" cy="1505"/>
              </a:xfrm>
            </p:grpSpPr>
            <p:sp>
              <p:nvSpPr>
                <p:cNvPr id="14364" name="Line 840"/>
                <p:cNvSpPr>
                  <a:spLocks noChangeShapeType="1"/>
                </p:cNvSpPr>
                <p:nvPr/>
              </p:nvSpPr>
              <p:spPr bwMode="auto">
                <a:xfrm>
                  <a:off x="11942" y="3449"/>
                  <a:ext cx="0" cy="1"/>
                </a:xfrm>
                <a:prstGeom prst="line">
                  <a:avLst/>
                </a:prstGeom>
                <a:noFill/>
                <a:ln w="9525">
                  <a:solidFill>
                    <a:srgbClr val="000000"/>
                  </a:solidFill>
                  <a:round/>
                  <a:headEnd/>
                  <a:tailEnd/>
                </a:ln>
              </p:spPr>
              <p:txBody>
                <a:bodyPr/>
                <a:lstStyle/>
                <a:p>
                  <a:endParaRPr lang="en-GB"/>
                </a:p>
              </p:txBody>
            </p:sp>
            <p:sp>
              <p:nvSpPr>
                <p:cNvPr id="14365" name="Freeform 841"/>
                <p:cNvSpPr>
                  <a:spLocks noChangeArrowheads="1"/>
                </p:cNvSpPr>
                <p:nvPr/>
              </p:nvSpPr>
              <p:spPr bwMode="auto">
                <a:xfrm>
                  <a:off x="11922" y="3189"/>
                  <a:ext cx="35" cy="260"/>
                </a:xfrm>
                <a:custGeom>
                  <a:avLst/>
                  <a:gdLst>
                    <a:gd name="T0" fmla="*/ 17 w 36"/>
                    <a:gd name="T1" fmla="*/ 257 h 261"/>
                    <a:gd name="T2" fmla="*/ 0 w 36"/>
                    <a:gd name="T3" fmla="*/ 257 h 261"/>
                    <a:gd name="T4" fmla="*/ 0 w 36"/>
                    <a:gd name="T5" fmla="*/ 153 h 261"/>
                    <a:gd name="T6" fmla="*/ 17 w 36"/>
                    <a:gd name="T7" fmla="*/ 153 h 261"/>
                    <a:gd name="T8" fmla="*/ 17 w 36"/>
                    <a:gd name="T9" fmla="*/ 0 h 261"/>
                    <a:gd name="T10" fmla="*/ 17 w 36"/>
                    <a:gd name="T11" fmla="*/ 153 h 261"/>
                    <a:gd name="T12" fmla="*/ 32 w 36"/>
                    <a:gd name="T13" fmla="*/ 153 h 261"/>
                    <a:gd name="T14" fmla="*/ 32 w 36"/>
                    <a:gd name="T15" fmla="*/ 257 h 261"/>
                    <a:gd name="T16" fmla="*/ 17 w 36"/>
                    <a:gd name="T17" fmla="*/ 257 h 2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261"/>
                    <a:gd name="T29" fmla="*/ 36 w 36"/>
                    <a:gd name="T30" fmla="*/ 261 h 2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261">
                      <a:moveTo>
                        <a:pt x="17" y="260"/>
                      </a:moveTo>
                      <a:lnTo>
                        <a:pt x="0" y="260"/>
                      </a:lnTo>
                      <a:lnTo>
                        <a:pt x="0" y="156"/>
                      </a:lnTo>
                      <a:lnTo>
                        <a:pt x="17" y="156"/>
                      </a:lnTo>
                      <a:lnTo>
                        <a:pt x="17" y="0"/>
                      </a:lnTo>
                      <a:lnTo>
                        <a:pt x="17" y="156"/>
                      </a:lnTo>
                      <a:lnTo>
                        <a:pt x="35" y="156"/>
                      </a:lnTo>
                      <a:lnTo>
                        <a:pt x="35" y="260"/>
                      </a:lnTo>
                      <a:lnTo>
                        <a:pt x="17" y="260"/>
                      </a:lnTo>
                    </a:path>
                  </a:pathLst>
                </a:custGeom>
                <a:solidFill>
                  <a:srgbClr val="FF0000"/>
                </a:solidFill>
                <a:ln w="1800">
                  <a:solidFill>
                    <a:srgbClr val="000000"/>
                  </a:solidFill>
                  <a:round/>
                  <a:headEnd/>
                  <a:tailEnd/>
                </a:ln>
              </p:spPr>
              <p:txBody>
                <a:bodyPr wrap="none" anchor="ctr"/>
                <a:lstStyle/>
                <a:p>
                  <a:endParaRPr lang="en-US"/>
                </a:p>
              </p:txBody>
            </p:sp>
            <p:sp>
              <p:nvSpPr>
                <p:cNvPr id="14366" name="Line 842"/>
                <p:cNvSpPr>
                  <a:spLocks noChangeShapeType="1"/>
                </p:cNvSpPr>
                <p:nvPr/>
              </p:nvSpPr>
              <p:spPr bwMode="auto">
                <a:xfrm>
                  <a:off x="11935" y="3189"/>
                  <a:ext cx="9" cy="0"/>
                </a:xfrm>
                <a:prstGeom prst="line">
                  <a:avLst/>
                </a:prstGeom>
                <a:noFill/>
                <a:ln w="9525">
                  <a:solidFill>
                    <a:srgbClr val="000000"/>
                  </a:solidFill>
                  <a:round/>
                  <a:headEnd/>
                  <a:tailEnd/>
                </a:ln>
              </p:spPr>
              <p:txBody>
                <a:bodyPr/>
                <a:lstStyle/>
                <a:p>
                  <a:endParaRPr lang="en-GB"/>
                </a:p>
              </p:txBody>
            </p:sp>
            <p:sp>
              <p:nvSpPr>
                <p:cNvPr id="14367" name="Line 843"/>
                <p:cNvSpPr>
                  <a:spLocks noChangeShapeType="1"/>
                </p:cNvSpPr>
                <p:nvPr/>
              </p:nvSpPr>
              <p:spPr bwMode="auto">
                <a:xfrm flipH="1">
                  <a:off x="11922" y="3396"/>
                  <a:ext cx="35" cy="0"/>
                </a:xfrm>
                <a:prstGeom prst="line">
                  <a:avLst/>
                </a:prstGeom>
                <a:noFill/>
                <a:ln w="9525">
                  <a:solidFill>
                    <a:srgbClr val="000000"/>
                  </a:solidFill>
                  <a:round/>
                  <a:headEnd/>
                  <a:tailEnd/>
                </a:ln>
              </p:spPr>
              <p:txBody>
                <a:bodyPr/>
                <a:lstStyle/>
                <a:p>
                  <a:endParaRPr lang="en-GB"/>
                </a:p>
              </p:txBody>
            </p:sp>
            <p:sp>
              <p:nvSpPr>
                <p:cNvPr id="14368" name="Line 844"/>
                <p:cNvSpPr>
                  <a:spLocks noChangeShapeType="1"/>
                </p:cNvSpPr>
                <p:nvPr/>
              </p:nvSpPr>
              <p:spPr bwMode="auto">
                <a:xfrm flipV="1">
                  <a:off x="12011" y="3394"/>
                  <a:ext cx="0" cy="158"/>
                </a:xfrm>
                <a:prstGeom prst="line">
                  <a:avLst/>
                </a:prstGeom>
                <a:noFill/>
                <a:ln w="9525">
                  <a:solidFill>
                    <a:srgbClr val="000000"/>
                  </a:solidFill>
                  <a:round/>
                  <a:headEnd/>
                  <a:tailEnd/>
                </a:ln>
              </p:spPr>
              <p:txBody>
                <a:bodyPr/>
                <a:lstStyle/>
                <a:p>
                  <a:endParaRPr lang="en-GB"/>
                </a:p>
              </p:txBody>
            </p:sp>
            <p:sp>
              <p:nvSpPr>
                <p:cNvPr id="14369" name="Line 845"/>
                <p:cNvSpPr>
                  <a:spLocks noChangeShapeType="1"/>
                </p:cNvSpPr>
                <p:nvPr/>
              </p:nvSpPr>
              <p:spPr bwMode="auto">
                <a:xfrm>
                  <a:off x="12011" y="3396"/>
                  <a:ext cx="0" cy="0"/>
                </a:xfrm>
                <a:prstGeom prst="line">
                  <a:avLst/>
                </a:prstGeom>
                <a:noFill/>
                <a:ln w="9525">
                  <a:solidFill>
                    <a:srgbClr val="000000"/>
                  </a:solidFill>
                  <a:round/>
                  <a:headEnd/>
                  <a:tailEnd/>
                </a:ln>
              </p:spPr>
              <p:txBody>
                <a:bodyPr/>
                <a:lstStyle/>
                <a:p>
                  <a:endParaRPr lang="en-GB"/>
                </a:p>
              </p:txBody>
            </p:sp>
            <p:sp>
              <p:nvSpPr>
                <p:cNvPr id="14370" name="Freeform 846"/>
                <p:cNvSpPr>
                  <a:spLocks noChangeArrowheads="1"/>
                </p:cNvSpPr>
                <p:nvPr/>
              </p:nvSpPr>
              <p:spPr bwMode="auto">
                <a:xfrm>
                  <a:off x="11995" y="3136"/>
                  <a:ext cx="36" cy="260"/>
                </a:xfrm>
                <a:custGeom>
                  <a:avLst/>
                  <a:gdLst>
                    <a:gd name="T0" fmla="*/ 18 w 37"/>
                    <a:gd name="T1" fmla="*/ 257 h 261"/>
                    <a:gd name="T2" fmla="*/ 0 w 37"/>
                    <a:gd name="T3" fmla="*/ 257 h 261"/>
                    <a:gd name="T4" fmla="*/ 0 w 37"/>
                    <a:gd name="T5" fmla="*/ 153 h 261"/>
                    <a:gd name="T6" fmla="*/ 18 w 37"/>
                    <a:gd name="T7" fmla="*/ 153 h 261"/>
                    <a:gd name="T8" fmla="*/ 18 w 37"/>
                    <a:gd name="T9" fmla="*/ 0 h 261"/>
                    <a:gd name="T10" fmla="*/ 18 w 37"/>
                    <a:gd name="T11" fmla="*/ 153 h 261"/>
                    <a:gd name="T12" fmla="*/ 33 w 37"/>
                    <a:gd name="T13" fmla="*/ 153 h 261"/>
                    <a:gd name="T14" fmla="*/ 33 w 37"/>
                    <a:gd name="T15" fmla="*/ 257 h 261"/>
                    <a:gd name="T16" fmla="*/ 18 w 37"/>
                    <a:gd name="T17" fmla="*/ 257 h 2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
                    <a:gd name="T28" fmla="*/ 0 h 261"/>
                    <a:gd name="T29" fmla="*/ 37 w 37"/>
                    <a:gd name="T30" fmla="*/ 261 h 2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 h="261">
                      <a:moveTo>
                        <a:pt x="18" y="260"/>
                      </a:moveTo>
                      <a:lnTo>
                        <a:pt x="0" y="260"/>
                      </a:lnTo>
                      <a:lnTo>
                        <a:pt x="0" y="156"/>
                      </a:lnTo>
                      <a:lnTo>
                        <a:pt x="18" y="156"/>
                      </a:lnTo>
                      <a:lnTo>
                        <a:pt x="18" y="0"/>
                      </a:lnTo>
                      <a:lnTo>
                        <a:pt x="18" y="156"/>
                      </a:lnTo>
                      <a:lnTo>
                        <a:pt x="36" y="156"/>
                      </a:lnTo>
                      <a:lnTo>
                        <a:pt x="36" y="260"/>
                      </a:lnTo>
                      <a:lnTo>
                        <a:pt x="18" y="260"/>
                      </a:lnTo>
                    </a:path>
                  </a:pathLst>
                </a:custGeom>
                <a:solidFill>
                  <a:srgbClr val="FF0000"/>
                </a:solidFill>
                <a:ln w="1800">
                  <a:solidFill>
                    <a:srgbClr val="000000"/>
                  </a:solidFill>
                  <a:round/>
                  <a:headEnd/>
                  <a:tailEnd/>
                </a:ln>
              </p:spPr>
              <p:txBody>
                <a:bodyPr wrap="none" anchor="ctr"/>
                <a:lstStyle/>
                <a:p>
                  <a:endParaRPr lang="en-US"/>
                </a:p>
              </p:txBody>
            </p:sp>
            <p:sp>
              <p:nvSpPr>
                <p:cNvPr id="14371" name="Line 847"/>
                <p:cNvSpPr>
                  <a:spLocks noChangeShapeType="1"/>
                </p:cNvSpPr>
                <p:nvPr/>
              </p:nvSpPr>
              <p:spPr bwMode="auto">
                <a:xfrm>
                  <a:off x="12006" y="3554"/>
                  <a:ext cx="11" cy="1"/>
                </a:xfrm>
                <a:prstGeom prst="line">
                  <a:avLst/>
                </a:prstGeom>
                <a:noFill/>
                <a:ln w="9525">
                  <a:solidFill>
                    <a:srgbClr val="000000"/>
                  </a:solidFill>
                  <a:round/>
                  <a:headEnd/>
                  <a:tailEnd/>
                </a:ln>
              </p:spPr>
              <p:txBody>
                <a:bodyPr/>
                <a:lstStyle/>
                <a:p>
                  <a:endParaRPr lang="en-GB"/>
                </a:p>
              </p:txBody>
            </p:sp>
            <p:sp>
              <p:nvSpPr>
                <p:cNvPr id="14372" name="Line 848"/>
                <p:cNvSpPr>
                  <a:spLocks noChangeShapeType="1"/>
                </p:cNvSpPr>
                <p:nvPr/>
              </p:nvSpPr>
              <p:spPr bwMode="auto">
                <a:xfrm>
                  <a:off x="12006" y="3136"/>
                  <a:ext cx="11" cy="2"/>
                </a:xfrm>
                <a:prstGeom prst="line">
                  <a:avLst/>
                </a:prstGeom>
                <a:noFill/>
                <a:ln w="9525">
                  <a:solidFill>
                    <a:srgbClr val="000000"/>
                  </a:solidFill>
                  <a:round/>
                  <a:headEnd/>
                  <a:tailEnd/>
                </a:ln>
              </p:spPr>
              <p:txBody>
                <a:bodyPr/>
                <a:lstStyle/>
                <a:p>
                  <a:endParaRPr lang="en-GB"/>
                </a:p>
              </p:txBody>
            </p:sp>
            <p:sp>
              <p:nvSpPr>
                <p:cNvPr id="14373" name="Line 849"/>
                <p:cNvSpPr>
                  <a:spLocks noChangeShapeType="1"/>
                </p:cNvSpPr>
                <p:nvPr/>
              </p:nvSpPr>
              <p:spPr bwMode="auto">
                <a:xfrm flipH="1">
                  <a:off x="11995" y="3343"/>
                  <a:ext cx="36" cy="2"/>
                </a:xfrm>
                <a:prstGeom prst="line">
                  <a:avLst/>
                </a:prstGeom>
                <a:noFill/>
                <a:ln w="9525">
                  <a:solidFill>
                    <a:srgbClr val="000000"/>
                  </a:solidFill>
                  <a:round/>
                  <a:headEnd/>
                  <a:tailEnd/>
                </a:ln>
              </p:spPr>
              <p:txBody>
                <a:bodyPr/>
                <a:lstStyle/>
                <a:p>
                  <a:endParaRPr lang="en-GB"/>
                </a:p>
              </p:txBody>
            </p:sp>
            <p:sp>
              <p:nvSpPr>
                <p:cNvPr id="14374" name="Line 850"/>
                <p:cNvSpPr>
                  <a:spLocks noChangeShapeType="1"/>
                </p:cNvSpPr>
                <p:nvPr/>
              </p:nvSpPr>
              <p:spPr bwMode="auto">
                <a:xfrm flipV="1">
                  <a:off x="12084" y="3394"/>
                  <a:ext cx="2" cy="158"/>
                </a:xfrm>
                <a:prstGeom prst="line">
                  <a:avLst/>
                </a:prstGeom>
                <a:noFill/>
                <a:ln w="9525">
                  <a:solidFill>
                    <a:srgbClr val="000000"/>
                  </a:solidFill>
                  <a:round/>
                  <a:headEnd/>
                  <a:tailEnd/>
                </a:ln>
              </p:spPr>
              <p:txBody>
                <a:bodyPr/>
                <a:lstStyle/>
                <a:p>
                  <a:endParaRPr lang="en-GB"/>
                </a:p>
              </p:txBody>
            </p:sp>
            <p:sp>
              <p:nvSpPr>
                <p:cNvPr id="14375" name="Line 851"/>
                <p:cNvSpPr>
                  <a:spLocks noChangeShapeType="1"/>
                </p:cNvSpPr>
                <p:nvPr/>
              </p:nvSpPr>
              <p:spPr bwMode="auto">
                <a:xfrm>
                  <a:off x="12084" y="3396"/>
                  <a:ext cx="2" cy="0"/>
                </a:xfrm>
                <a:prstGeom prst="line">
                  <a:avLst/>
                </a:prstGeom>
                <a:noFill/>
                <a:ln w="9525">
                  <a:solidFill>
                    <a:srgbClr val="000000"/>
                  </a:solidFill>
                  <a:round/>
                  <a:headEnd/>
                  <a:tailEnd/>
                </a:ln>
              </p:spPr>
              <p:txBody>
                <a:bodyPr/>
                <a:lstStyle/>
                <a:p>
                  <a:endParaRPr lang="en-GB"/>
                </a:p>
              </p:txBody>
            </p:sp>
            <p:sp>
              <p:nvSpPr>
                <p:cNvPr id="14376" name="Freeform 852"/>
                <p:cNvSpPr>
                  <a:spLocks noChangeArrowheads="1"/>
                </p:cNvSpPr>
                <p:nvPr/>
              </p:nvSpPr>
              <p:spPr bwMode="auto">
                <a:xfrm>
                  <a:off x="12066" y="3136"/>
                  <a:ext cx="38" cy="260"/>
                </a:xfrm>
                <a:custGeom>
                  <a:avLst/>
                  <a:gdLst>
                    <a:gd name="T0" fmla="*/ 18 w 39"/>
                    <a:gd name="T1" fmla="*/ 257 h 261"/>
                    <a:gd name="T2" fmla="*/ 0 w 39"/>
                    <a:gd name="T3" fmla="*/ 257 h 261"/>
                    <a:gd name="T4" fmla="*/ 0 w 39"/>
                    <a:gd name="T5" fmla="*/ 153 h 261"/>
                    <a:gd name="T6" fmla="*/ 18 w 39"/>
                    <a:gd name="T7" fmla="*/ 153 h 261"/>
                    <a:gd name="T8" fmla="*/ 18 w 39"/>
                    <a:gd name="T9" fmla="*/ 0 h 261"/>
                    <a:gd name="T10" fmla="*/ 18 w 39"/>
                    <a:gd name="T11" fmla="*/ 153 h 261"/>
                    <a:gd name="T12" fmla="*/ 35 w 39"/>
                    <a:gd name="T13" fmla="*/ 153 h 261"/>
                    <a:gd name="T14" fmla="*/ 35 w 39"/>
                    <a:gd name="T15" fmla="*/ 257 h 261"/>
                    <a:gd name="T16" fmla="*/ 18 w 39"/>
                    <a:gd name="T17" fmla="*/ 257 h 2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9"/>
                    <a:gd name="T28" fmla="*/ 0 h 261"/>
                    <a:gd name="T29" fmla="*/ 39 w 39"/>
                    <a:gd name="T30" fmla="*/ 261 h 2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9" h="261">
                      <a:moveTo>
                        <a:pt x="18" y="260"/>
                      </a:moveTo>
                      <a:lnTo>
                        <a:pt x="0" y="260"/>
                      </a:lnTo>
                      <a:lnTo>
                        <a:pt x="0" y="156"/>
                      </a:lnTo>
                      <a:lnTo>
                        <a:pt x="18" y="156"/>
                      </a:lnTo>
                      <a:lnTo>
                        <a:pt x="18" y="0"/>
                      </a:lnTo>
                      <a:lnTo>
                        <a:pt x="18" y="156"/>
                      </a:lnTo>
                      <a:lnTo>
                        <a:pt x="38" y="156"/>
                      </a:lnTo>
                      <a:lnTo>
                        <a:pt x="38" y="260"/>
                      </a:lnTo>
                      <a:lnTo>
                        <a:pt x="18" y="260"/>
                      </a:lnTo>
                    </a:path>
                  </a:pathLst>
                </a:custGeom>
                <a:solidFill>
                  <a:srgbClr val="FF0000"/>
                </a:solidFill>
                <a:ln w="1800">
                  <a:solidFill>
                    <a:srgbClr val="000000"/>
                  </a:solidFill>
                  <a:round/>
                  <a:headEnd/>
                  <a:tailEnd/>
                </a:ln>
              </p:spPr>
              <p:txBody>
                <a:bodyPr wrap="none" anchor="ctr"/>
                <a:lstStyle/>
                <a:p>
                  <a:endParaRPr lang="en-US"/>
                </a:p>
              </p:txBody>
            </p:sp>
            <p:sp>
              <p:nvSpPr>
                <p:cNvPr id="14377" name="Line 853"/>
                <p:cNvSpPr>
                  <a:spLocks noChangeShapeType="1"/>
                </p:cNvSpPr>
                <p:nvPr/>
              </p:nvSpPr>
              <p:spPr bwMode="auto">
                <a:xfrm>
                  <a:off x="12079" y="3554"/>
                  <a:ext cx="9" cy="1"/>
                </a:xfrm>
                <a:prstGeom prst="line">
                  <a:avLst/>
                </a:prstGeom>
                <a:noFill/>
                <a:ln w="9525">
                  <a:solidFill>
                    <a:srgbClr val="000000"/>
                  </a:solidFill>
                  <a:round/>
                  <a:headEnd/>
                  <a:tailEnd/>
                </a:ln>
              </p:spPr>
              <p:txBody>
                <a:bodyPr/>
                <a:lstStyle/>
                <a:p>
                  <a:endParaRPr lang="en-GB"/>
                </a:p>
              </p:txBody>
            </p:sp>
            <p:sp>
              <p:nvSpPr>
                <p:cNvPr id="14378" name="Line 854"/>
                <p:cNvSpPr>
                  <a:spLocks noChangeShapeType="1"/>
                </p:cNvSpPr>
                <p:nvPr/>
              </p:nvSpPr>
              <p:spPr bwMode="auto">
                <a:xfrm>
                  <a:off x="12079" y="3136"/>
                  <a:ext cx="9" cy="2"/>
                </a:xfrm>
                <a:prstGeom prst="line">
                  <a:avLst/>
                </a:prstGeom>
                <a:noFill/>
                <a:ln w="9525">
                  <a:solidFill>
                    <a:srgbClr val="000000"/>
                  </a:solidFill>
                  <a:round/>
                  <a:headEnd/>
                  <a:tailEnd/>
                </a:ln>
              </p:spPr>
              <p:txBody>
                <a:bodyPr/>
                <a:lstStyle/>
                <a:p>
                  <a:endParaRPr lang="en-GB"/>
                </a:p>
              </p:txBody>
            </p:sp>
            <p:sp>
              <p:nvSpPr>
                <p:cNvPr id="14379" name="Line 855"/>
                <p:cNvSpPr>
                  <a:spLocks noChangeShapeType="1"/>
                </p:cNvSpPr>
                <p:nvPr/>
              </p:nvSpPr>
              <p:spPr bwMode="auto">
                <a:xfrm flipH="1">
                  <a:off x="12066" y="3343"/>
                  <a:ext cx="35" cy="2"/>
                </a:xfrm>
                <a:prstGeom prst="line">
                  <a:avLst/>
                </a:prstGeom>
                <a:noFill/>
                <a:ln w="9525">
                  <a:solidFill>
                    <a:srgbClr val="000000"/>
                  </a:solidFill>
                  <a:round/>
                  <a:headEnd/>
                  <a:tailEnd/>
                </a:ln>
              </p:spPr>
              <p:txBody>
                <a:bodyPr/>
                <a:lstStyle/>
                <a:p>
                  <a:endParaRPr lang="en-GB"/>
                </a:p>
              </p:txBody>
            </p:sp>
            <p:sp>
              <p:nvSpPr>
                <p:cNvPr id="14380" name="Line 856"/>
                <p:cNvSpPr>
                  <a:spLocks noChangeShapeType="1"/>
                </p:cNvSpPr>
                <p:nvPr/>
              </p:nvSpPr>
              <p:spPr bwMode="auto">
                <a:xfrm flipV="1">
                  <a:off x="12154" y="3396"/>
                  <a:ext cx="5" cy="101"/>
                </a:xfrm>
                <a:prstGeom prst="line">
                  <a:avLst/>
                </a:prstGeom>
                <a:noFill/>
                <a:ln w="9525">
                  <a:solidFill>
                    <a:srgbClr val="000000"/>
                  </a:solidFill>
                  <a:round/>
                  <a:headEnd/>
                  <a:tailEnd/>
                </a:ln>
              </p:spPr>
              <p:txBody>
                <a:bodyPr/>
                <a:lstStyle/>
                <a:p>
                  <a:endParaRPr lang="en-GB"/>
                </a:p>
              </p:txBody>
            </p:sp>
            <p:sp>
              <p:nvSpPr>
                <p:cNvPr id="14381" name="Line 857"/>
                <p:cNvSpPr>
                  <a:spLocks noChangeShapeType="1"/>
                </p:cNvSpPr>
                <p:nvPr/>
              </p:nvSpPr>
              <p:spPr bwMode="auto">
                <a:xfrm>
                  <a:off x="12154" y="3396"/>
                  <a:ext cx="5" cy="0"/>
                </a:xfrm>
                <a:prstGeom prst="line">
                  <a:avLst/>
                </a:prstGeom>
                <a:noFill/>
                <a:ln w="9525">
                  <a:solidFill>
                    <a:srgbClr val="000000"/>
                  </a:solidFill>
                  <a:round/>
                  <a:headEnd/>
                  <a:tailEnd/>
                </a:ln>
              </p:spPr>
              <p:txBody>
                <a:bodyPr/>
                <a:lstStyle/>
                <a:p>
                  <a:endParaRPr lang="en-GB"/>
                </a:p>
              </p:txBody>
            </p:sp>
            <p:sp>
              <p:nvSpPr>
                <p:cNvPr id="14382" name="Freeform 858"/>
                <p:cNvSpPr>
                  <a:spLocks noChangeArrowheads="1"/>
                </p:cNvSpPr>
                <p:nvPr/>
              </p:nvSpPr>
              <p:spPr bwMode="auto">
                <a:xfrm>
                  <a:off x="12136" y="3240"/>
                  <a:ext cx="38" cy="158"/>
                </a:xfrm>
                <a:custGeom>
                  <a:avLst/>
                  <a:gdLst>
                    <a:gd name="T0" fmla="*/ 18 w 39"/>
                    <a:gd name="T1" fmla="*/ 155 h 159"/>
                    <a:gd name="T2" fmla="*/ 0 w 39"/>
                    <a:gd name="T3" fmla="*/ 155 h 159"/>
                    <a:gd name="T4" fmla="*/ 0 w 39"/>
                    <a:gd name="T5" fmla="*/ 77 h 159"/>
                    <a:gd name="T6" fmla="*/ 18 w 39"/>
                    <a:gd name="T7" fmla="*/ 77 h 159"/>
                    <a:gd name="T8" fmla="*/ 18 w 39"/>
                    <a:gd name="T9" fmla="*/ 0 h 159"/>
                    <a:gd name="T10" fmla="*/ 18 w 39"/>
                    <a:gd name="T11" fmla="*/ 77 h 159"/>
                    <a:gd name="T12" fmla="*/ 35 w 39"/>
                    <a:gd name="T13" fmla="*/ 77 h 159"/>
                    <a:gd name="T14" fmla="*/ 35 w 39"/>
                    <a:gd name="T15" fmla="*/ 155 h 159"/>
                    <a:gd name="T16" fmla="*/ 18 w 39"/>
                    <a:gd name="T17" fmla="*/ 155 h 15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9"/>
                    <a:gd name="T28" fmla="*/ 0 h 159"/>
                    <a:gd name="T29" fmla="*/ 39 w 39"/>
                    <a:gd name="T30" fmla="*/ 159 h 15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9" h="159">
                      <a:moveTo>
                        <a:pt x="18" y="158"/>
                      </a:moveTo>
                      <a:lnTo>
                        <a:pt x="0" y="158"/>
                      </a:lnTo>
                      <a:lnTo>
                        <a:pt x="0" y="77"/>
                      </a:lnTo>
                      <a:lnTo>
                        <a:pt x="18" y="77"/>
                      </a:lnTo>
                      <a:lnTo>
                        <a:pt x="18" y="0"/>
                      </a:lnTo>
                      <a:lnTo>
                        <a:pt x="18" y="77"/>
                      </a:lnTo>
                      <a:lnTo>
                        <a:pt x="38" y="77"/>
                      </a:lnTo>
                      <a:lnTo>
                        <a:pt x="38" y="158"/>
                      </a:lnTo>
                      <a:lnTo>
                        <a:pt x="18" y="158"/>
                      </a:lnTo>
                    </a:path>
                  </a:pathLst>
                </a:custGeom>
                <a:solidFill>
                  <a:srgbClr val="FF0000"/>
                </a:solidFill>
                <a:ln w="1800">
                  <a:solidFill>
                    <a:srgbClr val="000000"/>
                  </a:solidFill>
                  <a:round/>
                  <a:headEnd/>
                  <a:tailEnd/>
                </a:ln>
              </p:spPr>
              <p:txBody>
                <a:bodyPr wrap="none" anchor="ctr"/>
                <a:lstStyle/>
                <a:p>
                  <a:endParaRPr lang="en-US"/>
                </a:p>
              </p:txBody>
            </p:sp>
            <p:sp>
              <p:nvSpPr>
                <p:cNvPr id="14383" name="Line 859"/>
                <p:cNvSpPr>
                  <a:spLocks noChangeShapeType="1"/>
                </p:cNvSpPr>
                <p:nvPr/>
              </p:nvSpPr>
              <p:spPr bwMode="auto">
                <a:xfrm>
                  <a:off x="12152" y="3497"/>
                  <a:ext cx="11" cy="2"/>
                </a:xfrm>
                <a:prstGeom prst="line">
                  <a:avLst/>
                </a:prstGeom>
                <a:noFill/>
                <a:ln w="9525">
                  <a:solidFill>
                    <a:srgbClr val="000000"/>
                  </a:solidFill>
                  <a:round/>
                  <a:headEnd/>
                  <a:tailEnd/>
                </a:ln>
              </p:spPr>
              <p:txBody>
                <a:bodyPr/>
                <a:lstStyle/>
                <a:p>
                  <a:endParaRPr lang="en-GB"/>
                </a:p>
              </p:txBody>
            </p:sp>
            <p:sp>
              <p:nvSpPr>
                <p:cNvPr id="14384" name="Line 860"/>
                <p:cNvSpPr>
                  <a:spLocks noChangeShapeType="1"/>
                </p:cNvSpPr>
                <p:nvPr/>
              </p:nvSpPr>
              <p:spPr bwMode="auto">
                <a:xfrm>
                  <a:off x="12152" y="3240"/>
                  <a:ext cx="11" cy="1"/>
                </a:xfrm>
                <a:prstGeom prst="line">
                  <a:avLst/>
                </a:prstGeom>
                <a:noFill/>
                <a:ln w="9525">
                  <a:solidFill>
                    <a:srgbClr val="000000"/>
                  </a:solidFill>
                  <a:round/>
                  <a:headEnd/>
                  <a:tailEnd/>
                </a:ln>
              </p:spPr>
              <p:txBody>
                <a:bodyPr/>
                <a:lstStyle/>
                <a:p>
                  <a:endParaRPr lang="en-GB"/>
                </a:p>
              </p:txBody>
            </p:sp>
            <p:sp>
              <p:nvSpPr>
                <p:cNvPr id="14385" name="Line 861"/>
                <p:cNvSpPr>
                  <a:spLocks noChangeShapeType="1"/>
                </p:cNvSpPr>
                <p:nvPr/>
              </p:nvSpPr>
              <p:spPr bwMode="auto">
                <a:xfrm flipH="1">
                  <a:off x="12135" y="3396"/>
                  <a:ext cx="38" cy="0"/>
                </a:xfrm>
                <a:prstGeom prst="line">
                  <a:avLst/>
                </a:prstGeom>
                <a:noFill/>
                <a:ln w="9525">
                  <a:solidFill>
                    <a:srgbClr val="000000"/>
                  </a:solidFill>
                  <a:round/>
                  <a:headEnd/>
                  <a:tailEnd/>
                </a:ln>
              </p:spPr>
              <p:txBody>
                <a:bodyPr/>
                <a:lstStyle/>
                <a:p>
                  <a:endParaRPr lang="en-GB"/>
                </a:p>
              </p:txBody>
            </p:sp>
            <p:sp>
              <p:nvSpPr>
                <p:cNvPr id="14386" name="Line 862"/>
                <p:cNvSpPr>
                  <a:spLocks noChangeShapeType="1"/>
                </p:cNvSpPr>
                <p:nvPr/>
              </p:nvSpPr>
              <p:spPr bwMode="auto">
                <a:xfrm flipV="1">
                  <a:off x="12228" y="3343"/>
                  <a:ext cx="0" cy="106"/>
                </a:xfrm>
                <a:prstGeom prst="line">
                  <a:avLst/>
                </a:prstGeom>
                <a:noFill/>
                <a:ln w="9525">
                  <a:solidFill>
                    <a:srgbClr val="000000"/>
                  </a:solidFill>
                  <a:round/>
                  <a:headEnd/>
                  <a:tailEnd/>
                </a:ln>
              </p:spPr>
              <p:txBody>
                <a:bodyPr/>
                <a:lstStyle/>
                <a:p>
                  <a:endParaRPr lang="en-GB"/>
                </a:p>
              </p:txBody>
            </p:sp>
            <p:sp>
              <p:nvSpPr>
                <p:cNvPr id="14387" name="Line 863"/>
                <p:cNvSpPr>
                  <a:spLocks noChangeShapeType="1"/>
                </p:cNvSpPr>
                <p:nvPr/>
              </p:nvSpPr>
              <p:spPr bwMode="auto">
                <a:xfrm>
                  <a:off x="12228" y="3343"/>
                  <a:ext cx="0" cy="2"/>
                </a:xfrm>
                <a:prstGeom prst="line">
                  <a:avLst/>
                </a:prstGeom>
                <a:noFill/>
                <a:ln w="9525">
                  <a:solidFill>
                    <a:srgbClr val="000000"/>
                  </a:solidFill>
                  <a:round/>
                  <a:headEnd/>
                  <a:tailEnd/>
                </a:ln>
              </p:spPr>
              <p:txBody>
                <a:bodyPr/>
                <a:lstStyle/>
                <a:p>
                  <a:endParaRPr lang="en-GB"/>
                </a:p>
              </p:txBody>
            </p:sp>
            <p:sp>
              <p:nvSpPr>
                <p:cNvPr id="14388" name="Freeform 864"/>
                <p:cNvSpPr>
                  <a:spLocks noChangeArrowheads="1"/>
                </p:cNvSpPr>
                <p:nvPr/>
              </p:nvSpPr>
              <p:spPr bwMode="auto">
                <a:xfrm>
                  <a:off x="12210" y="3035"/>
                  <a:ext cx="35" cy="308"/>
                </a:xfrm>
                <a:custGeom>
                  <a:avLst/>
                  <a:gdLst>
                    <a:gd name="T0" fmla="*/ 18 w 36"/>
                    <a:gd name="T1" fmla="*/ 305 h 309"/>
                    <a:gd name="T2" fmla="*/ 0 w 36"/>
                    <a:gd name="T3" fmla="*/ 305 h 309"/>
                    <a:gd name="T4" fmla="*/ 0 w 36"/>
                    <a:gd name="T5" fmla="*/ 154 h 309"/>
                    <a:gd name="T6" fmla="*/ 18 w 36"/>
                    <a:gd name="T7" fmla="*/ 154 h 309"/>
                    <a:gd name="T8" fmla="*/ 18 w 36"/>
                    <a:gd name="T9" fmla="*/ 0 h 309"/>
                    <a:gd name="T10" fmla="*/ 18 w 36"/>
                    <a:gd name="T11" fmla="*/ 154 h 309"/>
                    <a:gd name="T12" fmla="*/ 32 w 36"/>
                    <a:gd name="T13" fmla="*/ 154 h 309"/>
                    <a:gd name="T14" fmla="*/ 32 w 36"/>
                    <a:gd name="T15" fmla="*/ 305 h 309"/>
                    <a:gd name="T16" fmla="*/ 18 w 36"/>
                    <a:gd name="T17" fmla="*/ 305 h 30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309"/>
                    <a:gd name="T29" fmla="*/ 36 w 36"/>
                    <a:gd name="T30" fmla="*/ 309 h 30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309">
                      <a:moveTo>
                        <a:pt x="18" y="308"/>
                      </a:moveTo>
                      <a:lnTo>
                        <a:pt x="0" y="308"/>
                      </a:lnTo>
                      <a:lnTo>
                        <a:pt x="0" y="154"/>
                      </a:lnTo>
                      <a:lnTo>
                        <a:pt x="18" y="154"/>
                      </a:lnTo>
                      <a:lnTo>
                        <a:pt x="18" y="0"/>
                      </a:lnTo>
                      <a:lnTo>
                        <a:pt x="18" y="154"/>
                      </a:lnTo>
                      <a:lnTo>
                        <a:pt x="35" y="154"/>
                      </a:lnTo>
                      <a:lnTo>
                        <a:pt x="35" y="308"/>
                      </a:lnTo>
                      <a:lnTo>
                        <a:pt x="18" y="308"/>
                      </a:lnTo>
                    </a:path>
                  </a:pathLst>
                </a:custGeom>
                <a:solidFill>
                  <a:srgbClr val="FF0000"/>
                </a:solidFill>
                <a:ln w="1800">
                  <a:solidFill>
                    <a:srgbClr val="000000"/>
                  </a:solidFill>
                  <a:round/>
                  <a:headEnd/>
                  <a:tailEnd/>
                </a:ln>
              </p:spPr>
              <p:txBody>
                <a:bodyPr wrap="none" anchor="ctr"/>
                <a:lstStyle/>
                <a:p>
                  <a:endParaRPr lang="en-US"/>
                </a:p>
              </p:txBody>
            </p:sp>
            <p:sp>
              <p:nvSpPr>
                <p:cNvPr id="14389" name="Line 865"/>
                <p:cNvSpPr>
                  <a:spLocks noChangeShapeType="1"/>
                </p:cNvSpPr>
                <p:nvPr/>
              </p:nvSpPr>
              <p:spPr bwMode="auto">
                <a:xfrm>
                  <a:off x="12219" y="3449"/>
                  <a:ext cx="15" cy="1"/>
                </a:xfrm>
                <a:prstGeom prst="line">
                  <a:avLst/>
                </a:prstGeom>
                <a:noFill/>
                <a:ln w="9525">
                  <a:solidFill>
                    <a:srgbClr val="000000"/>
                  </a:solidFill>
                  <a:round/>
                  <a:headEnd/>
                  <a:tailEnd/>
                </a:ln>
              </p:spPr>
              <p:txBody>
                <a:bodyPr/>
                <a:lstStyle/>
                <a:p>
                  <a:endParaRPr lang="en-GB"/>
                </a:p>
              </p:txBody>
            </p:sp>
            <p:sp>
              <p:nvSpPr>
                <p:cNvPr id="14390" name="Line 866"/>
                <p:cNvSpPr>
                  <a:spLocks noChangeShapeType="1"/>
                </p:cNvSpPr>
                <p:nvPr/>
              </p:nvSpPr>
              <p:spPr bwMode="auto">
                <a:xfrm>
                  <a:off x="12219" y="3035"/>
                  <a:ext cx="15" cy="0"/>
                </a:xfrm>
                <a:prstGeom prst="line">
                  <a:avLst/>
                </a:prstGeom>
                <a:noFill/>
                <a:ln w="9525">
                  <a:solidFill>
                    <a:srgbClr val="000000"/>
                  </a:solidFill>
                  <a:round/>
                  <a:headEnd/>
                  <a:tailEnd/>
                </a:ln>
              </p:spPr>
              <p:txBody>
                <a:bodyPr/>
                <a:lstStyle/>
                <a:p>
                  <a:endParaRPr lang="en-GB"/>
                </a:p>
              </p:txBody>
            </p:sp>
            <p:sp>
              <p:nvSpPr>
                <p:cNvPr id="14391" name="Line 867"/>
                <p:cNvSpPr>
                  <a:spLocks noChangeShapeType="1"/>
                </p:cNvSpPr>
                <p:nvPr/>
              </p:nvSpPr>
              <p:spPr bwMode="auto">
                <a:xfrm flipH="1">
                  <a:off x="12210" y="3292"/>
                  <a:ext cx="35" cy="0"/>
                </a:xfrm>
                <a:prstGeom prst="line">
                  <a:avLst/>
                </a:prstGeom>
                <a:noFill/>
                <a:ln w="9525">
                  <a:solidFill>
                    <a:srgbClr val="000000"/>
                  </a:solidFill>
                  <a:round/>
                  <a:headEnd/>
                  <a:tailEnd/>
                </a:ln>
              </p:spPr>
              <p:txBody>
                <a:bodyPr/>
                <a:lstStyle/>
                <a:p>
                  <a:endParaRPr lang="en-GB"/>
                </a:p>
              </p:txBody>
            </p:sp>
            <p:sp>
              <p:nvSpPr>
                <p:cNvPr id="14392" name="Line 868"/>
                <p:cNvSpPr>
                  <a:spLocks noChangeShapeType="1"/>
                </p:cNvSpPr>
                <p:nvPr/>
              </p:nvSpPr>
              <p:spPr bwMode="auto">
                <a:xfrm flipV="1">
                  <a:off x="12298" y="3449"/>
                  <a:ext cx="3" cy="105"/>
                </a:xfrm>
                <a:prstGeom prst="line">
                  <a:avLst/>
                </a:prstGeom>
                <a:noFill/>
                <a:ln w="9525">
                  <a:solidFill>
                    <a:srgbClr val="000000"/>
                  </a:solidFill>
                  <a:round/>
                  <a:headEnd/>
                  <a:tailEnd/>
                </a:ln>
              </p:spPr>
              <p:txBody>
                <a:bodyPr/>
                <a:lstStyle/>
                <a:p>
                  <a:endParaRPr lang="en-GB"/>
                </a:p>
              </p:txBody>
            </p:sp>
            <p:sp>
              <p:nvSpPr>
                <p:cNvPr id="14393" name="Line 869"/>
                <p:cNvSpPr>
                  <a:spLocks noChangeShapeType="1"/>
                </p:cNvSpPr>
                <p:nvPr/>
              </p:nvSpPr>
              <p:spPr bwMode="auto">
                <a:xfrm>
                  <a:off x="12298" y="3449"/>
                  <a:ext cx="3" cy="1"/>
                </a:xfrm>
                <a:prstGeom prst="line">
                  <a:avLst/>
                </a:prstGeom>
                <a:noFill/>
                <a:ln w="9525">
                  <a:solidFill>
                    <a:srgbClr val="000000"/>
                  </a:solidFill>
                  <a:round/>
                  <a:headEnd/>
                  <a:tailEnd/>
                </a:ln>
              </p:spPr>
              <p:txBody>
                <a:bodyPr/>
                <a:lstStyle/>
                <a:p>
                  <a:endParaRPr lang="en-GB"/>
                </a:p>
              </p:txBody>
            </p:sp>
            <p:sp>
              <p:nvSpPr>
                <p:cNvPr id="14394" name="Freeform 870"/>
                <p:cNvSpPr>
                  <a:spLocks noChangeArrowheads="1"/>
                </p:cNvSpPr>
                <p:nvPr/>
              </p:nvSpPr>
              <p:spPr bwMode="auto">
                <a:xfrm>
                  <a:off x="12278" y="3189"/>
                  <a:ext cx="40" cy="260"/>
                </a:xfrm>
                <a:custGeom>
                  <a:avLst/>
                  <a:gdLst>
                    <a:gd name="T0" fmla="*/ 20 w 41"/>
                    <a:gd name="T1" fmla="*/ 257 h 261"/>
                    <a:gd name="T2" fmla="*/ 0 w 41"/>
                    <a:gd name="T3" fmla="*/ 257 h 261"/>
                    <a:gd name="T4" fmla="*/ 0 w 41"/>
                    <a:gd name="T5" fmla="*/ 153 h 261"/>
                    <a:gd name="T6" fmla="*/ 20 w 41"/>
                    <a:gd name="T7" fmla="*/ 153 h 261"/>
                    <a:gd name="T8" fmla="*/ 20 w 41"/>
                    <a:gd name="T9" fmla="*/ 0 h 261"/>
                    <a:gd name="T10" fmla="*/ 20 w 41"/>
                    <a:gd name="T11" fmla="*/ 153 h 261"/>
                    <a:gd name="T12" fmla="*/ 37 w 41"/>
                    <a:gd name="T13" fmla="*/ 153 h 261"/>
                    <a:gd name="T14" fmla="*/ 37 w 41"/>
                    <a:gd name="T15" fmla="*/ 257 h 261"/>
                    <a:gd name="T16" fmla="*/ 20 w 41"/>
                    <a:gd name="T17" fmla="*/ 257 h 2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1"/>
                    <a:gd name="T28" fmla="*/ 0 h 261"/>
                    <a:gd name="T29" fmla="*/ 41 w 41"/>
                    <a:gd name="T30" fmla="*/ 261 h 2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1" h="261">
                      <a:moveTo>
                        <a:pt x="20" y="260"/>
                      </a:moveTo>
                      <a:lnTo>
                        <a:pt x="0" y="260"/>
                      </a:lnTo>
                      <a:lnTo>
                        <a:pt x="0" y="156"/>
                      </a:lnTo>
                      <a:lnTo>
                        <a:pt x="20" y="156"/>
                      </a:lnTo>
                      <a:lnTo>
                        <a:pt x="20" y="0"/>
                      </a:lnTo>
                      <a:lnTo>
                        <a:pt x="20" y="156"/>
                      </a:lnTo>
                      <a:lnTo>
                        <a:pt x="40" y="156"/>
                      </a:lnTo>
                      <a:lnTo>
                        <a:pt x="40" y="260"/>
                      </a:lnTo>
                      <a:lnTo>
                        <a:pt x="20" y="260"/>
                      </a:lnTo>
                    </a:path>
                  </a:pathLst>
                </a:custGeom>
                <a:solidFill>
                  <a:srgbClr val="FF0000"/>
                </a:solidFill>
                <a:ln w="1800">
                  <a:solidFill>
                    <a:srgbClr val="000000"/>
                  </a:solidFill>
                  <a:round/>
                  <a:headEnd/>
                  <a:tailEnd/>
                </a:ln>
              </p:spPr>
              <p:txBody>
                <a:bodyPr wrap="none" anchor="ctr"/>
                <a:lstStyle/>
                <a:p>
                  <a:endParaRPr lang="en-US"/>
                </a:p>
              </p:txBody>
            </p:sp>
            <p:sp>
              <p:nvSpPr>
                <p:cNvPr id="14395" name="Line 871"/>
                <p:cNvSpPr>
                  <a:spLocks noChangeShapeType="1"/>
                </p:cNvSpPr>
                <p:nvPr/>
              </p:nvSpPr>
              <p:spPr bwMode="auto">
                <a:xfrm>
                  <a:off x="12291" y="3554"/>
                  <a:ext cx="14" cy="1"/>
                </a:xfrm>
                <a:prstGeom prst="line">
                  <a:avLst/>
                </a:prstGeom>
                <a:noFill/>
                <a:ln w="9525">
                  <a:solidFill>
                    <a:srgbClr val="000000"/>
                  </a:solidFill>
                  <a:round/>
                  <a:headEnd/>
                  <a:tailEnd/>
                </a:ln>
              </p:spPr>
              <p:txBody>
                <a:bodyPr/>
                <a:lstStyle/>
                <a:p>
                  <a:endParaRPr lang="en-GB"/>
                </a:p>
              </p:txBody>
            </p:sp>
            <p:sp>
              <p:nvSpPr>
                <p:cNvPr id="14396" name="Line 872"/>
                <p:cNvSpPr>
                  <a:spLocks noChangeShapeType="1"/>
                </p:cNvSpPr>
                <p:nvPr/>
              </p:nvSpPr>
              <p:spPr bwMode="auto">
                <a:xfrm>
                  <a:off x="12291" y="3189"/>
                  <a:ext cx="14" cy="0"/>
                </a:xfrm>
                <a:prstGeom prst="line">
                  <a:avLst/>
                </a:prstGeom>
                <a:noFill/>
                <a:ln w="9525">
                  <a:solidFill>
                    <a:srgbClr val="000000"/>
                  </a:solidFill>
                  <a:round/>
                  <a:headEnd/>
                  <a:tailEnd/>
                </a:ln>
              </p:spPr>
              <p:txBody>
                <a:bodyPr/>
                <a:lstStyle/>
                <a:p>
                  <a:endParaRPr lang="en-GB"/>
                </a:p>
              </p:txBody>
            </p:sp>
            <p:sp>
              <p:nvSpPr>
                <p:cNvPr id="14397" name="Line 873"/>
                <p:cNvSpPr>
                  <a:spLocks noChangeShapeType="1"/>
                </p:cNvSpPr>
                <p:nvPr/>
              </p:nvSpPr>
              <p:spPr bwMode="auto">
                <a:xfrm flipH="1">
                  <a:off x="12278" y="3396"/>
                  <a:ext cx="40" cy="0"/>
                </a:xfrm>
                <a:prstGeom prst="line">
                  <a:avLst/>
                </a:prstGeom>
                <a:noFill/>
                <a:ln w="9525">
                  <a:solidFill>
                    <a:srgbClr val="000000"/>
                  </a:solidFill>
                  <a:round/>
                  <a:headEnd/>
                  <a:tailEnd/>
                </a:ln>
              </p:spPr>
              <p:txBody>
                <a:bodyPr/>
                <a:lstStyle/>
                <a:p>
                  <a:endParaRPr lang="en-GB"/>
                </a:p>
              </p:txBody>
            </p:sp>
            <p:sp>
              <p:nvSpPr>
                <p:cNvPr id="14398" name="Line 874"/>
                <p:cNvSpPr>
                  <a:spLocks noChangeShapeType="1"/>
                </p:cNvSpPr>
                <p:nvPr/>
              </p:nvSpPr>
              <p:spPr bwMode="auto">
                <a:xfrm flipV="1">
                  <a:off x="12371" y="3496"/>
                  <a:ext cx="0" cy="56"/>
                </a:xfrm>
                <a:prstGeom prst="line">
                  <a:avLst/>
                </a:prstGeom>
                <a:noFill/>
                <a:ln w="9525">
                  <a:solidFill>
                    <a:srgbClr val="000000"/>
                  </a:solidFill>
                  <a:round/>
                  <a:headEnd/>
                  <a:tailEnd/>
                </a:ln>
              </p:spPr>
              <p:txBody>
                <a:bodyPr/>
                <a:lstStyle/>
                <a:p>
                  <a:endParaRPr lang="en-GB"/>
                </a:p>
              </p:txBody>
            </p:sp>
            <p:sp>
              <p:nvSpPr>
                <p:cNvPr id="14399" name="Line 875"/>
                <p:cNvSpPr>
                  <a:spLocks noChangeShapeType="1"/>
                </p:cNvSpPr>
                <p:nvPr/>
              </p:nvSpPr>
              <p:spPr bwMode="auto">
                <a:xfrm>
                  <a:off x="12371" y="3497"/>
                  <a:ext cx="0" cy="2"/>
                </a:xfrm>
                <a:prstGeom prst="line">
                  <a:avLst/>
                </a:prstGeom>
                <a:noFill/>
                <a:ln w="9525">
                  <a:solidFill>
                    <a:srgbClr val="000000"/>
                  </a:solidFill>
                  <a:round/>
                  <a:headEnd/>
                  <a:tailEnd/>
                </a:ln>
              </p:spPr>
              <p:txBody>
                <a:bodyPr/>
                <a:lstStyle/>
                <a:p>
                  <a:endParaRPr lang="en-GB"/>
                </a:p>
              </p:txBody>
            </p:sp>
            <p:sp>
              <p:nvSpPr>
                <p:cNvPr id="14400" name="Freeform 876"/>
                <p:cNvSpPr>
                  <a:spLocks noChangeArrowheads="1"/>
                </p:cNvSpPr>
                <p:nvPr/>
              </p:nvSpPr>
              <p:spPr bwMode="auto">
                <a:xfrm>
                  <a:off x="12356" y="3189"/>
                  <a:ext cx="31" cy="308"/>
                </a:xfrm>
                <a:custGeom>
                  <a:avLst/>
                  <a:gdLst>
                    <a:gd name="T0" fmla="*/ 15 w 32"/>
                    <a:gd name="T1" fmla="*/ 305 h 309"/>
                    <a:gd name="T2" fmla="*/ 0 w 32"/>
                    <a:gd name="T3" fmla="*/ 305 h 309"/>
                    <a:gd name="T4" fmla="*/ 0 w 32"/>
                    <a:gd name="T5" fmla="*/ 154 h 309"/>
                    <a:gd name="T6" fmla="*/ 15 w 32"/>
                    <a:gd name="T7" fmla="*/ 154 h 309"/>
                    <a:gd name="T8" fmla="*/ 15 w 32"/>
                    <a:gd name="T9" fmla="*/ 0 h 309"/>
                    <a:gd name="T10" fmla="*/ 15 w 32"/>
                    <a:gd name="T11" fmla="*/ 154 h 309"/>
                    <a:gd name="T12" fmla="*/ 28 w 32"/>
                    <a:gd name="T13" fmla="*/ 154 h 309"/>
                    <a:gd name="T14" fmla="*/ 28 w 32"/>
                    <a:gd name="T15" fmla="*/ 305 h 309"/>
                    <a:gd name="T16" fmla="*/ 15 w 32"/>
                    <a:gd name="T17" fmla="*/ 305 h 30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
                    <a:gd name="T28" fmla="*/ 0 h 309"/>
                    <a:gd name="T29" fmla="*/ 32 w 32"/>
                    <a:gd name="T30" fmla="*/ 309 h 30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 h="309">
                      <a:moveTo>
                        <a:pt x="15" y="308"/>
                      </a:moveTo>
                      <a:lnTo>
                        <a:pt x="0" y="308"/>
                      </a:lnTo>
                      <a:lnTo>
                        <a:pt x="0" y="154"/>
                      </a:lnTo>
                      <a:lnTo>
                        <a:pt x="15" y="154"/>
                      </a:lnTo>
                      <a:lnTo>
                        <a:pt x="15" y="0"/>
                      </a:lnTo>
                      <a:lnTo>
                        <a:pt x="15" y="154"/>
                      </a:lnTo>
                      <a:lnTo>
                        <a:pt x="31" y="154"/>
                      </a:lnTo>
                      <a:lnTo>
                        <a:pt x="31" y="308"/>
                      </a:lnTo>
                      <a:lnTo>
                        <a:pt x="15" y="308"/>
                      </a:lnTo>
                    </a:path>
                  </a:pathLst>
                </a:custGeom>
                <a:solidFill>
                  <a:srgbClr val="FF0000"/>
                </a:solidFill>
                <a:ln w="1800">
                  <a:solidFill>
                    <a:srgbClr val="000000"/>
                  </a:solidFill>
                  <a:round/>
                  <a:headEnd/>
                  <a:tailEnd/>
                </a:ln>
              </p:spPr>
              <p:txBody>
                <a:bodyPr wrap="none" anchor="ctr"/>
                <a:lstStyle/>
                <a:p>
                  <a:endParaRPr lang="en-US"/>
                </a:p>
              </p:txBody>
            </p:sp>
            <p:sp>
              <p:nvSpPr>
                <p:cNvPr id="14401" name="Line 877"/>
                <p:cNvSpPr>
                  <a:spLocks noChangeShapeType="1"/>
                </p:cNvSpPr>
                <p:nvPr/>
              </p:nvSpPr>
              <p:spPr bwMode="auto">
                <a:xfrm>
                  <a:off x="12364" y="3554"/>
                  <a:ext cx="12" cy="1"/>
                </a:xfrm>
                <a:prstGeom prst="line">
                  <a:avLst/>
                </a:prstGeom>
                <a:noFill/>
                <a:ln w="9525">
                  <a:solidFill>
                    <a:srgbClr val="000000"/>
                  </a:solidFill>
                  <a:round/>
                  <a:headEnd/>
                  <a:tailEnd/>
                </a:ln>
              </p:spPr>
              <p:txBody>
                <a:bodyPr/>
                <a:lstStyle/>
                <a:p>
                  <a:endParaRPr lang="en-GB"/>
                </a:p>
              </p:txBody>
            </p:sp>
            <p:sp>
              <p:nvSpPr>
                <p:cNvPr id="14402" name="Line 878"/>
                <p:cNvSpPr>
                  <a:spLocks noChangeShapeType="1"/>
                </p:cNvSpPr>
                <p:nvPr/>
              </p:nvSpPr>
              <p:spPr bwMode="auto">
                <a:xfrm>
                  <a:off x="12364" y="3189"/>
                  <a:ext cx="12" cy="0"/>
                </a:xfrm>
                <a:prstGeom prst="line">
                  <a:avLst/>
                </a:prstGeom>
                <a:noFill/>
                <a:ln w="9525">
                  <a:solidFill>
                    <a:srgbClr val="000000"/>
                  </a:solidFill>
                  <a:round/>
                  <a:headEnd/>
                  <a:tailEnd/>
                </a:ln>
              </p:spPr>
              <p:txBody>
                <a:bodyPr/>
                <a:lstStyle/>
                <a:p>
                  <a:endParaRPr lang="en-GB"/>
                </a:p>
              </p:txBody>
            </p:sp>
            <p:sp>
              <p:nvSpPr>
                <p:cNvPr id="14403" name="Line 879"/>
                <p:cNvSpPr>
                  <a:spLocks noChangeShapeType="1"/>
                </p:cNvSpPr>
                <p:nvPr/>
              </p:nvSpPr>
              <p:spPr bwMode="auto">
                <a:xfrm flipH="1">
                  <a:off x="12356" y="3396"/>
                  <a:ext cx="31" cy="0"/>
                </a:xfrm>
                <a:prstGeom prst="line">
                  <a:avLst/>
                </a:prstGeom>
                <a:noFill/>
                <a:ln w="9525">
                  <a:solidFill>
                    <a:srgbClr val="000000"/>
                  </a:solidFill>
                  <a:round/>
                  <a:headEnd/>
                  <a:tailEnd/>
                </a:ln>
              </p:spPr>
              <p:txBody>
                <a:bodyPr/>
                <a:lstStyle/>
                <a:p>
                  <a:endParaRPr lang="en-GB"/>
                </a:p>
              </p:txBody>
            </p:sp>
            <p:sp>
              <p:nvSpPr>
                <p:cNvPr id="14404" name="Line 880"/>
                <p:cNvSpPr>
                  <a:spLocks noChangeShapeType="1"/>
                </p:cNvSpPr>
                <p:nvPr/>
              </p:nvSpPr>
              <p:spPr bwMode="auto">
                <a:xfrm flipV="1">
                  <a:off x="12443" y="3449"/>
                  <a:ext cx="1" cy="126"/>
                </a:xfrm>
                <a:prstGeom prst="line">
                  <a:avLst/>
                </a:prstGeom>
                <a:noFill/>
                <a:ln w="9525">
                  <a:solidFill>
                    <a:srgbClr val="000000"/>
                  </a:solidFill>
                  <a:round/>
                  <a:headEnd/>
                  <a:tailEnd/>
                </a:ln>
              </p:spPr>
              <p:txBody>
                <a:bodyPr/>
                <a:lstStyle/>
                <a:p>
                  <a:endParaRPr lang="en-GB"/>
                </a:p>
              </p:txBody>
            </p:sp>
            <p:sp>
              <p:nvSpPr>
                <p:cNvPr id="14405" name="Line 881"/>
                <p:cNvSpPr>
                  <a:spLocks noChangeShapeType="1"/>
                </p:cNvSpPr>
                <p:nvPr/>
              </p:nvSpPr>
              <p:spPr bwMode="auto">
                <a:xfrm>
                  <a:off x="12443" y="3449"/>
                  <a:ext cx="1" cy="1"/>
                </a:xfrm>
                <a:prstGeom prst="line">
                  <a:avLst/>
                </a:prstGeom>
                <a:noFill/>
                <a:ln w="9525">
                  <a:solidFill>
                    <a:srgbClr val="000000"/>
                  </a:solidFill>
                  <a:round/>
                  <a:headEnd/>
                  <a:tailEnd/>
                </a:ln>
              </p:spPr>
              <p:txBody>
                <a:bodyPr/>
                <a:lstStyle/>
                <a:p>
                  <a:endParaRPr lang="en-GB"/>
                </a:p>
              </p:txBody>
            </p:sp>
            <p:sp>
              <p:nvSpPr>
                <p:cNvPr id="14406" name="Freeform 882"/>
                <p:cNvSpPr>
                  <a:spLocks noChangeArrowheads="1"/>
                </p:cNvSpPr>
                <p:nvPr/>
              </p:nvSpPr>
              <p:spPr bwMode="auto">
                <a:xfrm>
                  <a:off x="12422" y="3035"/>
                  <a:ext cx="38" cy="414"/>
                </a:xfrm>
                <a:custGeom>
                  <a:avLst/>
                  <a:gdLst>
                    <a:gd name="T0" fmla="*/ 19 w 39"/>
                    <a:gd name="T1" fmla="*/ 411 h 415"/>
                    <a:gd name="T2" fmla="*/ 0 w 39"/>
                    <a:gd name="T3" fmla="*/ 411 h 415"/>
                    <a:gd name="T4" fmla="*/ 0 w 39"/>
                    <a:gd name="T5" fmla="*/ 242 h 415"/>
                    <a:gd name="T6" fmla="*/ 19 w 39"/>
                    <a:gd name="T7" fmla="*/ 242 h 415"/>
                    <a:gd name="T8" fmla="*/ 19 w 39"/>
                    <a:gd name="T9" fmla="*/ 0 h 415"/>
                    <a:gd name="T10" fmla="*/ 19 w 39"/>
                    <a:gd name="T11" fmla="*/ 242 h 415"/>
                    <a:gd name="T12" fmla="*/ 35 w 39"/>
                    <a:gd name="T13" fmla="*/ 242 h 415"/>
                    <a:gd name="T14" fmla="*/ 35 w 39"/>
                    <a:gd name="T15" fmla="*/ 411 h 415"/>
                    <a:gd name="T16" fmla="*/ 19 w 39"/>
                    <a:gd name="T17" fmla="*/ 411 h 4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9"/>
                    <a:gd name="T28" fmla="*/ 0 h 415"/>
                    <a:gd name="T29" fmla="*/ 39 w 39"/>
                    <a:gd name="T30" fmla="*/ 415 h 4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9" h="415">
                      <a:moveTo>
                        <a:pt x="21" y="414"/>
                      </a:moveTo>
                      <a:lnTo>
                        <a:pt x="0" y="414"/>
                      </a:lnTo>
                      <a:lnTo>
                        <a:pt x="0" y="245"/>
                      </a:lnTo>
                      <a:lnTo>
                        <a:pt x="21" y="245"/>
                      </a:lnTo>
                      <a:lnTo>
                        <a:pt x="21" y="0"/>
                      </a:lnTo>
                      <a:lnTo>
                        <a:pt x="21" y="245"/>
                      </a:lnTo>
                      <a:lnTo>
                        <a:pt x="38" y="245"/>
                      </a:lnTo>
                      <a:lnTo>
                        <a:pt x="38" y="414"/>
                      </a:lnTo>
                      <a:lnTo>
                        <a:pt x="21" y="414"/>
                      </a:lnTo>
                    </a:path>
                  </a:pathLst>
                </a:custGeom>
                <a:solidFill>
                  <a:srgbClr val="FF0000"/>
                </a:solidFill>
                <a:ln w="1800">
                  <a:solidFill>
                    <a:srgbClr val="000000"/>
                  </a:solidFill>
                  <a:round/>
                  <a:headEnd/>
                  <a:tailEnd/>
                </a:ln>
              </p:spPr>
              <p:txBody>
                <a:bodyPr wrap="none" anchor="ctr"/>
                <a:lstStyle/>
                <a:p>
                  <a:endParaRPr lang="en-US"/>
                </a:p>
              </p:txBody>
            </p:sp>
            <p:sp>
              <p:nvSpPr>
                <p:cNvPr id="14407" name="Line 883"/>
                <p:cNvSpPr>
                  <a:spLocks noChangeShapeType="1"/>
                </p:cNvSpPr>
                <p:nvPr/>
              </p:nvSpPr>
              <p:spPr bwMode="auto">
                <a:xfrm>
                  <a:off x="12436" y="3575"/>
                  <a:ext cx="11" cy="0"/>
                </a:xfrm>
                <a:prstGeom prst="line">
                  <a:avLst/>
                </a:prstGeom>
                <a:noFill/>
                <a:ln w="9525">
                  <a:solidFill>
                    <a:srgbClr val="000000"/>
                  </a:solidFill>
                  <a:round/>
                  <a:headEnd/>
                  <a:tailEnd/>
                </a:ln>
              </p:spPr>
              <p:txBody>
                <a:bodyPr/>
                <a:lstStyle/>
                <a:p>
                  <a:endParaRPr lang="en-GB"/>
                </a:p>
              </p:txBody>
            </p:sp>
            <p:sp>
              <p:nvSpPr>
                <p:cNvPr id="14408" name="Line 884"/>
                <p:cNvSpPr>
                  <a:spLocks noChangeShapeType="1"/>
                </p:cNvSpPr>
                <p:nvPr/>
              </p:nvSpPr>
              <p:spPr bwMode="auto">
                <a:xfrm>
                  <a:off x="12436" y="3035"/>
                  <a:ext cx="11" cy="0"/>
                </a:xfrm>
                <a:prstGeom prst="line">
                  <a:avLst/>
                </a:prstGeom>
                <a:noFill/>
                <a:ln w="9525">
                  <a:solidFill>
                    <a:srgbClr val="000000"/>
                  </a:solidFill>
                  <a:round/>
                  <a:headEnd/>
                  <a:tailEnd/>
                </a:ln>
              </p:spPr>
              <p:txBody>
                <a:bodyPr/>
                <a:lstStyle/>
                <a:p>
                  <a:endParaRPr lang="en-GB"/>
                </a:p>
              </p:txBody>
            </p:sp>
            <p:sp>
              <p:nvSpPr>
                <p:cNvPr id="14409" name="Line 885"/>
                <p:cNvSpPr>
                  <a:spLocks noChangeShapeType="1"/>
                </p:cNvSpPr>
                <p:nvPr/>
              </p:nvSpPr>
              <p:spPr bwMode="auto">
                <a:xfrm flipH="1">
                  <a:off x="12420" y="3396"/>
                  <a:ext cx="38" cy="0"/>
                </a:xfrm>
                <a:prstGeom prst="line">
                  <a:avLst/>
                </a:prstGeom>
                <a:noFill/>
                <a:ln w="9525">
                  <a:solidFill>
                    <a:srgbClr val="000000"/>
                  </a:solidFill>
                  <a:round/>
                  <a:headEnd/>
                  <a:tailEnd/>
                </a:ln>
              </p:spPr>
              <p:txBody>
                <a:bodyPr/>
                <a:lstStyle/>
                <a:p>
                  <a:endParaRPr lang="en-GB"/>
                </a:p>
              </p:txBody>
            </p:sp>
            <p:sp>
              <p:nvSpPr>
                <p:cNvPr id="14410" name="Line 886"/>
                <p:cNvSpPr>
                  <a:spLocks noChangeShapeType="1"/>
                </p:cNvSpPr>
                <p:nvPr/>
              </p:nvSpPr>
              <p:spPr bwMode="auto">
                <a:xfrm flipV="1">
                  <a:off x="12513" y="3449"/>
                  <a:ext cx="2" cy="105"/>
                </a:xfrm>
                <a:prstGeom prst="line">
                  <a:avLst/>
                </a:prstGeom>
                <a:noFill/>
                <a:ln w="9525">
                  <a:solidFill>
                    <a:srgbClr val="000000"/>
                  </a:solidFill>
                  <a:round/>
                  <a:headEnd/>
                  <a:tailEnd/>
                </a:ln>
              </p:spPr>
              <p:txBody>
                <a:bodyPr/>
                <a:lstStyle/>
                <a:p>
                  <a:endParaRPr lang="en-GB"/>
                </a:p>
              </p:txBody>
            </p:sp>
            <p:sp>
              <p:nvSpPr>
                <p:cNvPr id="14411" name="Line 887"/>
                <p:cNvSpPr>
                  <a:spLocks noChangeShapeType="1"/>
                </p:cNvSpPr>
                <p:nvPr/>
              </p:nvSpPr>
              <p:spPr bwMode="auto">
                <a:xfrm>
                  <a:off x="12513" y="3449"/>
                  <a:ext cx="2" cy="1"/>
                </a:xfrm>
                <a:prstGeom prst="line">
                  <a:avLst/>
                </a:prstGeom>
                <a:noFill/>
                <a:ln w="9525">
                  <a:solidFill>
                    <a:srgbClr val="000000"/>
                  </a:solidFill>
                  <a:round/>
                  <a:headEnd/>
                  <a:tailEnd/>
                </a:ln>
              </p:spPr>
              <p:txBody>
                <a:bodyPr/>
                <a:lstStyle/>
                <a:p>
                  <a:endParaRPr lang="en-GB"/>
                </a:p>
              </p:txBody>
            </p:sp>
            <p:sp>
              <p:nvSpPr>
                <p:cNvPr id="14412" name="Freeform 888"/>
                <p:cNvSpPr>
                  <a:spLocks noChangeArrowheads="1"/>
                </p:cNvSpPr>
                <p:nvPr/>
              </p:nvSpPr>
              <p:spPr bwMode="auto">
                <a:xfrm>
                  <a:off x="12495" y="3189"/>
                  <a:ext cx="35" cy="260"/>
                </a:xfrm>
                <a:custGeom>
                  <a:avLst/>
                  <a:gdLst>
                    <a:gd name="T0" fmla="*/ 18 w 36"/>
                    <a:gd name="T1" fmla="*/ 257 h 261"/>
                    <a:gd name="T2" fmla="*/ 0 w 36"/>
                    <a:gd name="T3" fmla="*/ 257 h 261"/>
                    <a:gd name="T4" fmla="*/ 0 w 36"/>
                    <a:gd name="T5" fmla="*/ 153 h 261"/>
                    <a:gd name="T6" fmla="*/ 18 w 36"/>
                    <a:gd name="T7" fmla="*/ 153 h 261"/>
                    <a:gd name="T8" fmla="*/ 18 w 36"/>
                    <a:gd name="T9" fmla="*/ 0 h 261"/>
                    <a:gd name="T10" fmla="*/ 18 w 36"/>
                    <a:gd name="T11" fmla="*/ 153 h 261"/>
                    <a:gd name="T12" fmla="*/ 32 w 36"/>
                    <a:gd name="T13" fmla="*/ 153 h 261"/>
                    <a:gd name="T14" fmla="*/ 32 w 36"/>
                    <a:gd name="T15" fmla="*/ 257 h 261"/>
                    <a:gd name="T16" fmla="*/ 18 w 36"/>
                    <a:gd name="T17" fmla="*/ 257 h 2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261"/>
                    <a:gd name="T29" fmla="*/ 36 w 36"/>
                    <a:gd name="T30" fmla="*/ 261 h 2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261">
                      <a:moveTo>
                        <a:pt x="18" y="260"/>
                      </a:moveTo>
                      <a:lnTo>
                        <a:pt x="0" y="260"/>
                      </a:lnTo>
                      <a:lnTo>
                        <a:pt x="0" y="156"/>
                      </a:lnTo>
                      <a:lnTo>
                        <a:pt x="18" y="156"/>
                      </a:lnTo>
                      <a:lnTo>
                        <a:pt x="18" y="0"/>
                      </a:lnTo>
                      <a:lnTo>
                        <a:pt x="18" y="156"/>
                      </a:lnTo>
                      <a:lnTo>
                        <a:pt x="35" y="156"/>
                      </a:lnTo>
                      <a:lnTo>
                        <a:pt x="35" y="260"/>
                      </a:lnTo>
                      <a:lnTo>
                        <a:pt x="18" y="260"/>
                      </a:lnTo>
                    </a:path>
                  </a:pathLst>
                </a:custGeom>
                <a:solidFill>
                  <a:srgbClr val="FF0000"/>
                </a:solidFill>
                <a:ln w="1800">
                  <a:solidFill>
                    <a:srgbClr val="000000"/>
                  </a:solidFill>
                  <a:round/>
                  <a:headEnd/>
                  <a:tailEnd/>
                </a:ln>
              </p:spPr>
              <p:txBody>
                <a:bodyPr wrap="none" anchor="ctr"/>
                <a:lstStyle/>
                <a:p>
                  <a:endParaRPr lang="en-US"/>
                </a:p>
              </p:txBody>
            </p:sp>
            <p:sp>
              <p:nvSpPr>
                <p:cNvPr id="14413" name="Line 889"/>
                <p:cNvSpPr>
                  <a:spLocks noChangeShapeType="1"/>
                </p:cNvSpPr>
                <p:nvPr/>
              </p:nvSpPr>
              <p:spPr bwMode="auto">
                <a:xfrm>
                  <a:off x="12509" y="3554"/>
                  <a:ext cx="13" cy="1"/>
                </a:xfrm>
                <a:prstGeom prst="line">
                  <a:avLst/>
                </a:prstGeom>
                <a:noFill/>
                <a:ln w="9525">
                  <a:solidFill>
                    <a:srgbClr val="000000"/>
                  </a:solidFill>
                  <a:round/>
                  <a:headEnd/>
                  <a:tailEnd/>
                </a:ln>
              </p:spPr>
              <p:txBody>
                <a:bodyPr/>
                <a:lstStyle/>
                <a:p>
                  <a:endParaRPr lang="en-GB"/>
                </a:p>
              </p:txBody>
            </p:sp>
            <p:sp>
              <p:nvSpPr>
                <p:cNvPr id="14414" name="Line 890"/>
                <p:cNvSpPr>
                  <a:spLocks noChangeShapeType="1"/>
                </p:cNvSpPr>
                <p:nvPr/>
              </p:nvSpPr>
              <p:spPr bwMode="auto">
                <a:xfrm>
                  <a:off x="12509" y="3189"/>
                  <a:ext cx="13" cy="0"/>
                </a:xfrm>
                <a:prstGeom prst="line">
                  <a:avLst/>
                </a:prstGeom>
                <a:noFill/>
                <a:ln w="9525">
                  <a:solidFill>
                    <a:srgbClr val="000000"/>
                  </a:solidFill>
                  <a:round/>
                  <a:headEnd/>
                  <a:tailEnd/>
                </a:ln>
              </p:spPr>
              <p:txBody>
                <a:bodyPr/>
                <a:lstStyle/>
                <a:p>
                  <a:endParaRPr lang="en-GB"/>
                </a:p>
              </p:txBody>
            </p:sp>
            <p:sp>
              <p:nvSpPr>
                <p:cNvPr id="14415" name="Line 891"/>
                <p:cNvSpPr>
                  <a:spLocks noChangeShapeType="1"/>
                </p:cNvSpPr>
                <p:nvPr/>
              </p:nvSpPr>
              <p:spPr bwMode="auto">
                <a:xfrm flipH="1">
                  <a:off x="12495" y="3370"/>
                  <a:ext cx="35" cy="0"/>
                </a:xfrm>
                <a:prstGeom prst="line">
                  <a:avLst/>
                </a:prstGeom>
                <a:noFill/>
                <a:ln w="9525">
                  <a:solidFill>
                    <a:srgbClr val="000000"/>
                  </a:solidFill>
                  <a:round/>
                  <a:headEnd/>
                  <a:tailEnd/>
                </a:ln>
              </p:spPr>
              <p:txBody>
                <a:bodyPr/>
                <a:lstStyle/>
                <a:p>
                  <a:endParaRPr lang="en-GB"/>
                </a:p>
              </p:txBody>
            </p:sp>
            <p:sp>
              <p:nvSpPr>
                <p:cNvPr id="14416" name="Line 892"/>
                <p:cNvSpPr>
                  <a:spLocks noChangeShapeType="1"/>
                </p:cNvSpPr>
                <p:nvPr/>
              </p:nvSpPr>
              <p:spPr bwMode="auto">
                <a:xfrm flipV="1">
                  <a:off x="12586" y="3446"/>
                  <a:ext cx="0" cy="50"/>
                </a:xfrm>
                <a:prstGeom prst="line">
                  <a:avLst/>
                </a:prstGeom>
                <a:noFill/>
                <a:ln w="9525">
                  <a:solidFill>
                    <a:srgbClr val="000000"/>
                  </a:solidFill>
                  <a:round/>
                  <a:headEnd/>
                  <a:tailEnd/>
                </a:ln>
              </p:spPr>
              <p:txBody>
                <a:bodyPr/>
                <a:lstStyle/>
                <a:p>
                  <a:endParaRPr lang="en-GB"/>
                </a:p>
              </p:txBody>
            </p:sp>
            <p:sp>
              <p:nvSpPr>
                <p:cNvPr id="14417" name="Line 893"/>
                <p:cNvSpPr>
                  <a:spLocks noChangeShapeType="1"/>
                </p:cNvSpPr>
                <p:nvPr/>
              </p:nvSpPr>
              <p:spPr bwMode="auto">
                <a:xfrm>
                  <a:off x="12586" y="3449"/>
                  <a:ext cx="0" cy="1"/>
                </a:xfrm>
                <a:prstGeom prst="line">
                  <a:avLst/>
                </a:prstGeom>
                <a:noFill/>
                <a:ln w="9525">
                  <a:solidFill>
                    <a:srgbClr val="000000"/>
                  </a:solidFill>
                  <a:round/>
                  <a:headEnd/>
                  <a:tailEnd/>
                </a:ln>
              </p:spPr>
              <p:txBody>
                <a:bodyPr/>
                <a:lstStyle/>
                <a:p>
                  <a:endParaRPr lang="en-GB"/>
                </a:p>
              </p:txBody>
            </p:sp>
            <p:sp>
              <p:nvSpPr>
                <p:cNvPr id="14418" name="Freeform 894"/>
                <p:cNvSpPr>
                  <a:spLocks noChangeArrowheads="1"/>
                </p:cNvSpPr>
                <p:nvPr/>
              </p:nvSpPr>
              <p:spPr bwMode="auto">
                <a:xfrm>
                  <a:off x="12568" y="3343"/>
                  <a:ext cx="35" cy="106"/>
                </a:xfrm>
                <a:custGeom>
                  <a:avLst/>
                  <a:gdLst>
                    <a:gd name="T0" fmla="*/ 18 w 36"/>
                    <a:gd name="T1" fmla="*/ 103 h 107"/>
                    <a:gd name="T2" fmla="*/ 0 w 36"/>
                    <a:gd name="T3" fmla="*/ 103 h 107"/>
                    <a:gd name="T4" fmla="*/ 0 w 36"/>
                    <a:gd name="T5" fmla="*/ 53 h 107"/>
                    <a:gd name="T6" fmla="*/ 18 w 36"/>
                    <a:gd name="T7" fmla="*/ 53 h 107"/>
                    <a:gd name="T8" fmla="*/ 18 w 36"/>
                    <a:gd name="T9" fmla="*/ 0 h 107"/>
                    <a:gd name="T10" fmla="*/ 18 w 36"/>
                    <a:gd name="T11" fmla="*/ 53 h 107"/>
                    <a:gd name="T12" fmla="*/ 32 w 36"/>
                    <a:gd name="T13" fmla="*/ 53 h 107"/>
                    <a:gd name="T14" fmla="*/ 32 w 36"/>
                    <a:gd name="T15" fmla="*/ 103 h 107"/>
                    <a:gd name="T16" fmla="*/ 18 w 36"/>
                    <a:gd name="T17" fmla="*/ 103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107"/>
                    <a:gd name="T29" fmla="*/ 36 w 36"/>
                    <a:gd name="T30" fmla="*/ 107 h 10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107">
                      <a:moveTo>
                        <a:pt x="18" y="106"/>
                      </a:moveTo>
                      <a:lnTo>
                        <a:pt x="0" y="106"/>
                      </a:lnTo>
                      <a:lnTo>
                        <a:pt x="0" y="53"/>
                      </a:lnTo>
                      <a:lnTo>
                        <a:pt x="18" y="53"/>
                      </a:lnTo>
                      <a:lnTo>
                        <a:pt x="18" y="0"/>
                      </a:lnTo>
                      <a:lnTo>
                        <a:pt x="18" y="53"/>
                      </a:lnTo>
                      <a:lnTo>
                        <a:pt x="35" y="53"/>
                      </a:lnTo>
                      <a:lnTo>
                        <a:pt x="35" y="106"/>
                      </a:lnTo>
                      <a:lnTo>
                        <a:pt x="18" y="106"/>
                      </a:lnTo>
                    </a:path>
                  </a:pathLst>
                </a:custGeom>
                <a:solidFill>
                  <a:srgbClr val="FF0000"/>
                </a:solidFill>
                <a:ln w="1800">
                  <a:solidFill>
                    <a:srgbClr val="000000"/>
                  </a:solidFill>
                  <a:round/>
                  <a:headEnd/>
                  <a:tailEnd/>
                </a:ln>
              </p:spPr>
              <p:txBody>
                <a:bodyPr wrap="none" anchor="ctr"/>
                <a:lstStyle/>
                <a:p>
                  <a:endParaRPr lang="en-US"/>
                </a:p>
              </p:txBody>
            </p:sp>
            <p:sp>
              <p:nvSpPr>
                <p:cNvPr id="14419" name="Line 895"/>
                <p:cNvSpPr>
                  <a:spLocks noChangeShapeType="1"/>
                </p:cNvSpPr>
                <p:nvPr/>
              </p:nvSpPr>
              <p:spPr bwMode="auto">
                <a:xfrm>
                  <a:off x="12579" y="3497"/>
                  <a:ext cx="14" cy="2"/>
                </a:xfrm>
                <a:prstGeom prst="line">
                  <a:avLst/>
                </a:prstGeom>
                <a:noFill/>
                <a:ln w="9525">
                  <a:solidFill>
                    <a:srgbClr val="000000"/>
                  </a:solidFill>
                  <a:round/>
                  <a:headEnd/>
                  <a:tailEnd/>
                </a:ln>
              </p:spPr>
              <p:txBody>
                <a:bodyPr/>
                <a:lstStyle/>
                <a:p>
                  <a:endParaRPr lang="en-GB"/>
                </a:p>
              </p:txBody>
            </p:sp>
            <p:sp>
              <p:nvSpPr>
                <p:cNvPr id="14420" name="Line 896"/>
                <p:cNvSpPr>
                  <a:spLocks noChangeShapeType="1"/>
                </p:cNvSpPr>
                <p:nvPr/>
              </p:nvSpPr>
              <p:spPr bwMode="auto">
                <a:xfrm>
                  <a:off x="12579" y="3343"/>
                  <a:ext cx="14" cy="2"/>
                </a:xfrm>
                <a:prstGeom prst="line">
                  <a:avLst/>
                </a:prstGeom>
                <a:noFill/>
                <a:ln w="9525">
                  <a:solidFill>
                    <a:srgbClr val="000000"/>
                  </a:solidFill>
                  <a:round/>
                  <a:headEnd/>
                  <a:tailEnd/>
                </a:ln>
              </p:spPr>
              <p:txBody>
                <a:bodyPr/>
                <a:lstStyle/>
                <a:p>
                  <a:endParaRPr lang="en-GB"/>
                </a:p>
              </p:txBody>
            </p:sp>
            <p:sp>
              <p:nvSpPr>
                <p:cNvPr id="14421" name="Line 897"/>
                <p:cNvSpPr>
                  <a:spLocks noChangeShapeType="1"/>
                </p:cNvSpPr>
                <p:nvPr/>
              </p:nvSpPr>
              <p:spPr bwMode="auto">
                <a:xfrm flipH="1">
                  <a:off x="12568" y="3425"/>
                  <a:ext cx="35" cy="2"/>
                </a:xfrm>
                <a:prstGeom prst="line">
                  <a:avLst/>
                </a:prstGeom>
                <a:noFill/>
                <a:ln w="9525">
                  <a:solidFill>
                    <a:srgbClr val="000000"/>
                  </a:solidFill>
                  <a:round/>
                  <a:headEnd/>
                  <a:tailEnd/>
                </a:ln>
              </p:spPr>
              <p:txBody>
                <a:bodyPr/>
                <a:lstStyle/>
                <a:p>
                  <a:endParaRPr lang="en-GB"/>
                </a:p>
              </p:txBody>
            </p:sp>
            <p:sp>
              <p:nvSpPr>
                <p:cNvPr id="14422" name="Line 898"/>
                <p:cNvSpPr>
                  <a:spLocks noChangeShapeType="1"/>
                </p:cNvSpPr>
                <p:nvPr/>
              </p:nvSpPr>
              <p:spPr bwMode="auto">
                <a:xfrm flipV="1">
                  <a:off x="12657" y="3449"/>
                  <a:ext cx="2" cy="105"/>
                </a:xfrm>
                <a:prstGeom prst="line">
                  <a:avLst/>
                </a:prstGeom>
                <a:noFill/>
                <a:ln w="9525">
                  <a:solidFill>
                    <a:srgbClr val="000000"/>
                  </a:solidFill>
                  <a:round/>
                  <a:headEnd/>
                  <a:tailEnd/>
                </a:ln>
              </p:spPr>
              <p:txBody>
                <a:bodyPr/>
                <a:lstStyle/>
                <a:p>
                  <a:endParaRPr lang="en-GB"/>
                </a:p>
              </p:txBody>
            </p:sp>
            <p:sp>
              <p:nvSpPr>
                <p:cNvPr id="14423" name="Line 899"/>
                <p:cNvSpPr>
                  <a:spLocks noChangeShapeType="1"/>
                </p:cNvSpPr>
                <p:nvPr/>
              </p:nvSpPr>
              <p:spPr bwMode="auto">
                <a:xfrm>
                  <a:off x="12657" y="3449"/>
                  <a:ext cx="2" cy="1"/>
                </a:xfrm>
                <a:prstGeom prst="line">
                  <a:avLst/>
                </a:prstGeom>
                <a:noFill/>
                <a:ln w="9525">
                  <a:solidFill>
                    <a:srgbClr val="000000"/>
                  </a:solidFill>
                  <a:round/>
                  <a:headEnd/>
                  <a:tailEnd/>
                </a:ln>
              </p:spPr>
              <p:txBody>
                <a:bodyPr/>
                <a:lstStyle/>
                <a:p>
                  <a:endParaRPr lang="en-GB"/>
                </a:p>
              </p:txBody>
            </p:sp>
            <p:sp>
              <p:nvSpPr>
                <p:cNvPr id="14424" name="Freeform 900"/>
                <p:cNvSpPr>
                  <a:spLocks noChangeArrowheads="1"/>
                </p:cNvSpPr>
                <p:nvPr/>
              </p:nvSpPr>
              <p:spPr bwMode="auto">
                <a:xfrm>
                  <a:off x="12641" y="3189"/>
                  <a:ext cx="36" cy="260"/>
                </a:xfrm>
                <a:custGeom>
                  <a:avLst/>
                  <a:gdLst>
                    <a:gd name="T0" fmla="*/ 18 w 37"/>
                    <a:gd name="T1" fmla="*/ 257 h 261"/>
                    <a:gd name="T2" fmla="*/ 0 w 37"/>
                    <a:gd name="T3" fmla="*/ 257 h 261"/>
                    <a:gd name="T4" fmla="*/ 0 w 37"/>
                    <a:gd name="T5" fmla="*/ 103 h 261"/>
                    <a:gd name="T6" fmla="*/ 18 w 37"/>
                    <a:gd name="T7" fmla="*/ 103 h 261"/>
                    <a:gd name="T8" fmla="*/ 18 w 37"/>
                    <a:gd name="T9" fmla="*/ 0 h 261"/>
                    <a:gd name="T10" fmla="*/ 18 w 37"/>
                    <a:gd name="T11" fmla="*/ 103 h 261"/>
                    <a:gd name="T12" fmla="*/ 33 w 37"/>
                    <a:gd name="T13" fmla="*/ 103 h 261"/>
                    <a:gd name="T14" fmla="*/ 33 w 37"/>
                    <a:gd name="T15" fmla="*/ 257 h 261"/>
                    <a:gd name="T16" fmla="*/ 18 w 37"/>
                    <a:gd name="T17" fmla="*/ 257 h 2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
                    <a:gd name="T28" fmla="*/ 0 h 261"/>
                    <a:gd name="T29" fmla="*/ 37 w 37"/>
                    <a:gd name="T30" fmla="*/ 261 h 2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 h="261">
                      <a:moveTo>
                        <a:pt x="18" y="260"/>
                      </a:moveTo>
                      <a:lnTo>
                        <a:pt x="0" y="260"/>
                      </a:lnTo>
                      <a:lnTo>
                        <a:pt x="0" y="103"/>
                      </a:lnTo>
                      <a:lnTo>
                        <a:pt x="18" y="103"/>
                      </a:lnTo>
                      <a:lnTo>
                        <a:pt x="18" y="0"/>
                      </a:lnTo>
                      <a:lnTo>
                        <a:pt x="18" y="103"/>
                      </a:lnTo>
                      <a:lnTo>
                        <a:pt x="36" y="103"/>
                      </a:lnTo>
                      <a:lnTo>
                        <a:pt x="36" y="260"/>
                      </a:lnTo>
                      <a:lnTo>
                        <a:pt x="18" y="260"/>
                      </a:lnTo>
                    </a:path>
                  </a:pathLst>
                </a:custGeom>
                <a:solidFill>
                  <a:srgbClr val="FF0000"/>
                </a:solidFill>
                <a:ln w="1800">
                  <a:solidFill>
                    <a:srgbClr val="000000"/>
                  </a:solidFill>
                  <a:round/>
                  <a:headEnd/>
                  <a:tailEnd/>
                </a:ln>
              </p:spPr>
              <p:txBody>
                <a:bodyPr wrap="none" anchor="ctr"/>
                <a:lstStyle/>
                <a:p>
                  <a:endParaRPr lang="en-US"/>
                </a:p>
              </p:txBody>
            </p:sp>
            <p:sp>
              <p:nvSpPr>
                <p:cNvPr id="14425" name="Line 901"/>
                <p:cNvSpPr>
                  <a:spLocks noChangeShapeType="1"/>
                </p:cNvSpPr>
                <p:nvPr/>
              </p:nvSpPr>
              <p:spPr bwMode="auto">
                <a:xfrm>
                  <a:off x="12652" y="3554"/>
                  <a:ext cx="9" cy="1"/>
                </a:xfrm>
                <a:prstGeom prst="line">
                  <a:avLst/>
                </a:prstGeom>
                <a:noFill/>
                <a:ln w="9525">
                  <a:solidFill>
                    <a:srgbClr val="000000"/>
                  </a:solidFill>
                  <a:round/>
                  <a:headEnd/>
                  <a:tailEnd/>
                </a:ln>
              </p:spPr>
              <p:txBody>
                <a:bodyPr/>
                <a:lstStyle/>
                <a:p>
                  <a:endParaRPr lang="en-GB"/>
                </a:p>
              </p:txBody>
            </p:sp>
            <p:sp>
              <p:nvSpPr>
                <p:cNvPr id="14426" name="Line 902"/>
                <p:cNvSpPr>
                  <a:spLocks noChangeShapeType="1"/>
                </p:cNvSpPr>
                <p:nvPr/>
              </p:nvSpPr>
              <p:spPr bwMode="auto">
                <a:xfrm>
                  <a:off x="12652" y="3189"/>
                  <a:ext cx="9" cy="0"/>
                </a:xfrm>
                <a:prstGeom prst="line">
                  <a:avLst/>
                </a:prstGeom>
                <a:noFill/>
                <a:ln w="9525">
                  <a:solidFill>
                    <a:srgbClr val="000000"/>
                  </a:solidFill>
                  <a:round/>
                  <a:headEnd/>
                  <a:tailEnd/>
                </a:ln>
              </p:spPr>
              <p:txBody>
                <a:bodyPr/>
                <a:lstStyle/>
                <a:p>
                  <a:endParaRPr lang="en-GB"/>
                </a:p>
              </p:txBody>
            </p:sp>
            <p:sp>
              <p:nvSpPr>
                <p:cNvPr id="14427" name="Line 903"/>
                <p:cNvSpPr>
                  <a:spLocks noChangeShapeType="1"/>
                </p:cNvSpPr>
                <p:nvPr/>
              </p:nvSpPr>
              <p:spPr bwMode="auto">
                <a:xfrm flipH="1">
                  <a:off x="12641" y="3396"/>
                  <a:ext cx="36" cy="0"/>
                </a:xfrm>
                <a:prstGeom prst="line">
                  <a:avLst/>
                </a:prstGeom>
                <a:noFill/>
                <a:ln w="9525">
                  <a:solidFill>
                    <a:srgbClr val="000000"/>
                  </a:solidFill>
                  <a:round/>
                  <a:headEnd/>
                  <a:tailEnd/>
                </a:ln>
              </p:spPr>
              <p:txBody>
                <a:bodyPr/>
                <a:lstStyle/>
                <a:p>
                  <a:endParaRPr lang="en-GB"/>
                </a:p>
              </p:txBody>
            </p:sp>
            <p:sp>
              <p:nvSpPr>
                <p:cNvPr id="14428" name="Line 904"/>
                <p:cNvSpPr>
                  <a:spLocks noChangeShapeType="1"/>
                </p:cNvSpPr>
                <p:nvPr/>
              </p:nvSpPr>
              <p:spPr bwMode="auto">
                <a:xfrm>
                  <a:off x="12732" y="3396"/>
                  <a:ext cx="0" cy="0"/>
                </a:xfrm>
                <a:prstGeom prst="line">
                  <a:avLst/>
                </a:prstGeom>
                <a:noFill/>
                <a:ln w="9525">
                  <a:solidFill>
                    <a:srgbClr val="000000"/>
                  </a:solidFill>
                  <a:round/>
                  <a:headEnd/>
                  <a:tailEnd/>
                </a:ln>
              </p:spPr>
              <p:txBody>
                <a:bodyPr/>
                <a:lstStyle/>
                <a:p>
                  <a:endParaRPr lang="en-GB"/>
                </a:p>
              </p:txBody>
            </p:sp>
            <p:sp>
              <p:nvSpPr>
                <p:cNvPr id="14429" name="Freeform 905"/>
                <p:cNvSpPr>
                  <a:spLocks noChangeArrowheads="1"/>
                </p:cNvSpPr>
                <p:nvPr/>
              </p:nvSpPr>
              <p:spPr bwMode="auto">
                <a:xfrm>
                  <a:off x="12713" y="3136"/>
                  <a:ext cx="35" cy="260"/>
                </a:xfrm>
                <a:custGeom>
                  <a:avLst/>
                  <a:gdLst>
                    <a:gd name="T0" fmla="*/ 17 w 36"/>
                    <a:gd name="T1" fmla="*/ 257 h 261"/>
                    <a:gd name="T2" fmla="*/ 0 w 36"/>
                    <a:gd name="T3" fmla="*/ 257 h 261"/>
                    <a:gd name="T4" fmla="*/ 0 w 36"/>
                    <a:gd name="T5" fmla="*/ 104 h 261"/>
                    <a:gd name="T6" fmla="*/ 17 w 36"/>
                    <a:gd name="T7" fmla="*/ 104 h 261"/>
                    <a:gd name="T8" fmla="*/ 17 w 36"/>
                    <a:gd name="T9" fmla="*/ 0 h 261"/>
                    <a:gd name="T10" fmla="*/ 17 w 36"/>
                    <a:gd name="T11" fmla="*/ 104 h 261"/>
                    <a:gd name="T12" fmla="*/ 32 w 36"/>
                    <a:gd name="T13" fmla="*/ 104 h 261"/>
                    <a:gd name="T14" fmla="*/ 32 w 36"/>
                    <a:gd name="T15" fmla="*/ 257 h 261"/>
                    <a:gd name="T16" fmla="*/ 17 w 36"/>
                    <a:gd name="T17" fmla="*/ 257 h 2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261"/>
                    <a:gd name="T29" fmla="*/ 36 w 36"/>
                    <a:gd name="T30" fmla="*/ 261 h 2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261">
                      <a:moveTo>
                        <a:pt x="17" y="260"/>
                      </a:moveTo>
                      <a:lnTo>
                        <a:pt x="0" y="260"/>
                      </a:lnTo>
                      <a:lnTo>
                        <a:pt x="0" y="104"/>
                      </a:lnTo>
                      <a:lnTo>
                        <a:pt x="17" y="104"/>
                      </a:lnTo>
                      <a:lnTo>
                        <a:pt x="17" y="0"/>
                      </a:lnTo>
                      <a:lnTo>
                        <a:pt x="17" y="104"/>
                      </a:lnTo>
                      <a:lnTo>
                        <a:pt x="35" y="104"/>
                      </a:lnTo>
                      <a:lnTo>
                        <a:pt x="35" y="260"/>
                      </a:lnTo>
                      <a:lnTo>
                        <a:pt x="17" y="260"/>
                      </a:lnTo>
                    </a:path>
                  </a:pathLst>
                </a:custGeom>
                <a:solidFill>
                  <a:srgbClr val="FF0000"/>
                </a:solidFill>
                <a:ln w="1800">
                  <a:solidFill>
                    <a:srgbClr val="000000"/>
                  </a:solidFill>
                  <a:round/>
                  <a:headEnd/>
                  <a:tailEnd/>
                </a:ln>
              </p:spPr>
              <p:txBody>
                <a:bodyPr wrap="none" anchor="ctr"/>
                <a:lstStyle/>
                <a:p>
                  <a:endParaRPr lang="en-US"/>
                </a:p>
              </p:txBody>
            </p:sp>
            <p:sp>
              <p:nvSpPr>
                <p:cNvPr id="14430" name="Line 906"/>
                <p:cNvSpPr>
                  <a:spLocks noChangeShapeType="1"/>
                </p:cNvSpPr>
                <p:nvPr/>
              </p:nvSpPr>
              <p:spPr bwMode="auto">
                <a:xfrm>
                  <a:off x="12726" y="3136"/>
                  <a:ext cx="11" cy="2"/>
                </a:xfrm>
                <a:prstGeom prst="line">
                  <a:avLst/>
                </a:prstGeom>
                <a:noFill/>
                <a:ln w="9525">
                  <a:solidFill>
                    <a:srgbClr val="000000"/>
                  </a:solidFill>
                  <a:round/>
                  <a:headEnd/>
                  <a:tailEnd/>
                </a:ln>
              </p:spPr>
              <p:txBody>
                <a:bodyPr/>
                <a:lstStyle/>
                <a:p>
                  <a:endParaRPr lang="en-GB"/>
                </a:p>
              </p:txBody>
            </p:sp>
            <p:sp>
              <p:nvSpPr>
                <p:cNvPr id="14431" name="Line 907"/>
                <p:cNvSpPr>
                  <a:spLocks noChangeShapeType="1"/>
                </p:cNvSpPr>
                <p:nvPr/>
              </p:nvSpPr>
              <p:spPr bwMode="auto">
                <a:xfrm flipH="1">
                  <a:off x="12713" y="3292"/>
                  <a:ext cx="35" cy="0"/>
                </a:xfrm>
                <a:prstGeom prst="line">
                  <a:avLst/>
                </a:prstGeom>
                <a:noFill/>
                <a:ln w="9525">
                  <a:solidFill>
                    <a:srgbClr val="000000"/>
                  </a:solidFill>
                  <a:round/>
                  <a:headEnd/>
                  <a:tailEnd/>
                </a:ln>
              </p:spPr>
              <p:txBody>
                <a:bodyPr/>
                <a:lstStyle/>
                <a:p>
                  <a:endParaRPr lang="en-GB"/>
                </a:p>
              </p:txBody>
            </p:sp>
            <p:sp>
              <p:nvSpPr>
                <p:cNvPr id="14432" name="Line 908"/>
                <p:cNvSpPr>
                  <a:spLocks noChangeShapeType="1"/>
                </p:cNvSpPr>
                <p:nvPr/>
              </p:nvSpPr>
              <p:spPr bwMode="auto">
                <a:xfrm flipV="1">
                  <a:off x="12803" y="3423"/>
                  <a:ext cx="0" cy="129"/>
                </a:xfrm>
                <a:prstGeom prst="line">
                  <a:avLst/>
                </a:prstGeom>
                <a:noFill/>
                <a:ln w="9525">
                  <a:solidFill>
                    <a:srgbClr val="000000"/>
                  </a:solidFill>
                  <a:round/>
                  <a:headEnd/>
                  <a:tailEnd/>
                </a:ln>
              </p:spPr>
              <p:txBody>
                <a:bodyPr/>
                <a:lstStyle/>
                <a:p>
                  <a:endParaRPr lang="en-GB"/>
                </a:p>
              </p:txBody>
            </p:sp>
            <p:sp>
              <p:nvSpPr>
                <p:cNvPr id="14433" name="Line 909"/>
                <p:cNvSpPr>
                  <a:spLocks noChangeShapeType="1"/>
                </p:cNvSpPr>
                <p:nvPr/>
              </p:nvSpPr>
              <p:spPr bwMode="auto">
                <a:xfrm>
                  <a:off x="12803" y="3425"/>
                  <a:ext cx="0" cy="2"/>
                </a:xfrm>
                <a:prstGeom prst="line">
                  <a:avLst/>
                </a:prstGeom>
                <a:noFill/>
                <a:ln w="9525">
                  <a:solidFill>
                    <a:srgbClr val="000000"/>
                  </a:solidFill>
                  <a:round/>
                  <a:headEnd/>
                  <a:tailEnd/>
                </a:ln>
              </p:spPr>
              <p:txBody>
                <a:bodyPr/>
                <a:lstStyle/>
                <a:p>
                  <a:endParaRPr lang="en-GB"/>
                </a:p>
              </p:txBody>
            </p:sp>
            <p:sp>
              <p:nvSpPr>
                <p:cNvPr id="14434" name="Freeform 910"/>
                <p:cNvSpPr>
                  <a:spLocks noChangeArrowheads="1"/>
                </p:cNvSpPr>
                <p:nvPr/>
              </p:nvSpPr>
              <p:spPr bwMode="auto">
                <a:xfrm>
                  <a:off x="12783" y="3189"/>
                  <a:ext cx="35" cy="238"/>
                </a:xfrm>
                <a:custGeom>
                  <a:avLst/>
                  <a:gdLst>
                    <a:gd name="T0" fmla="*/ 17 w 36"/>
                    <a:gd name="T1" fmla="*/ 235 h 239"/>
                    <a:gd name="T2" fmla="*/ 0 w 36"/>
                    <a:gd name="T3" fmla="*/ 235 h 239"/>
                    <a:gd name="T4" fmla="*/ 0 w 36"/>
                    <a:gd name="T5" fmla="*/ 105 h 239"/>
                    <a:gd name="T6" fmla="*/ 17 w 36"/>
                    <a:gd name="T7" fmla="*/ 105 h 239"/>
                    <a:gd name="T8" fmla="*/ 17 w 36"/>
                    <a:gd name="T9" fmla="*/ 0 h 239"/>
                    <a:gd name="T10" fmla="*/ 17 w 36"/>
                    <a:gd name="T11" fmla="*/ 105 h 239"/>
                    <a:gd name="T12" fmla="*/ 32 w 36"/>
                    <a:gd name="T13" fmla="*/ 105 h 239"/>
                    <a:gd name="T14" fmla="*/ 32 w 36"/>
                    <a:gd name="T15" fmla="*/ 235 h 239"/>
                    <a:gd name="T16" fmla="*/ 17 w 36"/>
                    <a:gd name="T17" fmla="*/ 235 h 23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239"/>
                    <a:gd name="T29" fmla="*/ 36 w 36"/>
                    <a:gd name="T30" fmla="*/ 239 h 23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239">
                      <a:moveTo>
                        <a:pt x="17" y="238"/>
                      </a:moveTo>
                      <a:lnTo>
                        <a:pt x="0" y="238"/>
                      </a:lnTo>
                      <a:lnTo>
                        <a:pt x="0" y="105"/>
                      </a:lnTo>
                      <a:lnTo>
                        <a:pt x="17" y="105"/>
                      </a:lnTo>
                      <a:lnTo>
                        <a:pt x="17" y="0"/>
                      </a:lnTo>
                      <a:lnTo>
                        <a:pt x="17" y="105"/>
                      </a:lnTo>
                      <a:lnTo>
                        <a:pt x="35" y="105"/>
                      </a:lnTo>
                      <a:lnTo>
                        <a:pt x="35" y="238"/>
                      </a:lnTo>
                      <a:lnTo>
                        <a:pt x="17" y="238"/>
                      </a:lnTo>
                    </a:path>
                  </a:pathLst>
                </a:custGeom>
                <a:solidFill>
                  <a:srgbClr val="FF0000"/>
                </a:solidFill>
                <a:ln w="1800">
                  <a:solidFill>
                    <a:srgbClr val="000000"/>
                  </a:solidFill>
                  <a:round/>
                  <a:headEnd/>
                  <a:tailEnd/>
                </a:ln>
              </p:spPr>
              <p:txBody>
                <a:bodyPr wrap="none" anchor="ctr"/>
                <a:lstStyle/>
                <a:p>
                  <a:endParaRPr lang="en-US"/>
                </a:p>
              </p:txBody>
            </p:sp>
            <p:sp>
              <p:nvSpPr>
                <p:cNvPr id="14435" name="Line 911"/>
                <p:cNvSpPr>
                  <a:spLocks noChangeShapeType="1"/>
                </p:cNvSpPr>
                <p:nvPr/>
              </p:nvSpPr>
              <p:spPr bwMode="auto">
                <a:xfrm>
                  <a:off x="12799" y="3554"/>
                  <a:ext cx="8" cy="1"/>
                </a:xfrm>
                <a:prstGeom prst="line">
                  <a:avLst/>
                </a:prstGeom>
                <a:noFill/>
                <a:ln w="9525">
                  <a:solidFill>
                    <a:srgbClr val="000000"/>
                  </a:solidFill>
                  <a:round/>
                  <a:headEnd/>
                  <a:tailEnd/>
                </a:ln>
              </p:spPr>
              <p:txBody>
                <a:bodyPr/>
                <a:lstStyle/>
                <a:p>
                  <a:endParaRPr lang="en-GB"/>
                </a:p>
              </p:txBody>
            </p:sp>
            <p:sp>
              <p:nvSpPr>
                <p:cNvPr id="14436" name="Line 912"/>
                <p:cNvSpPr>
                  <a:spLocks noChangeShapeType="1"/>
                </p:cNvSpPr>
                <p:nvPr/>
              </p:nvSpPr>
              <p:spPr bwMode="auto">
                <a:xfrm>
                  <a:off x="12799" y="3189"/>
                  <a:ext cx="8" cy="0"/>
                </a:xfrm>
                <a:prstGeom prst="line">
                  <a:avLst/>
                </a:prstGeom>
                <a:noFill/>
                <a:ln w="9525">
                  <a:solidFill>
                    <a:srgbClr val="000000"/>
                  </a:solidFill>
                  <a:round/>
                  <a:headEnd/>
                  <a:tailEnd/>
                </a:ln>
              </p:spPr>
              <p:txBody>
                <a:bodyPr/>
                <a:lstStyle/>
                <a:p>
                  <a:endParaRPr lang="en-GB"/>
                </a:p>
              </p:txBody>
            </p:sp>
            <p:sp>
              <p:nvSpPr>
                <p:cNvPr id="14437" name="Line 913"/>
                <p:cNvSpPr>
                  <a:spLocks noChangeShapeType="1"/>
                </p:cNvSpPr>
                <p:nvPr/>
              </p:nvSpPr>
              <p:spPr bwMode="auto">
                <a:xfrm flipH="1">
                  <a:off x="12783" y="3358"/>
                  <a:ext cx="35" cy="1"/>
                </a:xfrm>
                <a:prstGeom prst="line">
                  <a:avLst/>
                </a:prstGeom>
                <a:noFill/>
                <a:ln w="9525">
                  <a:solidFill>
                    <a:srgbClr val="000000"/>
                  </a:solidFill>
                  <a:round/>
                  <a:headEnd/>
                  <a:tailEnd/>
                </a:ln>
              </p:spPr>
              <p:txBody>
                <a:bodyPr/>
                <a:lstStyle/>
                <a:p>
                  <a:endParaRPr lang="en-GB"/>
                </a:p>
              </p:txBody>
            </p:sp>
            <p:sp>
              <p:nvSpPr>
                <p:cNvPr id="14438" name="Line 914"/>
                <p:cNvSpPr>
                  <a:spLocks noChangeShapeType="1"/>
                </p:cNvSpPr>
                <p:nvPr/>
              </p:nvSpPr>
              <p:spPr bwMode="auto">
                <a:xfrm flipV="1">
                  <a:off x="12874" y="3394"/>
                  <a:ext cx="0" cy="52"/>
                </a:xfrm>
                <a:prstGeom prst="line">
                  <a:avLst/>
                </a:prstGeom>
                <a:noFill/>
                <a:ln w="9525">
                  <a:solidFill>
                    <a:srgbClr val="000000"/>
                  </a:solidFill>
                  <a:round/>
                  <a:headEnd/>
                  <a:tailEnd/>
                </a:ln>
              </p:spPr>
              <p:txBody>
                <a:bodyPr/>
                <a:lstStyle/>
                <a:p>
                  <a:endParaRPr lang="en-GB"/>
                </a:p>
              </p:txBody>
            </p:sp>
            <p:sp>
              <p:nvSpPr>
                <p:cNvPr id="14439" name="Line 915"/>
                <p:cNvSpPr>
                  <a:spLocks noChangeShapeType="1"/>
                </p:cNvSpPr>
                <p:nvPr/>
              </p:nvSpPr>
              <p:spPr bwMode="auto">
                <a:xfrm>
                  <a:off x="12874" y="3396"/>
                  <a:ext cx="0" cy="0"/>
                </a:xfrm>
                <a:prstGeom prst="line">
                  <a:avLst/>
                </a:prstGeom>
                <a:noFill/>
                <a:ln w="9525">
                  <a:solidFill>
                    <a:srgbClr val="000000"/>
                  </a:solidFill>
                  <a:round/>
                  <a:headEnd/>
                  <a:tailEnd/>
                </a:ln>
              </p:spPr>
              <p:txBody>
                <a:bodyPr/>
                <a:lstStyle/>
                <a:p>
                  <a:endParaRPr lang="en-GB"/>
                </a:p>
              </p:txBody>
            </p:sp>
            <p:sp>
              <p:nvSpPr>
                <p:cNvPr id="14440" name="Freeform 916"/>
                <p:cNvSpPr>
                  <a:spLocks noChangeArrowheads="1"/>
                </p:cNvSpPr>
                <p:nvPr/>
              </p:nvSpPr>
              <p:spPr bwMode="auto">
                <a:xfrm>
                  <a:off x="12856" y="3292"/>
                  <a:ext cx="38" cy="104"/>
                </a:xfrm>
                <a:custGeom>
                  <a:avLst/>
                  <a:gdLst>
                    <a:gd name="T0" fmla="*/ 18 w 39"/>
                    <a:gd name="T1" fmla="*/ 101 h 105"/>
                    <a:gd name="T2" fmla="*/ 0 w 39"/>
                    <a:gd name="T3" fmla="*/ 101 h 105"/>
                    <a:gd name="T4" fmla="*/ 0 w 39"/>
                    <a:gd name="T5" fmla="*/ 51 h 105"/>
                    <a:gd name="T6" fmla="*/ 18 w 39"/>
                    <a:gd name="T7" fmla="*/ 51 h 105"/>
                    <a:gd name="T8" fmla="*/ 18 w 39"/>
                    <a:gd name="T9" fmla="*/ 0 h 105"/>
                    <a:gd name="T10" fmla="*/ 18 w 39"/>
                    <a:gd name="T11" fmla="*/ 51 h 105"/>
                    <a:gd name="T12" fmla="*/ 35 w 39"/>
                    <a:gd name="T13" fmla="*/ 51 h 105"/>
                    <a:gd name="T14" fmla="*/ 35 w 39"/>
                    <a:gd name="T15" fmla="*/ 101 h 105"/>
                    <a:gd name="T16" fmla="*/ 18 w 39"/>
                    <a:gd name="T17" fmla="*/ 101 h 10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9"/>
                    <a:gd name="T28" fmla="*/ 0 h 105"/>
                    <a:gd name="T29" fmla="*/ 39 w 39"/>
                    <a:gd name="T30" fmla="*/ 105 h 10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9" h="105">
                      <a:moveTo>
                        <a:pt x="18" y="104"/>
                      </a:moveTo>
                      <a:lnTo>
                        <a:pt x="0" y="104"/>
                      </a:lnTo>
                      <a:lnTo>
                        <a:pt x="0" y="51"/>
                      </a:lnTo>
                      <a:lnTo>
                        <a:pt x="18" y="51"/>
                      </a:lnTo>
                      <a:lnTo>
                        <a:pt x="18" y="0"/>
                      </a:lnTo>
                      <a:lnTo>
                        <a:pt x="18" y="51"/>
                      </a:lnTo>
                      <a:lnTo>
                        <a:pt x="38" y="51"/>
                      </a:lnTo>
                      <a:lnTo>
                        <a:pt x="38" y="104"/>
                      </a:lnTo>
                      <a:lnTo>
                        <a:pt x="18" y="104"/>
                      </a:lnTo>
                    </a:path>
                  </a:pathLst>
                </a:custGeom>
                <a:solidFill>
                  <a:srgbClr val="FF0000"/>
                </a:solidFill>
                <a:ln w="1800">
                  <a:solidFill>
                    <a:srgbClr val="000000"/>
                  </a:solidFill>
                  <a:round/>
                  <a:headEnd/>
                  <a:tailEnd/>
                </a:ln>
              </p:spPr>
              <p:txBody>
                <a:bodyPr wrap="none" anchor="ctr"/>
                <a:lstStyle/>
                <a:p>
                  <a:endParaRPr lang="en-US"/>
                </a:p>
              </p:txBody>
            </p:sp>
            <p:sp>
              <p:nvSpPr>
                <p:cNvPr id="14441" name="Line 917"/>
                <p:cNvSpPr>
                  <a:spLocks noChangeShapeType="1"/>
                </p:cNvSpPr>
                <p:nvPr/>
              </p:nvSpPr>
              <p:spPr bwMode="auto">
                <a:xfrm>
                  <a:off x="12865" y="3449"/>
                  <a:ext cx="18" cy="1"/>
                </a:xfrm>
                <a:prstGeom prst="line">
                  <a:avLst/>
                </a:prstGeom>
                <a:noFill/>
                <a:ln w="9525">
                  <a:solidFill>
                    <a:srgbClr val="000000"/>
                  </a:solidFill>
                  <a:round/>
                  <a:headEnd/>
                  <a:tailEnd/>
                </a:ln>
              </p:spPr>
              <p:txBody>
                <a:bodyPr/>
                <a:lstStyle/>
                <a:p>
                  <a:endParaRPr lang="en-GB"/>
                </a:p>
              </p:txBody>
            </p:sp>
            <p:sp>
              <p:nvSpPr>
                <p:cNvPr id="14442" name="Line 918"/>
                <p:cNvSpPr>
                  <a:spLocks noChangeShapeType="1"/>
                </p:cNvSpPr>
                <p:nvPr/>
              </p:nvSpPr>
              <p:spPr bwMode="auto">
                <a:xfrm>
                  <a:off x="12865" y="3292"/>
                  <a:ext cx="18" cy="0"/>
                </a:xfrm>
                <a:prstGeom prst="line">
                  <a:avLst/>
                </a:prstGeom>
                <a:noFill/>
                <a:ln w="9525">
                  <a:solidFill>
                    <a:srgbClr val="000000"/>
                  </a:solidFill>
                  <a:round/>
                  <a:headEnd/>
                  <a:tailEnd/>
                </a:ln>
              </p:spPr>
              <p:txBody>
                <a:bodyPr/>
                <a:lstStyle/>
                <a:p>
                  <a:endParaRPr lang="en-GB"/>
                </a:p>
              </p:txBody>
            </p:sp>
            <p:sp>
              <p:nvSpPr>
                <p:cNvPr id="14443" name="Line 919"/>
                <p:cNvSpPr>
                  <a:spLocks noChangeShapeType="1"/>
                </p:cNvSpPr>
                <p:nvPr/>
              </p:nvSpPr>
              <p:spPr bwMode="auto">
                <a:xfrm flipH="1">
                  <a:off x="12854" y="3343"/>
                  <a:ext cx="38" cy="2"/>
                </a:xfrm>
                <a:prstGeom prst="line">
                  <a:avLst/>
                </a:prstGeom>
                <a:noFill/>
                <a:ln w="9525">
                  <a:solidFill>
                    <a:srgbClr val="000000"/>
                  </a:solidFill>
                  <a:round/>
                  <a:headEnd/>
                  <a:tailEnd/>
                </a:ln>
              </p:spPr>
              <p:txBody>
                <a:bodyPr/>
                <a:lstStyle/>
                <a:p>
                  <a:endParaRPr lang="en-GB"/>
                </a:p>
              </p:txBody>
            </p:sp>
            <p:sp>
              <p:nvSpPr>
                <p:cNvPr id="14444" name="Line 920"/>
                <p:cNvSpPr>
                  <a:spLocks noChangeShapeType="1"/>
                </p:cNvSpPr>
                <p:nvPr/>
              </p:nvSpPr>
              <p:spPr bwMode="auto">
                <a:xfrm flipV="1">
                  <a:off x="12945" y="3496"/>
                  <a:ext cx="0" cy="56"/>
                </a:xfrm>
                <a:prstGeom prst="line">
                  <a:avLst/>
                </a:prstGeom>
                <a:noFill/>
                <a:ln w="9525">
                  <a:solidFill>
                    <a:srgbClr val="000000"/>
                  </a:solidFill>
                  <a:round/>
                  <a:headEnd/>
                  <a:tailEnd/>
                </a:ln>
              </p:spPr>
              <p:txBody>
                <a:bodyPr/>
                <a:lstStyle/>
                <a:p>
                  <a:endParaRPr lang="en-GB"/>
                </a:p>
              </p:txBody>
            </p:sp>
            <p:sp>
              <p:nvSpPr>
                <p:cNvPr id="14445" name="Line 921"/>
                <p:cNvSpPr>
                  <a:spLocks noChangeShapeType="1"/>
                </p:cNvSpPr>
                <p:nvPr/>
              </p:nvSpPr>
              <p:spPr bwMode="auto">
                <a:xfrm>
                  <a:off x="12945" y="3497"/>
                  <a:ext cx="0" cy="2"/>
                </a:xfrm>
                <a:prstGeom prst="line">
                  <a:avLst/>
                </a:prstGeom>
                <a:noFill/>
                <a:ln w="9525">
                  <a:solidFill>
                    <a:srgbClr val="000000"/>
                  </a:solidFill>
                  <a:round/>
                  <a:headEnd/>
                  <a:tailEnd/>
                </a:ln>
              </p:spPr>
              <p:txBody>
                <a:bodyPr/>
                <a:lstStyle/>
                <a:p>
                  <a:endParaRPr lang="en-GB"/>
                </a:p>
              </p:txBody>
            </p:sp>
            <p:sp>
              <p:nvSpPr>
                <p:cNvPr id="14446" name="Freeform 922"/>
                <p:cNvSpPr>
                  <a:spLocks noChangeArrowheads="1"/>
                </p:cNvSpPr>
                <p:nvPr/>
              </p:nvSpPr>
              <p:spPr bwMode="auto">
                <a:xfrm>
                  <a:off x="12929" y="3136"/>
                  <a:ext cx="36" cy="363"/>
                </a:xfrm>
                <a:custGeom>
                  <a:avLst/>
                  <a:gdLst>
                    <a:gd name="T0" fmla="*/ 18 w 37"/>
                    <a:gd name="T1" fmla="*/ 360 h 364"/>
                    <a:gd name="T2" fmla="*/ 0 w 37"/>
                    <a:gd name="T3" fmla="*/ 360 h 364"/>
                    <a:gd name="T4" fmla="*/ 0 w 37"/>
                    <a:gd name="T5" fmla="*/ 204 h 364"/>
                    <a:gd name="T6" fmla="*/ 18 w 37"/>
                    <a:gd name="T7" fmla="*/ 204 h 364"/>
                    <a:gd name="T8" fmla="*/ 18 w 37"/>
                    <a:gd name="T9" fmla="*/ 0 h 364"/>
                    <a:gd name="T10" fmla="*/ 18 w 37"/>
                    <a:gd name="T11" fmla="*/ 204 h 364"/>
                    <a:gd name="T12" fmla="*/ 33 w 37"/>
                    <a:gd name="T13" fmla="*/ 204 h 364"/>
                    <a:gd name="T14" fmla="*/ 33 w 37"/>
                    <a:gd name="T15" fmla="*/ 360 h 364"/>
                    <a:gd name="T16" fmla="*/ 18 w 37"/>
                    <a:gd name="T17" fmla="*/ 360 h 3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
                    <a:gd name="T28" fmla="*/ 0 h 364"/>
                    <a:gd name="T29" fmla="*/ 37 w 37"/>
                    <a:gd name="T30" fmla="*/ 364 h 36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 h="364">
                      <a:moveTo>
                        <a:pt x="18" y="363"/>
                      </a:moveTo>
                      <a:lnTo>
                        <a:pt x="0" y="363"/>
                      </a:lnTo>
                      <a:lnTo>
                        <a:pt x="0" y="207"/>
                      </a:lnTo>
                      <a:lnTo>
                        <a:pt x="18" y="207"/>
                      </a:lnTo>
                      <a:lnTo>
                        <a:pt x="18" y="0"/>
                      </a:lnTo>
                      <a:lnTo>
                        <a:pt x="18" y="207"/>
                      </a:lnTo>
                      <a:lnTo>
                        <a:pt x="36" y="207"/>
                      </a:lnTo>
                      <a:lnTo>
                        <a:pt x="36" y="363"/>
                      </a:lnTo>
                      <a:lnTo>
                        <a:pt x="18" y="363"/>
                      </a:lnTo>
                    </a:path>
                  </a:pathLst>
                </a:custGeom>
                <a:solidFill>
                  <a:srgbClr val="FF0000"/>
                </a:solidFill>
                <a:ln w="1800">
                  <a:solidFill>
                    <a:srgbClr val="000000"/>
                  </a:solidFill>
                  <a:round/>
                  <a:headEnd/>
                  <a:tailEnd/>
                </a:ln>
              </p:spPr>
              <p:txBody>
                <a:bodyPr wrap="none" anchor="ctr"/>
                <a:lstStyle/>
                <a:p>
                  <a:endParaRPr lang="en-US"/>
                </a:p>
              </p:txBody>
            </p:sp>
            <p:sp>
              <p:nvSpPr>
                <p:cNvPr id="14447" name="Line 923"/>
                <p:cNvSpPr>
                  <a:spLocks noChangeShapeType="1"/>
                </p:cNvSpPr>
                <p:nvPr/>
              </p:nvSpPr>
              <p:spPr bwMode="auto">
                <a:xfrm>
                  <a:off x="12942" y="3554"/>
                  <a:ext cx="12" cy="1"/>
                </a:xfrm>
                <a:prstGeom prst="line">
                  <a:avLst/>
                </a:prstGeom>
                <a:noFill/>
                <a:ln w="9525">
                  <a:solidFill>
                    <a:srgbClr val="000000"/>
                  </a:solidFill>
                  <a:round/>
                  <a:headEnd/>
                  <a:tailEnd/>
                </a:ln>
              </p:spPr>
              <p:txBody>
                <a:bodyPr/>
                <a:lstStyle/>
                <a:p>
                  <a:endParaRPr lang="en-GB"/>
                </a:p>
              </p:txBody>
            </p:sp>
            <p:sp>
              <p:nvSpPr>
                <p:cNvPr id="14448" name="Line 924"/>
                <p:cNvSpPr>
                  <a:spLocks noChangeShapeType="1"/>
                </p:cNvSpPr>
                <p:nvPr/>
              </p:nvSpPr>
              <p:spPr bwMode="auto">
                <a:xfrm>
                  <a:off x="12942" y="3136"/>
                  <a:ext cx="12" cy="2"/>
                </a:xfrm>
                <a:prstGeom prst="line">
                  <a:avLst/>
                </a:prstGeom>
                <a:noFill/>
                <a:ln w="9525">
                  <a:solidFill>
                    <a:srgbClr val="000000"/>
                  </a:solidFill>
                  <a:round/>
                  <a:headEnd/>
                  <a:tailEnd/>
                </a:ln>
              </p:spPr>
              <p:txBody>
                <a:bodyPr/>
                <a:lstStyle/>
                <a:p>
                  <a:endParaRPr lang="en-GB"/>
                </a:p>
              </p:txBody>
            </p:sp>
            <p:sp>
              <p:nvSpPr>
                <p:cNvPr id="14449" name="Line 925"/>
                <p:cNvSpPr>
                  <a:spLocks noChangeShapeType="1"/>
                </p:cNvSpPr>
                <p:nvPr/>
              </p:nvSpPr>
              <p:spPr bwMode="auto">
                <a:xfrm flipH="1">
                  <a:off x="12929" y="3407"/>
                  <a:ext cx="36" cy="3"/>
                </a:xfrm>
                <a:prstGeom prst="line">
                  <a:avLst/>
                </a:prstGeom>
                <a:noFill/>
                <a:ln w="9525">
                  <a:solidFill>
                    <a:srgbClr val="000000"/>
                  </a:solidFill>
                  <a:round/>
                  <a:headEnd/>
                  <a:tailEnd/>
                </a:ln>
              </p:spPr>
              <p:txBody>
                <a:bodyPr/>
                <a:lstStyle/>
                <a:p>
                  <a:endParaRPr lang="en-GB"/>
                </a:p>
              </p:txBody>
            </p:sp>
            <p:sp>
              <p:nvSpPr>
                <p:cNvPr id="14450" name="Line 926"/>
                <p:cNvSpPr>
                  <a:spLocks noChangeShapeType="1"/>
                </p:cNvSpPr>
                <p:nvPr/>
              </p:nvSpPr>
              <p:spPr bwMode="auto">
                <a:xfrm>
                  <a:off x="11942" y="3387"/>
                  <a:ext cx="0" cy="0"/>
                </a:xfrm>
                <a:prstGeom prst="line">
                  <a:avLst/>
                </a:prstGeom>
                <a:noFill/>
                <a:ln w="9525">
                  <a:solidFill>
                    <a:srgbClr val="000000"/>
                  </a:solidFill>
                  <a:round/>
                  <a:headEnd/>
                  <a:tailEnd/>
                </a:ln>
              </p:spPr>
              <p:txBody>
                <a:bodyPr/>
                <a:lstStyle/>
                <a:p>
                  <a:endParaRPr lang="en-GB"/>
                </a:p>
              </p:txBody>
            </p:sp>
            <p:sp>
              <p:nvSpPr>
                <p:cNvPr id="14451" name="Freeform 927"/>
                <p:cNvSpPr>
                  <a:spLocks noChangeArrowheads="1"/>
                </p:cNvSpPr>
                <p:nvPr/>
              </p:nvSpPr>
              <p:spPr bwMode="auto">
                <a:xfrm>
                  <a:off x="11935" y="3380"/>
                  <a:ext cx="9" cy="7"/>
                </a:xfrm>
                <a:custGeom>
                  <a:avLst/>
                  <a:gdLst>
                    <a:gd name="T0" fmla="*/ 4 w 10"/>
                    <a:gd name="T1" fmla="*/ 4 h 8"/>
                    <a:gd name="T2" fmla="*/ 6 w 10"/>
                    <a:gd name="T3" fmla="*/ 3 h 8"/>
                    <a:gd name="T4" fmla="*/ 4 w 10"/>
                    <a:gd name="T5" fmla="*/ 0 h 8"/>
                    <a:gd name="T6" fmla="*/ 0 w 10"/>
                    <a:gd name="T7" fmla="*/ 3 h 8"/>
                    <a:gd name="T8" fmla="*/ 4 w 10"/>
                    <a:gd name="T9" fmla="*/ 4 h 8"/>
                    <a:gd name="T10" fmla="*/ 0 60000 65536"/>
                    <a:gd name="T11" fmla="*/ 0 60000 65536"/>
                    <a:gd name="T12" fmla="*/ 0 60000 65536"/>
                    <a:gd name="T13" fmla="*/ 0 60000 65536"/>
                    <a:gd name="T14" fmla="*/ 0 60000 65536"/>
                    <a:gd name="T15" fmla="*/ 0 w 10"/>
                    <a:gd name="T16" fmla="*/ 0 h 8"/>
                    <a:gd name="T17" fmla="*/ 10 w 10"/>
                    <a:gd name="T18" fmla="*/ 8 h 8"/>
                  </a:gdLst>
                  <a:ahLst/>
                  <a:cxnLst>
                    <a:cxn ang="T10">
                      <a:pos x="T0" y="T1"/>
                    </a:cxn>
                    <a:cxn ang="T11">
                      <a:pos x="T2" y="T3"/>
                    </a:cxn>
                    <a:cxn ang="T12">
                      <a:pos x="T4" y="T5"/>
                    </a:cxn>
                    <a:cxn ang="T13">
                      <a:pos x="T6" y="T7"/>
                    </a:cxn>
                    <a:cxn ang="T14">
                      <a:pos x="T8" y="T9"/>
                    </a:cxn>
                  </a:cxnLst>
                  <a:rect l="T15" t="T16" r="T17" b="T18"/>
                  <a:pathLst>
                    <a:path w="10" h="8">
                      <a:moveTo>
                        <a:pt x="4" y="7"/>
                      </a:moveTo>
                      <a:lnTo>
                        <a:pt x="9" y="3"/>
                      </a:lnTo>
                      <a:lnTo>
                        <a:pt x="4" y="0"/>
                      </a:lnTo>
                      <a:lnTo>
                        <a:pt x="0" y="3"/>
                      </a:lnTo>
                      <a:lnTo>
                        <a:pt x="4" y="7"/>
                      </a:lnTo>
                    </a:path>
                  </a:pathLst>
                </a:custGeom>
                <a:solidFill>
                  <a:srgbClr val="00FFFF"/>
                </a:solidFill>
                <a:ln w="1800">
                  <a:solidFill>
                    <a:srgbClr val="000000"/>
                  </a:solidFill>
                  <a:round/>
                  <a:headEnd/>
                  <a:tailEnd/>
                </a:ln>
              </p:spPr>
              <p:txBody>
                <a:bodyPr wrap="none" anchor="ctr"/>
                <a:lstStyle/>
                <a:p>
                  <a:endParaRPr lang="en-US"/>
                </a:p>
              </p:txBody>
            </p:sp>
            <p:sp>
              <p:nvSpPr>
                <p:cNvPr id="14452" name="Line 928"/>
                <p:cNvSpPr>
                  <a:spLocks noChangeShapeType="1"/>
                </p:cNvSpPr>
                <p:nvPr/>
              </p:nvSpPr>
              <p:spPr bwMode="auto">
                <a:xfrm>
                  <a:off x="12011" y="3363"/>
                  <a:ext cx="0" cy="2"/>
                </a:xfrm>
                <a:prstGeom prst="line">
                  <a:avLst/>
                </a:prstGeom>
                <a:noFill/>
                <a:ln w="9525">
                  <a:solidFill>
                    <a:srgbClr val="000000"/>
                  </a:solidFill>
                  <a:round/>
                  <a:headEnd/>
                  <a:tailEnd/>
                </a:ln>
              </p:spPr>
              <p:txBody>
                <a:bodyPr/>
                <a:lstStyle/>
                <a:p>
                  <a:endParaRPr lang="en-GB"/>
                </a:p>
              </p:txBody>
            </p:sp>
            <p:sp>
              <p:nvSpPr>
                <p:cNvPr id="14453" name="Freeform 929"/>
                <p:cNvSpPr>
                  <a:spLocks noChangeArrowheads="1"/>
                </p:cNvSpPr>
                <p:nvPr/>
              </p:nvSpPr>
              <p:spPr bwMode="auto">
                <a:xfrm>
                  <a:off x="12008" y="3354"/>
                  <a:ext cx="7" cy="9"/>
                </a:xfrm>
                <a:custGeom>
                  <a:avLst/>
                  <a:gdLst>
                    <a:gd name="T0" fmla="*/ 3 w 8"/>
                    <a:gd name="T1" fmla="*/ 6 h 10"/>
                    <a:gd name="T2" fmla="*/ 4 w 8"/>
                    <a:gd name="T3" fmla="*/ 5 h 10"/>
                    <a:gd name="T4" fmla="*/ 3 w 8"/>
                    <a:gd name="T5" fmla="*/ 0 h 10"/>
                    <a:gd name="T6" fmla="*/ 0 w 8"/>
                    <a:gd name="T7" fmla="*/ 5 h 10"/>
                    <a:gd name="T8" fmla="*/ 3 w 8"/>
                    <a:gd name="T9" fmla="*/ 6 h 10"/>
                    <a:gd name="T10" fmla="*/ 0 60000 65536"/>
                    <a:gd name="T11" fmla="*/ 0 60000 65536"/>
                    <a:gd name="T12" fmla="*/ 0 60000 65536"/>
                    <a:gd name="T13" fmla="*/ 0 60000 65536"/>
                    <a:gd name="T14" fmla="*/ 0 60000 65536"/>
                    <a:gd name="T15" fmla="*/ 0 w 8"/>
                    <a:gd name="T16" fmla="*/ 0 h 10"/>
                    <a:gd name="T17" fmla="*/ 8 w 8"/>
                    <a:gd name="T18" fmla="*/ 10 h 10"/>
                  </a:gdLst>
                  <a:ahLst/>
                  <a:cxnLst>
                    <a:cxn ang="T10">
                      <a:pos x="T0" y="T1"/>
                    </a:cxn>
                    <a:cxn ang="T11">
                      <a:pos x="T2" y="T3"/>
                    </a:cxn>
                    <a:cxn ang="T12">
                      <a:pos x="T4" y="T5"/>
                    </a:cxn>
                    <a:cxn ang="T13">
                      <a:pos x="T6" y="T7"/>
                    </a:cxn>
                    <a:cxn ang="T14">
                      <a:pos x="T8" y="T9"/>
                    </a:cxn>
                  </a:cxnLst>
                  <a:rect l="T15" t="T16" r="T17" b="T18"/>
                  <a:pathLst>
                    <a:path w="8" h="10">
                      <a:moveTo>
                        <a:pt x="3" y="9"/>
                      </a:moveTo>
                      <a:lnTo>
                        <a:pt x="7" y="5"/>
                      </a:lnTo>
                      <a:lnTo>
                        <a:pt x="3" y="0"/>
                      </a:lnTo>
                      <a:lnTo>
                        <a:pt x="0" y="5"/>
                      </a:lnTo>
                      <a:lnTo>
                        <a:pt x="3" y="9"/>
                      </a:lnTo>
                    </a:path>
                  </a:pathLst>
                </a:custGeom>
                <a:solidFill>
                  <a:srgbClr val="00FFFF"/>
                </a:solidFill>
                <a:ln w="1800">
                  <a:solidFill>
                    <a:srgbClr val="000000"/>
                  </a:solidFill>
                  <a:round/>
                  <a:headEnd/>
                  <a:tailEnd/>
                </a:ln>
              </p:spPr>
              <p:txBody>
                <a:bodyPr wrap="none" anchor="ctr"/>
                <a:lstStyle/>
                <a:p>
                  <a:endParaRPr lang="en-US"/>
                </a:p>
              </p:txBody>
            </p:sp>
            <p:sp>
              <p:nvSpPr>
                <p:cNvPr id="14454" name="Line 930"/>
                <p:cNvSpPr>
                  <a:spLocks noChangeShapeType="1"/>
                </p:cNvSpPr>
                <p:nvPr/>
              </p:nvSpPr>
              <p:spPr bwMode="auto">
                <a:xfrm>
                  <a:off x="12084" y="3365"/>
                  <a:ext cx="2" cy="4"/>
                </a:xfrm>
                <a:prstGeom prst="line">
                  <a:avLst/>
                </a:prstGeom>
                <a:noFill/>
                <a:ln w="9525">
                  <a:solidFill>
                    <a:srgbClr val="000000"/>
                  </a:solidFill>
                  <a:round/>
                  <a:headEnd/>
                  <a:tailEnd/>
                </a:ln>
              </p:spPr>
              <p:txBody>
                <a:bodyPr/>
                <a:lstStyle/>
                <a:p>
                  <a:endParaRPr lang="en-GB"/>
                </a:p>
              </p:txBody>
            </p:sp>
            <p:sp>
              <p:nvSpPr>
                <p:cNvPr id="14455" name="Freeform 931"/>
                <p:cNvSpPr>
                  <a:spLocks noChangeArrowheads="1"/>
                </p:cNvSpPr>
                <p:nvPr/>
              </p:nvSpPr>
              <p:spPr bwMode="auto">
                <a:xfrm>
                  <a:off x="12081" y="3358"/>
                  <a:ext cx="5" cy="7"/>
                </a:xfrm>
                <a:custGeom>
                  <a:avLst/>
                  <a:gdLst>
                    <a:gd name="T0" fmla="*/ 3 w 6"/>
                    <a:gd name="T1" fmla="*/ 4 h 8"/>
                    <a:gd name="T2" fmla="*/ 3 w 6"/>
                    <a:gd name="T3" fmla="*/ 4 h 8"/>
                    <a:gd name="T4" fmla="*/ 3 w 6"/>
                    <a:gd name="T5" fmla="*/ 0 h 8"/>
                    <a:gd name="T6" fmla="*/ 0 w 6"/>
                    <a:gd name="T7" fmla="*/ 4 h 8"/>
                    <a:gd name="T8" fmla="*/ 3 w 6"/>
                    <a:gd name="T9" fmla="*/ 4 h 8"/>
                    <a:gd name="T10" fmla="*/ 0 60000 65536"/>
                    <a:gd name="T11" fmla="*/ 0 60000 65536"/>
                    <a:gd name="T12" fmla="*/ 0 60000 65536"/>
                    <a:gd name="T13" fmla="*/ 0 60000 65536"/>
                    <a:gd name="T14" fmla="*/ 0 60000 65536"/>
                    <a:gd name="T15" fmla="*/ 0 w 6"/>
                    <a:gd name="T16" fmla="*/ 0 h 8"/>
                    <a:gd name="T17" fmla="*/ 6 w 6"/>
                    <a:gd name="T18" fmla="*/ 8 h 8"/>
                  </a:gdLst>
                  <a:ahLst/>
                  <a:cxnLst>
                    <a:cxn ang="T10">
                      <a:pos x="T0" y="T1"/>
                    </a:cxn>
                    <a:cxn ang="T11">
                      <a:pos x="T2" y="T3"/>
                    </a:cxn>
                    <a:cxn ang="T12">
                      <a:pos x="T4" y="T5"/>
                    </a:cxn>
                    <a:cxn ang="T13">
                      <a:pos x="T6" y="T7"/>
                    </a:cxn>
                    <a:cxn ang="T14">
                      <a:pos x="T8" y="T9"/>
                    </a:cxn>
                  </a:cxnLst>
                  <a:rect l="T15" t="T16" r="T17" b="T18"/>
                  <a:pathLst>
                    <a:path w="6" h="8">
                      <a:moveTo>
                        <a:pt x="3" y="7"/>
                      </a:moveTo>
                      <a:lnTo>
                        <a:pt x="5" y="4"/>
                      </a:lnTo>
                      <a:lnTo>
                        <a:pt x="3" y="0"/>
                      </a:lnTo>
                      <a:lnTo>
                        <a:pt x="0" y="4"/>
                      </a:lnTo>
                      <a:lnTo>
                        <a:pt x="3" y="7"/>
                      </a:lnTo>
                    </a:path>
                  </a:pathLst>
                </a:custGeom>
                <a:solidFill>
                  <a:srgbClr val="00FFFF"/>
                </a:solidFill>
                <a:ln w="1800">
                  <a:solidFill>
                    <a:srgbClr val="000000"/>
                  </a:solidFill>
                  <a:round/>
                  <a:headEnd/>
                  <a:tailEnd/>
                </a:ln>
              </p:spPr>
              <p:txBody>
                <a:bodyPr wrap="none" anchor="ctr"/>
                <a:lstStyle/>
                <a:p>
                  <a:endParaRPr lang="en-US"/>
                </a:p>
              </p:txBody>
            </p:sp>
            <p:sp>
              <p:nvSpPr>
                <p:cNvPr id="14456" name="Line 932"/>
                <p:cNvSpPr>
                  <a:spLocks noChangeShapeType="1"/>
                </p:cNvSpPr>
                <p:nvPr/>
              </p:nvSpPr>
              <p:spPr bwMode="auto">
                <a:xfrm>
                  <a:off x="12154" y="3383"/>
                  <a:ext cx="5" cy="2"/>
                </a:xfrm>
                <a:prstGeom prst="line">
                  <a:avLst/>
                </a:prstGeom>
                <a:noFill/>
                <a:ln w="9525">
                  <a:solidFill>
                    <a:srgbClr val="000000"/>
                  </a:solidFill>
                  <a:round/>
                  <a:headEnd/>
                  <a:tailEnd/>
                </a:ln>
              </p:spPr>
              <p:txBody>
                <a:bodyPr/>
                <a:lstStyle/>
                <a:p>
                  <a:endParaRPr lang="en-GB"/>
                </a:p>
              </p:txBody>
            </p:sp>
            <p:sp>
              <p:nvSpPr>
                <p:cNvPr id="14457" name="Freeform 933"/>
                <p:cNvSpPr>
                  <a:spLocks noChangeArrowheads="1"/>
                </p:cNvSpPr>
                <p:nvPr/>
              </p:nvSpPr>
              <p:spPr bwMode="auto">
                <a:xfrm>
                  <a:off x="12152" y="3372"/>
                  <a:ext cx="9" cy="13"/>
                </a:xfrm>
                <a:custGeom>
                  <a:avLst/>
                  <a:gdLst>
                    <a:gd name="T0" fmla="*/ 4 w 10"/>
                    <a:gd name="T1" fmla="*/ 10 h 14"/>
                    <a:gd name="T2" fmla="*/ 6 w 10"/>
                    <a:gd name="T3" fmla="*/ 6 h 14"/>
                    <a:gd name="T4" fmla="*/ 4 w 10"/>
                    <a:gd name="T5" fmla="*/ 0 h 14"/>
                    <a:gd name="T6" fmla="*/ 0 w 10"/>
                    <a:gd name="T7" fmla="*/ 6 h 14"/>
                    <a:gd name="T8" fmla="*/ 4 w 10"/>
                    <a:gd name="T9" fmla="*/ 10 h 14"/>
                    <a:gd name="T10" fmla="*/ 0 60000 65536"/>
                    <a:gd name="T11" fmla="*/ 0 60000 65536"/>
                    <a:gd name="T12" fmla="*/ 0 60000 65536"/>
                    <a:gd name="T13" fmla="*/ 0 60000 65536"/>
                    <a:gd name="T14" fmla="*/ 0 60000 65536"/>
                    <a:gd name="T15" fmla="*/ 0 w 10"/>
                    <a:gd name="T16" fmla="*/ 0 h 14"/>
                    <a:gd name="T17" fmla="*/ 10 w 10"/>
                    <a:gd name="T18" fmla="*/ 14 h 14"/>
                  </a:gdLst>
                  <a:ahLst/>
                  <a:cxnLst>
                    <a:cxn ang="T10">
                      <a:pos x="T0" y="T1"/>
                    </a:cxn>
                    <a:cxn ang="T11">
                      <a:pos x="T2" y="T3"/>
                    </a:cxn>
                    <a:cxn ang="T12">
                      <a:pos x="T4" y="T5"/>
                    </a:cxn>
                    <a:cxn ang="T13">
                      <a:pos x="T6" y="T7"/>
                    </a:cxn>
                    <a:cxn ang="T14">
                      <a:pos x="T8" y="T9"/>
                    </a:cxn>
                  </a:cxnLst>
                  <a:rect l="T15" t="T16" r="T17" b="T18"/>
                  <a:pathLst>
                    <a:path w="10" h="14">
                      <a:moveTo>
                        <a:pt x="4" y="13"/>
                      </a:moveTo>
                      <a:lnTo>
                        <a:pt x="9" y="6"/>
                      </a:lnTo>
                      <a:lnTo>
                        <a:pt x="4" y="0"/>
                      </a:lnTo>
                      <a:lnTo>
                        <a:pt x="0" y="6"/>
                      </a:lnTo>
                      <a:lnTo>
                        <a:pt x="4" y="13"/>
                      </a:lnTo>
                    </a:path>
                  </a:pathLst>
                </a:custGeom>
                <a:solidFill>
                  <a:srgbClr val="00FFFF"/>
                </a:solidFill>
                <a:ln w="1800">
                  <a:solidFill>
                    <a:srgbClr val="000000"/>
                  </a:solidFill>
                  <a:round/>
                  <a:headEnd/>
                  <a:tailEnd/>
                </a:ln>
              </p:spPr>
              <p:txBody>
                <a:bodyPr wrap="none" anchor="ctr"/>
                <a:lstStyle/>
                <a:p>
                  <a:endParaRPr lang="en-US"/>
                </a:p>
              </p:txBody>
            </p:sp>
            <p:sp>
              <p:nvSpPr>
                <p:cNvPr id="14458" name="Line 934"/>
                <p:cNvSpPr>
                  <a:spLocks noChangeShapeType="1"/>
                </p:cNvSpPr>
                <p:nvPr/>
              </p:nvSpPr>
              <p:spPr bwMode="auto">
                <a:xfrm>
                  <a:off x="12228" y="3292"/>
                  <a:ext cx="0" cy="0"/>
                </a:xfrm>
                <a:prstGeom prst="line">
                  <a:avLst/>
                </a:prstGeom>
                <a:noFill/>
                <a:ln w="9525">
                  <a:solidFill>
                    <a:srgbClr val="000000"/>
                  </a:solidFill>
                  <a:round/>
                  <a:headEnd/>
                  <a:tailEnd/>
                </a:ln>
              </p:spPr>
              <p:txBody>
                <a:bodyPr/>
                <a:lstStyle/>
                <a:p>
                  <a:endParaRPr lang="en-GB"/>
                </a:p>
              </p:txBody>
            </p:sp>
            <p:sp>
              <p:nvSpPr>
                <p:cNvPr id="14459" name="Freeform 935"/>
                <p:cNvSpPr>
                  <a:spLocks noChangeArrowheads="1"/>
                </p:cNvSpPr>
                <p:nvPr/>
              </p:nvSpPr>
              <p:spPr bwMode="auto">
                <a:xfrm>
                  <a:off x="12225" y="3281"/>
                  <a:ext cx="9" cy="11"/>
                </a:xfrm>
                <a:custGeom>
                  <a:avLst/>
                  <a:gdLst>
                    <a:gd name="T0" fmla="*/ 4 w 10"/>
                    <a:gd name="T1" fmla="*/ 8 h 12"/>
                    <a:gd name="T2" fmla="*/ 6 w 10"/>
                    <a:gd name="T3" fmla="*/ 6 h 12"/>
                    <a:gd name="T4" fmla="*/ 4 w 10"/>
                    <a:gd name="T5" fmla="*/ 0 h 12"/>
                    <a:gd name="T6" fmla="*/ 0 w 10"/>
                    <a:gd name="T7" fmla="*/ 6 h 12"/>
                    <a:gd name="T8" fmla="*/ 4 w 10"/>
                    <a:gd name="T9" fmla="*/ 8 h 12"/>
                    <a:gd name="T10" fmla="*/ 0 60000 65536"/>
                    <a:gd name="T11" fmla="*/ 0 60000 65536"/>
                    <a:gd name="T12" fmla="*/ 0 60000 65536"/>
                    <a:gd name="T13" fmla="*/ 0 60000 65536"/>
                    <a:gd name="T14" fmla="*/ 0 60000 65536"/>
                    <a:gd name="T15" fmla="*/ 0 w 10"/>
                    <a:gd name="T16" fmla="*/ 0 h 12"/>
                    <a:gd name="T17" fmla="*/ 10 w 10"/>
                    <a:gd name="T18" fmla="*/ 12 h 12"/>
                  </a:gdLst>
                  <a:ahLst/>
                  <a:cxnLst>
                    <a:cxn ang="T10">
                      <a:pos x="T0" y="T1"/>
                    </a:cxn>
                    <a:cxn ang="T11">
                      <a:pos x="T2" y="T3"/>
                    </a:cxn>
                    <a:cxn ang="T12">
                      <a:pos x="T4" y="T5"/>
                    </a:cxn>
                    <a:cxn ang="T13">
                      <a:pos x="T6" y="T7"/>
                    </a:cxn>
                    <a:cxn ang="T14">
                      <a:pos x="T8" y="T9"/>
                    </a:cxn>
                  </a:cxnLst>
                  <a:rect l="T15" t="T16" r="T17" b="T18"/>
                  <a:pathLst>
                    <a:path w="10" h="12">
                      <a:moveTo>
                        <a:pt x="4" y="11"/>
                      </a:moveTo>
                      <a:lnTo>
                        <a:pt x="9" y="6"/>
                      </a:lnTo>
                      <a:lnTo>
                        <a:pt x="4" y="0"/>
                      </a:lnTo>
                      <a:lnTo>
                        <a:pt x="0" y="6"/>
                      </a:lnTo>
                      <a:lnTo>
                        <a:pt x="4" y="11"/>
                      </a:lnTo>
                    </a:path>
                  </a:pathLst>
                </a:custGeom>
                <a:solidFill>
                  <a:srgbClr val="00FFFF"/>
                </a:solidFill>
                <a:ln w="1800">
                  <a:solidFill>
                    <a:srgbClr val="000000"/>
                  </a:solidFill>
                  <a:round/>
                  <a:headEnd/>
                  <a:tailEnd/>
                </a:ln>
              </p:spPr>
              <p:txBody>
                <a:bodyPr wrap="none" anchor="ctr"/>
                <a:lstStyle/>
                <a:p>
                  <a:endParaRPr lang="en-US"/>
                </a:p>
              </p:txBody>
            </p:sp>
            <p:sp>
              <p:nvSpPr>
                <p:cNvPr id="14460" name="Line 936"/>
                <p:cNvSpPr>
                  <a:spLocks noChangeShapeType="1"/>
                </p:cNvSpPr>
                <p:nvPr/>
              </p:nvSpPr>
              <p:spPr bwMode="auto">
                <a:xfrm>
                  <a:off x="12298" y="3391"/>
                  <a:ext cx="3" cy="0"/>
                </a:xfrm>
                <a:prstGeom prst="line">
                  <a:avLst/>
                </a:prstGeom>
                <a:noFill/>
                <a:ln w="9525">
                  <a:solidFill>
                    <a:srgbClr val="000000"/>
                  </a:solidFill>
                  <a:round/>
                  <a:headEnd/>
                  <a:tailEnd/>
                </a:ln>
              </p:spPr>
              <p:txBody>
                <a:bodyPr/>
                <a:lstStyle/>
                <a:p>
                  <a:endParaRPr lang="en-GB"/>
                </a:p>
              </p:txBody>
            </p:sp>
            <p:sp>
              <p:nvSpPr>
                <p:cNvPr id="14461" name="Freeform 937"/>
                <p:cNvSpPr>
                  <a:spLocks noChangeArrowheads="1"/>
                </p:cNvSpPr>
                <p:nvPr/>
              </p:nvSpPr>
              <p:spPr bwMode="auto">
                <a:xfrm>
                  <a:off x="12296" y="3383"/>
                  <a:ext cx="5" cy="8"/>
                </a:xfrm>
                <a:custGeom>
                  <a:avLst/>
                  <a:gdLst>
                    <a:gd name="T0" fmla="*/ 2 w 6"/>
                    <a:gd name="T1" fmla="*/ 5 h 9"/>
                    <a:gd name="T2" fmla="*/ 3 w 6"/>
                    <a:gd name="T3" fmla="*/ 4 h 9"/>
                    <a:gd name="T4" fmla="*/ 2 w 6"/>
                    <a:gd name="T5" fmla="*/ 0 h 9"/>
                    <a:gd name="T6" fmla="*/ 0 w 6"/>
                    <a:gd name="T7" fmla="*/ 4 h 9"/>
                    <a:gd name="T8" fmla="*/ 2 w 6"/>
                    <a:gd name="T9" fmla="*/ 5 h 9"/>
                    <a:gd name="T10" fmla="*/ 0 60000 65536"/>
                    <a:gd name="T11" fmla="*/ 0 60000 65536"/>
                    <a:gd name="T12" fmla="*/ 0 60000 65536"/>
                    <a:gd name="T13" fmla="*/ 0 60000 65536"/>
                    <a:gd name="T14" fmla="*/ 0 60000 65536"/>
                    <a:gd name="T15" fmla="*/ 0 w 6"/>
                    <a:gd name="T16" fmla="*/ 0 h 9"/>
                    <a:gd name="T17" fmla="*/ 6 w 6"/>
                    <a:gd name="T18" fmla="*/ 9 h 9"/>
                  </a:gdLst>
                  <a:ahLst/>
                  <a:cxnLst>
                    <a:cxn ang="T10">
                      <a:pos x="T0" y="T1"/>
                    </a:cxn>
                    <a:cxn ang="T11">
                      <a:pos x="T2" y="T3"/>
                    </a:cxn>
                    <a:cxn ang="T12">
                      <a:pos x="T4" y="T5"/>
                    </a:cxn>
                    <a:cxn ang="T13">
                      <a:pos x="T6" y="T7"/>
                    </a:cxn>
                    <a:cxn ang="T14">
                      <a:pos x="T8" y="T9"/>
                    </a:cxn>
                  </a:cxnLst>
                  <a:rect l="T15" t="T16" r="T17" b="T18"/>
                  <a:pathLst>
                    <a:path w="6" h="9">
                      <a:moveTo>
                        <a:pt x="2" y="8"/>
                      </a:moveTo>
                      <a:lnTo>
                        <a:pt x="5" y="4"/>
                      </a:lnTo>
                      <a:lnTo>
                        <a:pt x="2" y="0"/>
                      </a:lnTo>
                      <a:lnTo>
                        <a:pt x="0" y="4"/>
                      </a:lnTo>
                      <a:lnTo>
                        <a:pt x="2" y="8"/>
                      </a:lnTo>
                    </a:path>
                  </a:pathLst>
                </a:custGeom>
                <a:solidFill>
                  <a:srgbClr val="00FFFF"/>
                </a:solidFill>
                <a:ln w="1800">
                  <a:solidFill>
                    <a:srgbClr val="000000"/>
                  </a:solidFill>
                  <a:round/>
                  <a:headEnd/>
                  <a:tailEnd/>
                </a:ln>
              </p:spPr>
              <p:txBody>
                <a:bodyPr wrap="none" anchor="ctr"/>
                <a:lstStyle/>
                <a:p>
                  <a:endParaRPr lang="en-US"/>
                </a:p>
              </p:txBody>
            </p:sp>
            <p:sp>
              <p:nvSpPr>
                <p:cNvPr id="14462" name="Line 938"/>
                <p:cNvSpPr>
                  <a:spLocks noChangeShapeType="1"/>
                </p:cNvSpPr>
                <p:nvPr/>
              </p:nvSpPr>
              <p:spPr bwMode="auto">
                <a:xfrm>
                  <a:off x="12371" y="3401"/>
                  <a:ext cx="0" cy="4"/>
                </a:xfrm>
                <a:prstGeom prst="line">
                  <a:avLst/>
                </a:prstGeom>
                <a:noFill/>
                <a:ln w="9525">
                  <a:solidFill>
                    <a:srgbClr val="000000"/>
                  </a:solidFill>
                  <a:round/>
                  <a:headEnd/>
                  <a:tailEnd/>
                </a:ln>
              </p:spPr>
              <p:txBody>
                <a:bodyPr/>
                <a:lstStyle/>
                <a:p>
                  <a:endParaRPr lang="en-GB"/>
                </a:p>
              </p:txBody>
            </p:sp>
            <p:sp>
              <p:nvSpPr>
                <p:cNvPr id="14463" name="Freeform 939"/>
                <p:cNvSpPr>
                  <a:spLocks noChangeArrowheads="1"/>
                </p:cNvSpPr>
                <p:nvPr/>
              </p:nvSpPr>
              <p:spPr bwMode="auto">
                <a:xfrm>
                  <a:off x="12367" y="3394"/>
                  <a:ext cx="11" cy="7"/>
                </a:xfrm>
                <a:custGeom>
                  <a:avLst/>
                  <a:gdLst>
                    <a:gd name="T0" fmla="*/ 4 w 12"/>
                    <a:gd name="T1" fmla="*/ 4 h 8"/>
                    <a:gd name="T2" fmla="*/ 8 w 12"/>
                    <a:gd name="T3" fmla="*/ 4 h 8"/>
                    <a:gd name="T4" fmla="*/ 4 w 12"/>
                    <a:gd name="T5" fmla="*/ 0 h 8"/>
                    <a:gd name="T6" fmla="*/ 0 w 12"/>
                    <a:gd name="T7" fmla="*/ 4 h 8"/>
                    <a:gd name="T8" fmla="*/ 4 w 12"/>
                    <a:gd name="T9" fmla="*/ 4 h 8"/>
                    <a:gd name="T10" fmla="*/ 0 60000 65536"/>
                    <a:gd name="T11" fmla="*/ 0 60000 65536"/>
                    <a:gd name="T12" fmla="*/ 0 60000 65536"/>
                    <a:gd name="T13" fmla="*/ 0 60000 65536"/>
                    <a:gd name="T14" fmla="*/ 0 60000 65536"/>
                    <a:gd name="T15" fmla="*/ 0 w 12"/>
                    <a:gd name="T16" fmla="*/ 0 h 8"/>
                    <a:gd name="T17" fmla="*/ 12 w 12"/>
                    <a:gd name="T18" fmla="*/ 8 h 8"/>
                  </a:gdLst>
                  <a:ahLst/>
                  <a:cxnLst>
                    <a:cxn ang="T10">
                      <a:pos x="T0" y="T1"/>
                    </a:cxn>
                    <a:cxn ang="T11">
                      <a:pos x="T2" y="T3"/>
                    </a:cxn>
                    <a:cxn ang="T12">
                      <a:pos x="T4" y="T5"/>
                    </a:cxn>
                    <a:cxn ang="T13">
                      <a:pos x="T6" y="T7"/>
                    </a:cxn>
                    <a:cxn ang="T14">
                      <a:pos x="T8" y="T9"/>
                    </a:cxn>
                  </a:cxnLst>
                  <a:rect l="T15" t="T16" r="T17" b="T18"/>
                  <a:pathLst>
                    <a:path w="12" h="8">
                      <a:moveTo>
                        <a:pt x="4" y="7"/>
                      </a:moveTo>
                      <a:lnTo>
                        <a:pt x="11" y="4"/>
                      </a:lnTo>
                      <a:lnTo>
                        <a:pt x="4" y="0"/>
                      </a:lnTo>
                      <a:lnTo>
                        <a:pt x="0" y="4"/>
                      </a:lnTo>
                      <a:lnTo>
                        <a:pt x="4" y="7"/>
                      </a:lnTo>
                    </a:path>
                  </a:pathLst>
                </a:custGeom>
                <a:solidFill>
                  <a:srgbClr val="00FFFF"/>
                </a:solidFill>
                <a:ln w="1800">
                  <a:solidFill>
                    <a:srgbClr val="000000"/>
                  </a:solidFill>
                  <a:round/>
                  <a:headEnd/>
                  <a:tailEnd/>
                </a:ln>
              </p:spPr>
              <p:txBody>
                <a:bodyPr wrap="none" anchor="ctr"/>
                <a:lstStyle/>
                <a:p>
                  <a:endParaRPr lang="en-US"/>
                </a:p>
              </p:txBody>
            </p:sp>
            <p:sp>
              <p:nvSpPr>
                <p:cNvPr id="14464" name="Line 940"/>
                <p:cNvSpPr>
                  <a:spLocks noChangeShapeType="1"/>
                </p:cNvSpPr>
                <p:nvPr/>
              </p:nvSpPr>
              <p:spPr bwMode="auto">
                <a:xfrm>
                  <a:off x="12443" y="3351"/>
                  <a:ext cx="1" cy="1"/>
                </a:xfrm>
                <a:prstGeom prst="line">
                  <a:avLst/>
                </a:prstGeom>
                <a:noFill/>
                <a:ln w="9525">
                  <a:solidFill>
                    <a:srgbClr val="000000"/>
                  </a:solidFill>
                  <a:round/>
                  <a:headEnd/>
                  <a:tailEnd/>
                </a:ln>
              </p:spPr>
              <p:txBody>
                <a:bodyPr/>
                <a:lstStyle/>
                <a:p>
                  <a:endParaRPr lang="en-GB"/>
                </a:p>
              </p:txBody>
            </p:sp>
            <p:sp>
              <p:nvSpPr>
                <p:cNvPr id="14465" name="Freeform 941"/>
                <p:cNvSpPr>
                  <a:spLocks noChangeArrowheads="1"/>
                </p:cNvSpPr>
                <p:nvPr/>
              </p:nvSpPr>
              <p:spPr bwMode="auto">
                <a:xfrm>
                  <a:off x="12437" y="3343"/>
                  <a:ext cx="10" cy="8"/>
                </a:xfrm>
                <a:custGeom>
                  <a:avLst/>
                  <a:gdLst>
                    <a:gd name="T0" fmla="*/ 5 w 11"/>
                    <a:gd name="T1" fmla="*/ 5 h 9"/>
                    <a:gd name="T2" fmla="*/ 7 w 11"/>
                    <a:gd name="T3" fmla="*/ 4 h 9"/>
                    <a:gd name="T4" fmla="*/ 5 w 11"/>
                    <a:gd name="T5" fmla="*/ 0 h 9"/>
                    <a:gd name="T6" fmla="*/ 0 w 11"/>
                    <a:gd name="T7" fmla="*/ 4 h 9"/>
                    <a:gd name="T8" fmla="*/ 5 w 11"/>
                    <a:gd name="T9" fmla="*/ 5 h 9"/>
                    <a:gd name="T10" fmla="*/ 0 60000 65536"/>
                    <a:gd name="T11" fmla="*/ 0 60000 65536"/>
                    <a:gd name="T12" fmla="*/ 0 60000 65536"/>
                    <a:gd name="T13" fmla="*/ 0 60000 65536"/>
                    <a:gd name="T14" fmla="*/ 0 60000 65536"/>
                    <a:gd name="T15" fmla="*/ 0 w 11"/>
                    <a:gd name="T16" fmla="*/ 0 h 9"/>
                    <a:gd name="T17" fmla="*/ 11 w 11"/>
                    <a:gd name="T18" fmla="*/ 9 h 9"/>
                  </a:gdLst>
                  <a:ahLst/>
                  <a:cxnLst>
                    <a:cxn ang="T10">
                      <a:pos x="T0" y="T1"/>
                    </a:cxn>
                    <a:cxn ang="T11">
                      <a:pos x="T2" y="T3"/>
                    </a:cxn>
                    <a:cxn ang="T12">
                      <a:pos x="T4" y="T5"/>
                    </a:cxn>
                    <a:cxn ang="T13">
                      <a:pos x="T6" y="T7"/>
                    </a:cxn>
                    <a:cxn ang="T14">
                      <a:pos x="T8" y="T9"/>
                    </a:cxn>
                  </a:cxnLst>
                  <a:rect l="T15" t="T16" r="T17" b="T18"/>
                  <a:pathLst>
                    <a:path w="11" h="9">
                      <a:moveTo>
                        <a:pt x="6" y="8"/>
                      </a:moveTo>
                      <a:lnTo>
                        <a:pt x="10" y="4"/>
                      </a:lnTo>
                      <a:lnTo>
                        <a:pt x="6" y="0"/>
                      </a:lnTo>
                      <a:lnTo>
                        <a:pt x="0" y="4"/>
                      </a:lnTo>
                      <a:lnTo>
                        <a:pt x="6" y="8"/>
                      </a:lnTo>
                    </a:path>
                  </a:pathLst>
                </a:custGeom>
                <a:solidFill>
                  <a:srgbClr val="00FFFF"/>
                </a:solidFill>
                <a:ln w="1800">
                  <a:solidFill>
                    <a:srgbClr val="000000"/>
                  </a:solidFill>
                  <a:round/>
                  <a:headEnd/>
                  <a:tailEnd/>
                </a:ln>
              </p:spPr>
              <p:txBody>
                <a:bodyPr wrap="none" anchor="ctr"/>
                <a:lstStyle/>
                <a:p>
                  <a:endParaRPr lang="en-US"/>
                </a:p>
              </p:txBody>
            </p:sp>
            <p:sp>
              <p:nvSpPr>
                <p:cNvPr id="14466" name="Line 942"/>
                <p:cNvSpPr>
                  <a:spLocks noChangeShapeType="1"/>
                </p:cNvSpPr>
                <p:nvPr/>
              </p:nvSpPr>
              <p:spPr bwMode="auto">
                <a:xfrm>
                  <a:off x="12513" y="3387"/>
                  <a:ext cx="2" cy="0"/>
                </a:xfrm>
                <a:prstGeom prst="line">
                  <a:avLst/>
                </a:prstGeom>
                <a:noFill/>
                <a:ln w="9525">
                  <a:solidFill>
                    <a:srgbClr val="000000"/>
                  </a:solidFill>
                  <a:round/>
                  <a:headEnd/>
                  <a:tailEnd/>
                </a:ln>
              </p:spPr>
              <p:txBody>
                <a:bodyPr/>
                <a:lstStyle/>
                <a:p>
                  <a:endParaRPr lang="en-GB"/>
                </a:p>
              </p:txBody>
            </p:sp>
            <p:sp>
              <p:nvSpPr>
                <p:cNvPr id="14467" name="Freeform 943"/>
                <p:cNvSpPr>
                  <a:spLocks noChangeArrowheads="1"/>
                </p:cNvSpPr>
                <p:nvPr/>
              </p:nvSpPr>
              <p:spPr bwMode="auto">
                <a:xfrm>
                  <a:off x="12513" y="3380"/>
                  <a:ext cx="4" cy="8"/>
                </a:xfrm>
                <a:custGeom>
                  <a:avLst/>
                  <a:gdLst>
                    <a:gd name="T0" fmla="*/ 2 w 5"/>
                    <a:gd name="T1" fmla="*/ 5 h 9"/>
                    <a:gd name="T2" fmla="*/ 2 w 5"/>
                    <a:gd name="T3" fmla="*/ 3 h 9"/>
                    <a:gd name="T4" fmla="*/ 2 w 5"/>
                    <a:gd name="T5" fmla="*/ 0 h 9"/>
                    <a:gd name="T6" fmla="*/ 0 w 5"/>
                    <a:gd name="T7" fmla="*/ 3 h 9"/>
                    <a:gd name="T8" fmla="*/ 2 w 5"/>
                    <a:gd name="T9" fmla="*/ 5 h 9"/>
                    <a:gd name="T10" fmla="*/ 0 60000 65536"/>
                    <a:gd name="T11" fmla="*/ 0 60000 65536"/>
                    <a:gd name="T12" fmla="*/ 0 60000 65536"/>
                    <a:gd name="T13" fmla="*/ 0 60000 65536"/>
                    <a:gd name="T14" fmla="*/ 0 60000 65536"/>
                    <a:gd name="T15" fmla="*/ 0 w 5"/>
                    <a:gd name="T16" fmla="*/ 0 h 9"/>
                    <a:gd name="T17" fmla="*/ 5 w 5"/>
                    <a:gd name="T18" fmla="*/ 9 h 9"/>
                  </a:gdLst>
                  <a:ahLst/>
                  <a:cxnLst>
                    <a:cxn ang="T10">
                      <a:pos x="T0" y="T1"/>
                    </a:cxn>
                    <a:cxn ang="T11">
                      <a:pos x="T2" y="T3"/>
                    </a:cxn>
                    <a:cxn ang="T12">
                      <a:pos x="T4" y="T5"/>
                    </a:cxn>
                    <a:cxn ang="T13">
                      <a:pos x="T6" y="T7"/>
                    </a:cxn>
                    <a:cxn ang="T14">
                      <a:pos x="T8" y="T9"/>
                    </a:cxn>
                  </a:cxnLst>
                  <a:rect l="T15" t="T16" r="T17" b="T18"/>
                  <a:pathLst>
                    <a:path w="5" h="9">
                      <a:moveTo>
                        <a:pt x="2" y="8"/>
                      </a:moveTo>
                      <a:lnTo>
                        <a:pt x="4" y="3"/>
                      </a:lnTo>
                      <a:lnTo>
                        <a:pt x="2" y="0"/>
                      </a:lnTo>
                      <a:lnTo>
                        <a:pt x="0" y="3"/>
                      </a:lnTo>
                      <a:lnTo>
                        <a:pt x="2" y="8"/>
                      </a:lnTo>
                    </a:path>
                  </a:pathLst>
                </a:custGeom>
                <a:solidFill>
                  <a:srgbClr val="00FFFF"/>
                </a:solidFill>
                <a:ln w="1800">
                  <a:solidFill>
                    <a:srgbClr val="000000"/>
                  </a:solidFill>
                  <a:round/>
                  <a:headEnd/>
                  <a:tailEnd/>
                </a:ln>
              </p:spPr>
              <p:txBody>
                <a:bodyPr wrap="none" anchor="ctr"/>
                <a:lstStyle/>
                <a:p>
                  <a:endParaRPr lang="en-US"/>
                </a:p>
              </p:txBody>
            </p:sp>
            <p:sp>
              <p:nvSpPr>
                <p:cNvPr id="14468" name="Line 944"/>
                <p:cNvSpPr>
                  <a:spLocks noChangeShapeType="1"/>
                </p:cNvSpPr>
                <p:nvPr/>
              </p:nvSpPr>
              <p:spPr bwMode="auto">
                <a:xfrm>
                  <a:off x="12586" y="3428"/>
                  <a:ext cx="0" cy="0"/>
                </a:xfrm>
                <a:prstGeom prst="line">
                  <a:avLst/>
                </a:prstGeom>
                <a:noFill/>
                <a:ln w="9525">
                  <a:solidFill>
                    <a:srgbClr val="000000"/>
                  </a:solidFill>
                  <a:round/>
                  <a:headEnd/>
                  <a:tailEnd/>
                </a:ln>
              </p:spPr>
              <p:txBody>
                <a:bodyPr/>
                <a:lstStyle/>
                <a:p>
                  <a:endParaRPr lang="en-GB"/>
                </a:p>
              </p:txBody>
            </p:sp>
            <p:sp>
              <p:nvSpPr>
                <p:cNvPr id="14469" name="Freeform 945"/>
                <p:cNvSpPr>
                  <a:spLocks noChangeArrowheads="1"/>
                </p:cNvSpPr>
                <p:nvPr/>
              </p:nvSpPr>
              <p:spPr bwMode="auto">
                <a:xfrm>
                  <a:off x="12582" y="3420"/>
                  <a:ext cx="6" cy="8"/>
                </a:xfrm>
                <a:custGeom>
                  <a:avLst/>
                  <a:gdLst>
                    <a:gd name="T0" fmla="*/ 3 w 7"/>
                    <a:gd name="T1" fmla="*/ 5 h 9"/>
                    <a:gd name="T2" fmla="*/ 3 w 7"/>
                    <a:gd name="T3" fmla="*/ 4 h 9"/>
                    <a:gd name="T4" fmla="*/ 3 w 7"/>
                    <a:gd name="T5" fmla="*/ 0 h 9"/>
                    <a:gd name="T6" fmla="*/ 0 w 7"/>
                    <a:gd name="T7" fmla="*/ 4 h 9"/>
                    <a:gd name="T8" fmla="*/ 3 w 7"/>
                    <a:gd name="T9" fmla="*/ 5 h 9"/>
                    <a:gd name="T10" fmla="*/ 0 60000 65536"/>
                    <a:gd name="T11" fmla="*/ 0 60000 65536"/>
                    <a:gd name="T12" fmla="*/ 0 60000 65536"/>
                    <a:gd name="T13" fmla="*/ 0 60000 65536"/>
                    <a:gd name="T14" fmla="*/ 0 60000 65536"/>
                    <a:gd name="T15" fmla="*/ 0 w 7"/>
                    <a:gd name="T16" fmla="*/ 0 h 9"/>
                    <a:gd name="T17" fmla="*/ 7 w 7"/>
                    <a:gd name="T18" fmla="*/ 9 h 9"/>
                  </a:gdLst>
                  <a:ahLst/>
                  <a:cxnLst>
                    <a:cxn ang="T10">
                      <a:pos x="T0" y="T1"/>
                    </a:cxn>
                    <a:cxn ang="T11">
                      <a:pos x="T2" y="T3"/>
                    </a:cxn>
                    <a:cxn ang="T12">
                      <a:pos x="T4" y="T5"/>
                    </a:cxn>
                    <a:cxn ang="T13">
                      <a:pos x="T6" y="T7"/>
                    </a:cxn>
                    <a:cxn ang="T14">
                      <a:pos x="T8" y="T9"/>
                    </a:cxn>
                  </a:cxnLst>
                  <a:rect l="T15" t="T16" r="T17" b="T18"/>
                  <a:pathLst>
                    <a:path w="7" h="9">
                      <a:moveTo>
                        <a:pt x="4" y="8"/>
                      </a:moveTo>
                      <a:lnTo>
                        <a:pt x="6" y="5"/>
                      </a:lnTo>
                      <a:lnTo>
                        <a:pt x="4" y="0"/>
                      </a:lnTo>
                      <a:lnTo>
                        <a:pt x="0" y="5"/>
                      </a:lnTo>
                      <a:lnTo>
                        <a:pt x="4" y="8"/>
                      </a:lnTo>
                    </a:path>
                  </a:pathLst>
                </a:custGeom>
                <a:solidFill>
                  <a:srgbClr val="00FFFF"/>
                </a:solidFill>
                <a:ln w="1800">
                  <a:solidFill>
                    <a:srgbClr val="000000"/>
                  </a:solidFill>
                  <a:round/>
                  <a:headEnd/>
                  <a:tailEnd/>
                </a:ln>
              </p:spPr>
              <p:txBody>
                <a:bodyPr wrap="none" anchor="ctr"/>
                <a:lstStyle/>
                <a:p>
                  <a:endParaRPr lang="en-US"/>
                </a:p>
              </p:txBody>
            </p:sp>
            <p:sp>
              <p:nvSpPr>
                <p:cNvPr id="14470" name="Line 946"/>
                <p:cNvSpPr>
                  <a:spLocks noChangeShapeType="1"/>
                </p:cNvSpPr>
                <p:nvPr/>
              </p:nvSpPr>
              <p:spPr bwMode="auto">
                <a:xfrm>
                  <a:off x="12657" y="3385"/>
                  <a:ext cx="2" cy="0"/>
                </a:xfrm>
                <a:prstGeom prst="line">
                  <a:avLst/>
                </a:prstGeom>
                <a:noFill/>
                <a:ln w="9525">
                  <a:solidFill>
                    <a:srgbClr val="000000"/>
                  </a:solidFill>
                  <a:round/>
                  <a:headEnd/>
                  <a:tailEnd/>
                </a:ln>
              </p:spPr>
              <p:txBody>
                <a:bodyPr/>
                <a:lstStyle/>
                <a:p>
                  <a:endParaRPr lang="en-GB"/>
                </a:p>
              </p:txBody>
            </p:sp>
            <p:sp>
              <p:nvSpPr>
                <p:cNvPr id="14471" name="Freeform 947"/>
                <p:cNvSpPr>
                  <a:spLocks noChangeArrowheads="1"/>
                </p:cNvSpPr>
                <p:nvPr/>
              </p:nvSpPr>
              <p:spPr bwMode="auto">
                <a:xfrm>
                  <a:off x="12655" y="3376"/>
                  <a:ext cx="9" cy="9"/>
                </a:xfrm>
                <a:custGeom>
                  <a:avLst/>
                  <a:gdLst>
                    <a:gd name="T0" fmla="*/ 4 w 10"/>
                    <a:gd name="T1" fmla="*/ 6 h 10"/>
                    <a:gd name="T2" fmla="*/ 6 w 10"/>
                    <a:gd name="T3" fmla="*/ 5 h 10"/>
                    <a:gd name="T4" fmla="*/ 4 w 10"/>
                    <a:gd name="T5" fmla="*/ 0 h 10"/>
                    <a:gd name="T6" fmla="*/ 0 w 10"/>
                    <a:gd name="T7" fmla="*/ 5 h 10"/>
                    <a:gd name="T8" fmla="*/ 4 w 10"/>
                    <a:gd name="T9" fmla="*/ 6 h 10"/>
                    <a:gd name="T10" fmla="*/ 0 60000 65536"/>
                    <a:gd name="T11" fmla="*/ 0 60000 65536"/>
                    <a:gd name="T12" fmla="*/ 0 60000 65536"/>
                    <a:gd name="T13" fmla="*/ 0 60000 65536"/>
                    <a:gd name="T14" fmla="*/ 0 60000 65536"/>
                    <a:gd name="T15" fmla="*/ 0 w 10"/>
                    <a:gd name="T16" fmla="*/ 0 h 10"/>
                    <a:gd name="T17" fmla="*/ 10 w 10"/>
                    <a:gd name="T18" fmla="*/ 10 h 10"/>
                  </a:gdLst>
                  <a:ahLst/>
                  <a:cxnLst>
                    <a:cxn ang="T10">
                      <a:pos x="T0" y="T1"/>
                    </a:cxn>
                    <a:cxn ang="T11">
                      <a:pos x="T2" y="T3"/>
                    </a:cxn>
                    <a:cxn ang="T12">
                      <a:pos x="T4" y="T5"/>
                    </a:cxn>
                    <a:cxn ang="T13">
                      <a:pos x="T6" y="T7"/>
                    </a:cxn>
                    <a:cxn ang="T14">
                      <a:pos x="T8" y="T9"/>
                    </a:cxn>
                  </a:cxnLst>
                  <a:rect l="T15" t="T16" r="T17" b="T18"/>
                  <a:pathLst>
                    <a:path w="10" h="10">
                      <a:moveTo>
                        <a:pt x="4" y="9"/>
                      </a:moveTo>
                      <a:lnTo>
                        <a:pt x="9" y="5"/>
                      </a:lnTo>
                      <a:lnTo>
                        <a:pt x="4" y="0"/>
                      </a:lnTo>
                      <a:lnTo>
                        <a:pt x="0" y="5"/>
                      </a:lnTo>
                      <a:lnTo>
                        <a:pt x="4" y="9"/>
                      </a:lnTo>
                    </a:path>
                  </a:pathLst>
                </a:custGeom>
                <a:solidFill>
                  <a:srgbClr val="00FFFF"/>
                </a:solidFill>
                <a:ln w="1800">
                  <a:solidFill>
                    <a:srgbClr val="000000"/>
                  </a:solidFill>
                  <a:round/>
                  <a:headEnd/>
                  <a:tailEnd/>
                </a:ln>
              </p:spPr>
              <p:txBody>
                <a:bodyPr wrap="none" anchor="ctr"/>
                <a:lstStyle/>
                <a:p>
                  <a:endParaRPr lang="en-US"/>
                </a:p>
              </p:txBody>
            </p:sp>
            <p:sp>
              <p:nvSpPr>
                <p:cNvPr id="14472" name="Line 948"/>
                <p:cNvSpPr>
                  <a:spLocks noChangeShapeType="1"/>
                </p:cNvSpPr>
                <p:nvPr/>
              </p:nvSpPr>
              <p:spPr bwMode="auto">
                <a:xfrm>
                  <a:off x="12732" y="3333"/>
                  <a:ext cx="0" cy="0"/>
                </a:xfrm>
                <a:prstGeom prst="line">
                  <a:avLst/>
                </a:prstGeom>
                <a:noFill/>
                <a:ln w="9525">
                  <a:solidFill>
                    <a:srgbClr val="000000"/>
                  </a:solidFill>
                  <a:round/>
                  <a:headEnd/>
                  <a:tailEnd/>
                </a:ln>
              </p:spPr>
              <p:txBody>
                <a:bodyPr/>
                <a:lstStyle/>
                <a:p>
                  <a:endParaRPr lang="en-GB"/>
                </a:p>
              </p:txBody>
            </p:sp>
            <p:sp>
              <p:nvSpPr>
                <p:cNvPr id="14473" name="Freeform 949"/>
                <p:cNvSpPr>
                  <a:spLocks noChangeArrowheads="1"/>
                </p:cNvSpPr>
                <p:nvPr/>
              </p:nvSpPr>
              <p:spPr bwMode="auto">
                <a:xfrm>
                  <a:off x="12728" y="3323"/>
                  <a:ext cx="9" cy="10"/>
                </a:xfrm>
                <a:custGeom>
                  <a:avLst/>
                  <a:gdLst>
                    <a:gd name="T0" fmla="*/ 2 w 10"/>
                    <a:gd name="T1" fmla="*/ 7 h 11"/>
                    <a:gd name="T2" fmla="*/ 6 w 10"/>
                    <a:gd name="T3" fmla="*/ 5 h 11"/>
                    <a:gd name="T4" fmla="*/ 2 w 10"/>
                    <a:gd name="T5" fmla="*/ 0 h 11"/>
                    <a:gd name="T6" fmla="*/ 0 w 10"/>
                    <a:gd name="T7" fmla="*/ 5 h 11"/>
                    <a:gd name="T8" fmla="*/ 2 w 10"/>
                    <a:gd name="T9" fmla="*/ 7 h 11"/>
                    <a:gd name="T10" fmla="*/ 0 60000 65536"/>
                    <a:gd name="T11" fmla="*/ 0 60000 65536"/>
                    <a:gd name="T12" fmla="*/ 0 60000 65536"/>
                    <a:gd name="T13" fmla="*/ 0 60000 65536"/>
                    <a:gd name="T14" fmla="*/ 0 60000 65536"/>
                    <a:gd name="T15" fmla="*/ 0 w 10"/>
                    <a:gd name="T16" fmla="*/ 0 h 11"/>
                    <a:gd name="T17" fmla="*/ 10 w 10"/>
                    <a:gd name="T18" fmla="*/ 11 h 11"/>
                  </a:gdLst>
                  <a:ahLst/>
                  <a:cxnLst>
                    <a:cxn ang="T10">
                      <a:pos x="T0" y="T1"/>
                    </a:cxn>
                    <a:cxn ang="T11">
                      <a:pos x="T2" y="T3"/>
                    </a:cxn>
                    <a:cxn ang="T12">
                      <a:pos x="T4" y="T5"/>
                    </a:cxn>
                    <a:cxn ang="T13">
                      <a:pos x="T6" y="T7"/>
                    </a:cxn>
                    <a:cxn ang="T14">
                      <a:pos x="T8" y="T9"/>
                    </a:cxn>
                  </a:cxnLst>
                  <a:rect l="T15" t="T16" r="T17" b="T18"/>
                  <a:pathLst>
                    <a:path w="10" h="11">
                      <a:moveTo>
                        <a:pt x="2" y="10"/>
                      </a:moveTo>
                      <a:lnTo>
                        <a:pt x="9" y="6"/>
                      </a:lnTo>
                      <a:lnTo>
                        <a:pt x="2" y="0"/>
                      </a:lnTo>
                      <a:lnTo>
                        <a:pt x="0" y="6"/>
                      </a:lnTo>
                      <a:lnTo>
                        <a:pt x="2" y="10"/>
                      </a:lnTo>
                    </a:path>
                  </a:pathLst>
                </a:custGeom>
                <a:solidFill>
                  <a:srgbClr val="00FFFF"/>
                </a:solidFill>
                <a:ln w="1800">
                  <a:solidFill>
                    <a:srgbClr val="000000"/>
                  </a:solidFill>
                  <a:round/>
                  <a:headEnd/>
                  <a:tailEnd/>
                </a:ln>
              </p:spPr>
              <p:txBody>
                <a:bodyPr wrap="none" anchor="ctr"/>
                <a:lstStyle/>
                <a:p>
                  <a:endParaRPr lang="en-US"/>
                </a:p>
              </p:txBody>
            </p:sp>
            <p:sp>
              <p:nvSpPr>
                <p:cNvPr id="14474" name="Line 950"/>
                <p:cNvSpPr>
                  <a:spLocks noChangeShapeType="1"/>
                </p:cNvSpPr>
                <p:nvPr/>
              </p:nvSpPr>
              <p:spPr bwMode="auto">
                <a:xfrm>
                  <a:off x="12803" y="3354"/>
                  <a:ext cx="0" cy="0"/>
                </a:xfrm>
                <a:prstGeom prst="line">
                  <a:avLst/>
                </a:prstGeom>
                <a:noFill/>
                <a:ln w="9525">
                  <a:solidFill>
                    <a:srgbClr val="000000"/>
                  </a:solidFill>
                  <a:round/>
                  <a:headEnd/>
                  <a:tailEnd/>
                </a:ln>
              </p:spPr>
              <p:txBody>
                <a:bodyPr/>
                <a:lstStyle/>
                <a:p>
                  <a:endParaRPr lang="en-GB"/>
                </a:p>
              </p:txBody>
            </p:sp>
            <p:sp>
              <p:nvSpPr>
                <p:cNvPr id="14475" name="Freeform 951"/>
                <p:cNvSpPr>
                  <a:spLocks noChangeArrowheads="1"/>
                </p:cNvSpPr>
                <p:nvPr/>
              </p:nvSpPr>
              <p:spPr bwMode="auto">
                <a:xfrm>
                  <a:off x="12799" y="3345"/>
                  <a:ext cx="8" cy="9"/>
                </a:xfrm>
                <a:custGeom>
                  <a:avLst/>
                  <a:gdLst>
                    <a:gd name="T0" fmla="*/ 4 w 9"/>
                    <a:gd name="T1" fmla="*/ 6 h 10"/>
                    <a:gd name="T2" fmla="*/ 5 w 9"/>
                    <a:gd name="T3" fmla="*/ 5 h 10"/>
                    <a:gd name="T4" fmla="*/ 4 w 9"/>
                    <a:gd name="T5" fmla="*/ 0 h 10"/>
                    <a:gd name="T6" fmla="*/ 0 w 9"/>
                    <a:gd name="T7" fmla="*/ 5 h 10"/>
                    <a:gd name="T8" fmla="*/ 4 w 9"/>
                    <a:gd name="T9" fmla="*/ 6 h 10"/>
                    <a:gd name="T10" fmla="*/ 0 60000 65536"/>
                    <a:gd name="T11" fmla="*/ 0 60000 65536"/>
                    <a:gd name="T12" fmla="*/ 0 60000 65536"/>
                    <a:gd name="T13" fmla="*/ 0 60000 65536"/>
                    <a:gd name="T14" fmla="*/ 0 60000 65536"/>
                    <a:gd name="T15" fmla="*/ 0 w 9"/>
                    <a:gd name="T16" fmla="*/ 0 h 10"/>
                    <a:gd name="T17" fmla="*/ 9 w 9"/>
                    <a:gd name="T18" fmla="*/ 10 h 10"/>
                  </a:gdLst>
                  <a:ahLst/>
                  <a:cxnLst>
                    <a:cxn ang="T10">
                      <a:pos x="T0" y="T1"/>
                    </a:cxn>
                    <a:cxn ang="T11">
                      <a:pos x="T2" y="T3"/>
                    </a:cxn>
                    <a:cxn ang="T12">
                      <a:pos x="T4" y="T5"/>
                    </a:cxn>
                    <a:cxn ang="T13">
                      <a:pos x="T6" y="T7"/>
                    </a:cxn>
                    <a:cxn ang="T14">
                      <a:pos x="T8" y="T9"/>
                    </a:cxn>
                  </a:cxnLst>
                  <a:rect l="T15" t="T16" r="T17" b="T18"/>
                  <a:pathLst>
                    <a:path w="9" h="10">
                      <a:moveTo>
                        <a:pt x="4" y="9"/>
                      </a:moveTo>
                      <a:lnTo>
                        <a:pt x="8" y="6"/>
                      </a:lnTo>
                      <a:lnTo>
                        <a:pt x="4" y="0"/>
                      </a:lnTo>
                      <a:lnTo>
                        <a:pt x="0" y="6"/>
                      </a:lnTo>
                      <a:lnTo>
                        <a:pt x="4" y="9"/>
                      </a:lnTo>
                    </a:path>
                  </a:pathLst>
                </a:custGeom>
                <a:solidFill>
                  <a:srgbClr val="00FFFF"/>
                </a:solidFill>
                <a:ln w="1800">
                  <a:solidFill>
                    <a:srgbClr val="000000"/>
                  </a:solidFill>
                  <a:round/>
                  <a:headEnd/>
                  <a:tailEnd/>
                </a:ln>
              </p:spPr>
              <p:txBody>
                <a:bodyPr wrap="none" anchor="ctr"/>
                <a:lstStyle/>
                <a:p>
                  <a:endParaRPr lang="en-US"/>
                </a:p>
              </p:txBody>
            </p:sp>
            <p:sp>
              <p:nvSpPr>
                <p:cNvPr id="14476" name="Line 952"/>
                <p:cNvSpPr>
                  <a:spLocks noChangeShapeType="1"/>
                </p:cNvSpPr>
                <p:nvPr/>
              </p:nvSpPr>
              <p:spPr bwMode="auto">
                <a:xfrm>
                  <a:off x="12874" y="3359"/>
                  <a:ext cx="0" cy="0"/>
                </a:xfrm>
                <a:prstGeom prst="line">
                  <a:avLst/>
                </a:prstGeom>
                <a:noFill/>
                <a:ln w="9525">
                  <a:solidFill>
                    <a:srgbClr val="000000"/>
                  </a:solidFill>
                  <a:round/>
                  <a:headEnd/>
                  <a:tailEnd/>
                </a:ln>
              </p:spPr>
              <p:txBody>
                <a:bodyPr/>
                <a:lstStyle/>
                <a:p>
                  <a:endParaRPr lang="en-GB"/>
                </a:p>
              </p:txBody>
            </p:sp>
            <p:sp>
              <p:nvSpPr>
                <p:cNvPr id="14477" name="Freeform 953"/>
                <p:cNvSpPr>
                  <a:spLocks noChangeArrowheads="1"/>
                </p:cNvSpPr>
                <p:nvPr/>
              </p:nvSpPr>
              <p:spPr bwMode="auto">
                <a:xfrm>
                  <a:off x="12869" y="3351"/>
                  <a:ext cx="10" cy="8"/>
                </a:xfrm>
                <a:custGeom>
                  <a:avLst/>
                  <a:gdLst>
                    <a:gd name="T0" fmla="*/ 5 w 11"/>
                    <a:gd name="T1" fmla="*/ 5 h 9"/>
                    <a:gd name="T2" fmla="*/ 7 w 11"/>
                    <a:gd name="T3" fmla="*/ 4 h 9"/>
                    <a:gd name="T4" fmla="*/ 5 w 11"/>
                    <a:gd name="T5" fmla="*/ 0 h 9"/>
                    <a:gd name="T6" fmla="*/ 0 w 11"/>
                    <a:gd name="T7" fmla="*/ 4 h 9"/>
                    <a:gd name="T8" fmla="*/ 5 w 11"/>
                    <a:gd name="T9" fmla="*/ 5 h 9"/>
                    <a:gd name="T10" fmla="*/ 0 60000 65536"/>
                    <a:gd name="T11" fmla="*/ 0 60000 65536"/>
                    <a:gd name="T12" fmla="*/ 0 60000 65536"/>
                    <a:gd name="T13" fmla="*/ 0 60000 65536"/>
                    <a:gd name="T14" fmla="*/ 0 60000 65536"/>
                    <a:gd name="T15" fmla="*/ 0 w 11"/>
                    <a:gd name="T16" fmla="*/ 0 h 9"/>
                    <a:gd name="T17" fmla="*/ 11 w 11"/>
                    <a:gd name="T18" fmla="*/ 9 h 9"/>
                  </a:gdLst>
                  <a:ahLst/>
                  <a:cxnLst>
                    <a:cxn ang="T10">
                      <a:pos x="T0" y="T1"/>
                    </a:cxn>
                    <a:cxn ang="T11">
                      <a:pos x="T2" y="T3"/>
                    </a:cxn>
                    <a:cxn ang="T12">
                      <a:pos x="T4" y="T5"/>
                    </a:cxn>
                    <a:cxn ang="T13">
                      <a:pos x="T6" y="T7"/>
                    </a:cxn>
                    <a:cxn ang="T14">
                      <a:pos x="T8" y="T9"/>
                    </a:cxn>
                  </a:cxnLst>
                  <a:rect l="T15" t="T16" r="T17" b="T18"/>
                  <a:pathLst>
                    <a:path w="11" h="9">
                      <a:moveTo>
                        <a:pt x="5" y="8"/>
                      </a:moveTo>
                      <a:lnTo>
                        <a:pt x="10" y="5"/>
                      </a:lnTo>
                      <a:lnTo>
                        <a:pt x="5" y="0"/>
                      </a:lnTo>
                      <a:lnTo>
                        <a:pt x="0" y="5"/>
                      </a:lnTo>
                      <a:lnTo>
                        <a:pt x="5" y="8"/>
                      </a:lnTo>
                    </a:path>
                  </a:pathLst>
                </a:custGeom>
                <a:solidFill>
                  <a:srgbClr val="00FFFF"/>
                </a:solidFill>
                <a:ln w="1800">
                  <a:solidFill>
                    <a:srgbClr val="000000"/>
                  </a:solidFill>
                  <a:round/>
                  <a:headEnd/>
                  <a:tailEnd/>
                </a:ln>
              </p:spPr>
              <p:txBody>
                <a:bodyPr wrap="none" anchor="ctr"/>
                <a:lstStyle/>
                <a:p>
                  <a:endParaRPr lang="en-US"/>
                </a:p>
              </p:txBody>
            </p:sp>
            <p:sp>
              <p:nvSpPr>
                <p:cNvPr id="14478" name="Line 954"/>
                <p:cNvSpPr>
                  <a:spLocks noChangeShapeType="1"/>
                </p:cNvSpPr>
                <p:nvPr/>
              </p:nvSpPr>
              <p:spPr bwMode="auto">
                <a:xfrm>
                  <a:off x="12945" y="3401"/>
                  <a:ext cx="0" cy="4"/>
                </a:xfrm>
                <a:prstGeom prst="line">
                  <a:avLst/>
                </a:prstGeom>
                <a:noFill/>
                <a:ln w="9525">
                  <a:solidFill>
                    <a:srgbClr val="000000"/>
                  </a:solidFill>
                  <a:round/>
                  <a:headEnd/>
                  <a:tailEnd/>
                </a:ln>
              </p:spPr>
              <p:txBody>
                <a:bodyPr/>
                <a:lstStyle/>
                <a:p>
                  <a:endParaRPr lang="en-GB"/>
                </a:p>
              </p:txBody>
            </p:sp>
            <p:sp>
              <p:nvSpPr>
                <p:cNvPr id="14479" name="Freeform 955"/>
                <p:cNvSpPr>
                  <a:spLocks noChangeArrowheads="1"/>
                </p:cNvSpPr>
                <p:nvPr/>
              </p:nvSpPr>
              <p:spPr bwMode="auto">
                <a:xfrm>
                  <a:off x="12942" y="3394"/>
                  <a:ext cx="3" cy="7"/>
                </a:xfrm>
                <a:custGeom>
                  <a:avLst/>
                  <a:gdLst>
                    <a:gd name="T0" fmla="*/ 0 w 4"/>
                    <a:gd name="T1" fmla="*/ 4 h 8"/>
                    <a:gd name="T2" fmla="*/ 2 w 4"/>
                    <a:gd name="T3" fmla="*/ 4 h 8"/>
                    <a:gd name="T4" fmla="*/ 0 w 4"/>
                    <a:gd name="T5" fmla="*/ 0 h 8"/>
                    <a:gd name="T6" fmla="*/ 0 w 4"/>
                    <a:gd name="T7" fmla="*/ 4 h 8"/>
                    <a:gd name="T8" fmla="*/ 0 w 4"/>
                    <a:gd name="T9" fmla="*/ 4 h 8"/>
                    <a:gd name="T10" fmla="*/ 0 60000 65536"/>
                    <a:gd name="T11" fmla="*/ 0 60000 65536"/>
                    <a:gd name="T12" fmla="*/ 0 60000 65536"/>
                    <a:gd name="T13" fmla="*/ 0 60000 65536"/>
                    <a:gd name="T14" fmla="*/ 0 60000 65536"/>
                    <a:gd name="T15" fmla="*/ 0 w 4"/>
                    <a:gd name="T16" fmla="*/ 0 h 8"/>
                    <a:gd name="T17" fmla="*/ 4 w 4"/>
                    <a:gd name="T18" fmla="*/ 8 h 8"/>
                  </a:gdLst>
                  <a:ahLst/>
                  <a:cxnLst>
                    <a:cxn ang="T10">
                      <a:pos x="T0" y="T1"/>
                    </a:cxn>
                    <a:cxn ang="T11">
                      <a:pos x="T2" y="T3"/>
                    </a:cxn>
                    <a:cxn ang="T12">
                      <a:pos x="T4" y="T5"/>
                    </a:cxn>
                    <a:cxn ang="T13">
                      <a:pos x="T6" y="T7"/>
                    </a:cxn>
                    <a:cxn ang="T14">
                      <a:pos x="T8" y="T9"/>
                    </a:cxn>
                  </a:cxnLst>
                  <a:rect l="T15" t="T16" r="T17" b="T18"/>
                  <a:pathLst>
                    <a:path w="4" h="8">
                      <a:moveTo>
                        <a:pt x="0" y="7"/>
                      </a:moveTo>
                      <a:lnTo>
                        <a:pt x="3" y="4"/>
                      </a:lnTo>
                      <a:lnTo>
                        <a:pt x="0" y="0"/>
                      </a:lnTo>
                      <a:lnTo>
                        <a:pt x="0" y="4"/>
                      </a:lnTo>
                      <a:lnTo>
                        <a:pt x="0" y="7"/>
                      </a:lnTo>
                    </a:path>
                  </a:pathLst>
                </a:custGeom>
                <a:solidFill>
                  <a:srgbClr val="00FFFF"/>
                </a:solidFill>
                <a:ln w="1800">
                  <a:solidFill>
                    <a:srgbClr val="000000"/>
                  </a:solidFill>
                  <a:round/>
                  <a:headEnd/>
                  <a:tailEnd/>
                </a:ln>
              </p:spPr>
              <p:txBody>
                <a:bodyPr wrap="none" anchor="ctr"/>
                <a:lstStyle/>
                <a:p>
                  <a:endParaRPr lang="en-US"/>
                </a:p>
              </p:txBody>
            </p:sp>
            <p:sp>
              <p:nvSpPr>
                <p:cNvPr id="14480" name="Line 956"/>
                <p:cNvSpPr>
                  <a:spLocks noChangeShapeType="1"/>
                </p:cNvSpPr>
                <p:nvPr/>
              </p:nvSpPr>
              <p:spPr bwMode="auto">
                <a:xfrm>
                  <a:off x="11873" y="3591"/>
                  <a:ext cx="5" cy="3"/>
                </a:xfrm>
                <a:prstGeom prst="line">
                  <a:avLst/>
                </a:prstGeom>
                <a:noFill/>
                <a:ln w="9525">
                  <a:solidFill>
                    <a:srgbClr val="000000"/>
                  </a:solidFill>
                  <a:round/>
                  <a:headEnd/>
                  <a:tailEnd/>
                </a:ln>
              </p:spPr>
              <p:txBody>
                <a:bodyPr/>
                <a:lstStyle/>
                <a:p>
                  <a:endParaRPr lang="en-GB"/>
                </a:p>
              </p:txBody>
            </p:sp>
            <p:sp>
              <p:nvSpPr>
                <p:cNvPr id="14481" name="Line 957"/>
                <p:cNvSpPr>
                  <a:spLocks noChangeShapeType="1"/>
                </p:cNvSpPr>
                <p:nvPr/>
              </p:nvSpPr>
              <p:spPr bwMode="auto">
                <a:xfrm>
                  <a:off x="11873" y="3583"/>
                  <a:ext cx="5" cy="0"/>
                </a:xfrm>
                <a:prstGeom prst="line">
                  <a:avLst/>
                </a:prstGeom>
                <a:noFill/>
                <a:ln w="9525">
                  <a:solidFill>
                    <a:srgbClr val="000000"/>
                  </a:solidFill>
                  <a:round/>
                  <a:headEnd/>
                  <a:tailEnd/>
                </a:ln>
              </p:spPr>
              <p:txBody>
                <a:bodyPr/>
                <a:lstStyle/>
                <a:p>
                  <a:endParaRPr lang="en-GB"/>
                </a:p>
              </p:txBody>
            </p:sp>
            <p:sp>
              <p:nvSpPr>
                <p:cNvPr id="14482" name="Line 958"/>
                <p:cNvSpPr>
                  <a:spLocks noChangeShapeType="1"/>
                </p:cNvSpPr>
                <p:nvPr/>
              </p:nvSpPr>
              <p:spPr bwMode="auto">
                <a:xfrm>
                  <a:off x="11873" y="3573"/>
                  <a:ext cx="5" cy="0"/>
                </a:xfrm>
                <a:prstGeom prst="line">
                  <a:avLst/>
                </a:prstGeom>
                <a:noFill/>
                <a:ln w="9525">
                  <a:solidFill>
                    <a:srgbClr val="000000"/>
                  </a:solidFill>
                  <a:round/>
                  <a:headEnd/>
                  <a:tailEnd/>
                </a:ln>
              </p:spPr>
              <p:txBody>
                <a:bodyPr/>
                <a:lstStyle/>
                <a:p>
                  <a:endParaRPr lang="en-GB"/>
                </a:p>
              </p:txBody>
            </p:sp>
            <p:sp>
              <p:nvSpPr>
                <p:cNvPr id="14483" name="Line 959"/>
                <p:cNvSpPr>
                  <a:spLocks noChangeShapeType="1"/>
                </p:cNvSpPr>
                <p:nvPr/>
              </p:nvSpPr>
              <p:spPr bwMode="auto">
                <a:xfrm>
                  <a:off x="11873" y="3561"/>
                  <a:ext cx="5" cy="4"/>
                </a:xfrm>
                <a:prstGeom prst="line">
                  <a:avLst/>
                </a:prstGeom>
                <a:noFill/>
                <a:ln w="9525">
                  <a:solidFill>
                    <a:srgbClr val="000000"/>
                  </a:solidFill>
                  <a:round/>
                  <a:headEnd/>
                  <a:tailEnd/>
                </a:ln>
              </p:spPr>
              <p:txBody>
                <a:bodyPr/>
                <a:lstStyle/>
                <a:p>
                  <a:endParaRPr lang="en-GB"/>
                </a:p>
              </p:txBody>
            </p:sp>
            <p:sp>
              <p:nvSpPr>
                <p:cNvPr id="14484" name="Line 960"/>
                <p:cNvSpPr>
                  <a:spLocks noChangeShapeType="1"/>
                </p:cNvSpPr>
                <p:nvPr/>
              </p:nvSpPr>
              <p:spPr bwMode="auto">
                <a:xfrm flipH="1">
                  <a:off x="11869" y="3554"/>
                  <a:ext cx="7" cy="1"/>
                </a:xfrm>
                <a:prstGeom prst="line">
                  <a:avLst/>
                </a:prstGeom>
                <a:noFill/>
                <a:ln w="9525">
                  <a:solidFill>
                    <a:srgbClr val="000000"/>
                  </a:solidFill>
                  <a:round/>
                  <a:headEnd/>
                  <a:tailEnd/>
                </a:ln>
              </p:spPr>
              <p:txBody>
                <a:bodyPr/>
                <a:lstStyle/>
                <a:p>
                  <a:endParaRPr lang="en-GB"/>
                </a:p>
              </p:txBody>
            </p:sp>
            <p:sp>
              <p:nvSpPr>
                <p:cNvPr id="14485" name="Line 961"/>
                <p:cNvSpPr>
                  <a:spLocks noChangeShapeType="1"/>
                </p:cNvSpPr>
                <p:nvPr/>
              </p:nvSpPr>
              <p:spPr bwMode="auto">
                <a:xfrm>
                  <a:off x="11873" y="3541"/>
                  <a:ext cx="5" cy="3"/>
                </a:xfrm>
                <a:prstGeom prst="line">
                  <a:avLst/>
                </a:prstGeom>
                <a:noFill/>
                <a:ln w="9525">
                  <a:solidFill>
                    <a:srgbClr val="000000"/>
                  </a:solidFill>
                  <a:round/>
                  <a:headEnd/>
                  <a:tailEnd/>
                </a:ln>
              </p:spPr>
              <p:txBody>
                <a:bodyPr/>
                <a:lstStyle/>
                <a:p>
                  <a:endParaRPr lang="en-GB"/>
                </a:p>
              </p:txBody>
            </p:sp>
            <p:sp>
              <p:nvSpPr>
                <p:cNvPr id="14486" name="Line 962"/>
                <p:cNvSpPr>
                  <a:spLocks noChangeShapeType="1"/>
                </p:cNvSpPr>
                <p:nvPr/>
              </p:nvSpPr>
              <p:spPr bwMode="auto">
                <a:xfrm>
                  <a:off x="11873" y="3530"/>
                  <a:ext cx="5" cy="3"/>
                </a:xfrm>
                <a:prstGeom prst="line">
                  <a:avLst/>
                </a:prstGeom>
                <a:noFill/>
                <a:ln w="9525">
                  <a:solidFill>
                    <a:srgbClr val="000000"/>
                  </a:solidFill>
                  <a:round/>
                  <a:headEnd/>
                  <a:tailEnd/>
                </a:ln>
              </p:spPr>
              <p:txBody>
                <a:bodyPr/>
                <a:lstStyle/>
                <a:p>
                  <a:endParaRPr lang="en-GB"/>
                </a:p>
              </p:txBody>
            </p:sp>
            <p:sp>
              <p:nvSpPr>
                <p:cNvPr id="14487" name="Line 963"/>
                <p:cNvSpPr>
                  <a:spLocks noChangeShapeType="1"/>
                </p:cNvSpPr>
                <p:nvPr/>
              </p:nvSpPr>
              <p:spPr bwMode="auto">
                <a:xfrm>
                  <a:off x="11873" y="3519"/>
                  <a:ext cx="5" cy="4"/>
                </a:xfrm>
                <a:prstGeom prst="line">
                  <a:avLst/>
                </a:prstGeom>
                <a:noFill/>
                <a:ln w="9525">
                  <a:solidFill>
                    <a:srgbClr val="000000"/>
                  </a:solidFill>
                  <a:round/>
                  <a:headEnd/>
                  <a:tailEnd/>
                </a:ln>
              </p:spPr>
              <p:txBody>
                <a:bodyPr/>
                <a:lstStyle/>
                <a:p>
                  <a:endParaRPr lang="en-GB"/>
                </a:p>
              </p:txBody>
            </p:sp>
            <p:sp>
              <p:nvSpPr>
                <p:cNvPr id="14488" name="Line 964"/>
                <p:cNvSpPr>
                  <a:spLocks noChangeShapeType="1"/>
                </p:cNvSpPr>
                <p:nvPr/>
              </p:nvSpPr>
              <p:spPr bwMode="auto">
                <a:xfrm>
                  <a:off x="11873" y="3512"/>
                  <a:ext cx="5" cy="2"/>
                </a:xfrm>
                <a:prstGeom prst="line">
                  <a:avLst/>
                </a:prstGeom>
                <a:noFill/>
                <a:ln w="9525">
                  <a:solidFill>
                    <a:srgbClr val="000000"/>
                  </a:solidFill>
                  <a:round/>
                  <a:headEnd/>
                  <a:tailEnd/>
                </a:ln>
              </p:spPr>
              <p:txBody>
                <a:bodyPr/>
                <a:lstStyle/>
                <a:p>
                  <a:endParaRPr lang="en-GB"/>
                </a:p>
              </p:txBody>
            </p:sp>
            <p:sp>
              <p:nvSpPr>
                <p:cNvPr id="14489" name="Line 965"/>
                <p:cNvSpPr>
                  <a:spLocks noChangeShapeType="1"/>
                </p:cNvSpPr>
                <p:nvPr/>
              </p:nvSpPr>
              <p:spPr bwMode="auto">
                <a:xfrm flipH="1">
                  <a:off x="11869" y="3497"/>
                  <a:ext cx="7" cy="2"/>
                </a:xfrm>
                <a:prstGeom prst="line">
                  <a:avLst/>
                </a:prstGeom>
                <a:noFill/>
                <a:ln w="9525">
                  <a:solidFill>
                    <a:srgbClr val="000000"/>
                  </a:solidFill>
                  <a:round/>
                  <a:headEnd/>
                  <a:tailEnd/>
                </a:ln>
              </p:spPr>
              <p:txBody>
                <a:bodyPr/>
                <a:lstStyle/>
                <a:p>
                  <a:endParaRPr lang="en-GB"/>
                </a:p>
              </p:txBody>
            </p:sp>
            <p:sp>
              <p:nvSpPr>
                <p:cNvPr id="14490" name="Line 966"/>
                <p:cNvSpPr>
                  <a:spLocks noChangeShapeType="1"/>
                </p:cNvSpPr>
                <p:nvPr/>
              </p:nvSpPr>
              <p:spPr bwMode="auto">
                <a:xfrm>
                  <a:off x="11873" y="3488"/>
                  <a:ext cx="5" cy="0"/>
                </a:xfrm>
                <a:prstGeom prst="line">
                  <a:avLst/>
                </a:prstGeom>
                <a:noFill/>
                <a:ln w="9525">
                  <a:solidFill>
                    <a:srgbClr val="000000"/>
                  </a:solidFill>
                  <a:round/>
                  <a:headEnd/>
                  <a:tailEnd/>
                </a:ln>
              </p:spPr>
              <p:txBody>
                <a:bodyPr/>
                <a:lstStyle/>
                <a:p>
                  <a:endParaRPr lang="en-GB"/>
                </a:p>
              </p:txBody>
            </p:sp>
            <p:sp>
              <p:nvSpPr>
                <p:cNvPr id="14491" name="Line 967"/>
                <p:cNvSpPr>
                  <a:spLocks noChangeShapeType="1"/>
                </p:cNvSpPr>
                <p:nvPr/>
              </p:nvSpPr>
              <p:spPr bwMode="auto">
                <a:xfrm>
                  <a:off x="11873" y="3481"/>
                  <a:ext cx="5" cy="0"/>
                </a:xfrm>
                <a:prstGeom prst="line">
                  <a:avLst/>
                </a:prstGeom>
                <a:noFill/>
                <a:ln w="9525">
                  <a:solidFill>
                    <a:srgbClr val="000000"/>
                  </a:solidFill>
                  <a:round/>
                  <a:headEnd/>
                  <a:tailEnd/>
                </a:ln>
              </p:spPr>
              <p:txBody>
                <a:bodyPr/>
                <a:lstStyle/>
                <a:p>
                  <a:endParaRPr lang="en-GB"/>
                </a:p>
              </p:txBody>
            </p:sp>
            <p:sp>
              <p:nvSpPr>
                <p:cNvPr id="14492" name="Line 968"/>
                <p:cNvSpPr>
                  <a:spLocks noChangeShapeType="1"/>
                </p:cNvSpPr>
                <p:nvPr/>
              </p:nvSpPr>
              <p:spPr bwMode="auto">
                <a:xfrm>
                  <a:off x="11873" y="3467"/>
                  <a:ext cx="5" cy="3"/>
                </a:xfrm>
                <a:prstGeom prst="line">
                  <a:avLst/>
                </a:prstGeom>
                <a:noFill/>
                <a:ln w="9525">
                  <a:solidFill>
                    <a:srgbClr val="000000"/>
                  </a:solidFill>
                  <a:round/>
                  <a:headEnd/>
                  <a:tailEnd/>
                </a:ln>
              </p:spPr>
              <p:txBody>
                <a:bodyPr/>
                <a:lstStyle/>
                <a:p>
                  <a:endParaRPr lang="en-GB"/>
                </a:p>
              </p:txBody>
            </p:sp>
            <p:sp>
              <p:nvSpPr>
                <p:cNvPr id="14493" name="Line 969"/>
                <p:cNvSpPr>
                  <a:spLocks noChangeShapeType="1"/>
                </p:cNvSpPr>
                <p:nvPr/>
              </p:nvSpPr>
              <p:spPr bwMode="auto">
                <a:xfrm>
                  <a:off x="11873" y="3457"/>
                  <a:ext cx="5" cy="4"/>
                </a:xfrm>
                <a:prstGeom prst="line">
                  <a:avLst/>
                </a:prstGeom>
                <a:noFill/>
                <a:ln w="9525">
                  <a:solidFill>
                    <a:srgbClr val="000000"/>
                  </a:solidFill>
                  <a:round/>
                  <a:headEnd/>
                  <a:tailEnd/>
                </a:ln>
              </p:spPr>
              <p:txBody>
                <a:bodyPr/>
                <a:lstStyle/>
                <a:p>
                  <a:endParaRPr lang="en-GB"/>
                </a:p>
              </p:txBody>
            </p:sp>
            <p:sp>
              <p:nvSpPr>
                <p:cNvPr id="14494" name="Line 970"/>
                <p:cNvSpPr>
                  <a:spLocks noChangeShapeType="1"/>
                </p:cNvSpPr>
                <p:nvPr/>
              </p:nvSpPr>
              <p:spPr bwMode="auto">
                <a:xfrm flipH="1">
                  <a:off x="11869" y="3449"/>
                  <a:ext cx="7" cy="1"/>
                </a:xfrm>
                <a:prstGeom prst="line">
                  <a:avLst/>
                </a:prstGeom>
                <a:noFill/>
                <a:ln w="9525">
                  <a:solidFill>
                    <a:srgbClr val="000000"/>
                  </a:solidFill>
                  <a:round/>
                  <a:headEnd/>
                  <a:tailEnd/>
                </a:ln>
              </p:spPr>
              <p:txBody>
                <a:bodyPr/>
                <a:lstStyle/>
                <a:p>
                  <a:endParaRPr lang="en-GB"/>
                </a:p>
              </p:txBody>
            </p:sp>
            <p:sp>
              <p:nvSpPr>
                <p:cNvPr id="14495" name="Line 971"/>
                <p:cNvSpPr>
                  <a:spLocks noChangeShapeType="1"/>
                </p:cNvSpPr>
                <p:nvPr/>
              </p:nvSpPr>
              <p:spPr bwMode="auto">
                <a:xfrm>
                  <a:off x="11873" y="3438"/>
                  <a:ext cx="5" cy="1"/>
                </a:xfrm>
                <a:prstGeom prst="line">
                  <a:avLst/>
                </a:prstGeom>
                <a:noFill/>
                <a:ln w="9525">
                  <a:solidFill>
                    <a:srgbClr val="000000"/>
                  </a:solidFill>
                  <a:round/>
                  <a:headEnd/>
                  <a:tailEnd/>
                </a:ln>
              </p:spPr>
              <p:txBody>
                <a:bodyPr/>
                <a:lstStyle/>
                <a:p>
                  <a:endParaRPr lang="en-GB"/>
                </a:p>
              </p:txBody>
            </p:sp>
            <p:sp>
              <p:nvSpPr>
                <p:cNvPr id="14496" name="Line 972"/>
                <p:cNvSpPr>
                  <a:spLocks noChangeShapeType="1"/>
                </p:cNvSpPr>
                <p:nvPr/>
              </p:nvSpPr>
              <p:spPr bwMode="auto">
                <a:xfrm>
                  <a:off x="11873" y="3427"/>
                  <a:ext cx="5" cy="1"/>
                </a:xfrm>
                <a:prstGeom prst="line">
                  <a:avLst/>
                </a:prstGeom>
                <a:noFill/>
                <a:ln w="9525">
                  <a:solidFill>
                    <a:srgbClr val="000000"/>
                  </a:solidFill>
                  <a:round/>
                  <a:headEnd/>
                  <a:tailEnd/>
                </a:ln>
              </p:spPr>
              <p:txBody>
                <a:bodyPr/>
                <a:lstStyle/>
                <a:p>
                  <a:endParaRPr lang="en-GB"/>
                </a:p>
              </p:txBody>
            </p:sp>
            <p:sp>
              <p:nvSpPr>
                <p:cNvPr id="14497" name="Line 973"/>
                <p:cNvSpPr>
                  <a:spLocks noChangeShapeType="1"/>
                </p:cNvSpPr>
                <p:nvPr/>
              </p:nvSpPr>
              <p:spPr bwMode="auto">
                <a:xfrm>
                  <a:off x="11873" y="3417"/>
                  <a:ext cx="5" cy="3"/>
                </a:xfrm>
                <a:prstGeom prst="line">
                  <a:avLst/>
                </a:prstGeom>
                <a:noFill/>
                <a:ln w="9525">
                  <a:solidFill>
                    <a:srgbClr val="000000"/>
                  </a:solidFill>
                  <a:round/>
                  <a:headEnd/>
                  <a:tailEnd/>
                </a:ln>
              </p:spPr>
              <p:txBody>
                <a:bodyPr/>
                <a:lstStyle/>
                <a:p>
                  <a:endParaRPr lang="en-GB"/>
                </a:p>
              </p:txBody>
            </p:sp>
            <p:sp>
              <p:nvSpPr>
                <p:cNvPr id="14498" name="Line 974"/>
                <p:cNvSpPr>
                  <a:spLocks noChangeShapeType="1"/>
                </p:cNvSpPr>
                <p:nvPr/>
              </p:nvSpPr>
              <p:spPr bwMode="auto">
                <a:xfrm>
                  <a:off x="11873" y="3407"/>
                  <a:ext cx="5" cy="0"/>
                </a:xfrm>
                <a:prstGeom prst="line">
                  <a:avLst/>
                </a:prstGeom>
                <a:noFill/>
                <a:ln w="9525">
                  <a:solidFill>
                    <a:srgbClr val="000000"/>
                  </a:solidFill>
                  <a:round/>
                  <a:headEnd/>
                  <a:tailEnd/>
                </a:ln>
              </p:spPr>
              <p:txBody>
                <a:bodyPr/>
                <a:lstStyle/>
                <a:p>
                  <a:endParaRPr lang="en-GB"/>
                </a:p>
              </p:txBody>
            </p:sp>
            <p:sp>
              <p:nvSpPr>
                <p:cNvPr id="14499" name="Line 975"/>
                <p:cNvSpPr>
                  <a:spLocks noChangeShapeType="1"/>
                </p:cNvSpPr>
                <p:nvPr/>
              </p:nvSpPr>
              <p:spPr bwMode="auto">
                <a:xfrm flipH="1">
                  <a:off x="11869" y="3396"/>
                  <a:ext cx="7" cy="0"/>
                </a:xfrm>
                <a:prstGeom prst="line">
                  <a:avLst/>
                </a:prstGeom>
                <a:noFill/>
                <a:ln w="9525">
                  <a:solidFill>
                    <a:srgbClr val="000000"/>
                  </a:solidFill>
                  <a:round/>
                  <a:headEnd/>
                  <a:tailEnd/>
                </a:ln>
              </p:spPr>
              <p:txBody>
                <a:bodyPr/>
                <a:lstStyle/>
                <a:p>
                  <a:endParaRPr lang="en-GB"/>
                </a:p>
              </p:txBody>
            </p:sp>
            <p:sp>
              <p:nvSpPr>
                <p:cNvPr id="14500" name="Line 976"/>
                <p:cNvSpPr>
                  <a:spLocks noChangeShapeType="1"/>
                </p:cNvSpPr>
                <p:nvPr/>
              </p:nvSpPr>
              <p:spPr bwMode="auto">
                <a:xfrm>
                  <a:off x="11873" y="3387"/>
                  <a:ext cx="5" cy="0"/>
                </a:xfrm>
                <a:prstGeom prst="line">
                  <a:avLst/>
                </a:prstGeom>
                <a:noFill/>
                <a:ln w="9525">
                  <a:solidFill>
                    <a:srgbClr val="000000"/>
                  </a:solidFill>
                  <a:round/>
                  <a:headEnd/>
                  <a:tailEnd/>
                </a:ln>
              </p:spPr>
              <p:txBody>
                <a:bodyPr/>
                <a:lstStyle/>
                <a:p>
                  <a:endParaRPr lang="en-GB"/>
                </a:p>
              </p:txBody>
            </p:sp>
            <p:sp>
              <p:nvSpPr>
                <p:cNvPr id="14501" name="Line 977"/>
                <p:cNvSpPr>
                  <a:spLocks noChangeShapeType="1"/>
                </p:cNvSpPr>
                <p:nvPr/>
              </p:nvSpPr>
              <p:spPr bwMode="auto">
                <a:xfrm>
                  <a:off x="11873" y="3376"/>
                  <a:ext cx="5" cy="0"/>
                </a:xfrm>
                <a:prstGeom prst="line">
                  <a:avLst/>
                </a:prstGeom>
                <a:noFill/>
                <a:ln w="9525">
                  <a:solidFill>
                    <a:srgbClr val="000000"/>
                  </a:solidFill>
                  <a:round/>
                  <a:headEnd/>
                  <a:tailEnd/>
                </a:ln>
              </p:spPr>
              <p:txBody>
                <a:bodyPr/>
                <a:lstStyle/>
                <a:p>
                  <a:endParaRPr lang="en-GB"/>
                </a:p>
              </p:txBody>
            </p:sp>
            <p:sp>
              <p:nvSpPr>
                <p:cNvPr id="14502" name="Line 978"/>
                <p:cNvSpPr>
                  <a:spLocks noChangeShapeType="1"/>
                </p:cNvSpPr>
                <p:nvPr/>
              </p:nvSpPr>
              <p:spPr bwMode="auto">
                <a:xfrm>
                  <a:off x="11873" y="3365"/>
                  <a:ext cx="5" cy="4"/>
                </a:xfrm>
                <a:prstGeom prst="line">
                  <a:avLst/>
                </a:prstGeom>
                <a:noFill/>
                <a:ln w="9525">
                  <a:solidFill>
                    <a:srgbClr val="000000"/>
                  </a:solidFill>
                  <a:round/>
                  <a:headEnd/>
                  <a:tailEnd/>
                </a:ln>
              </p:spPr>
              <p:txBody>
                <a:bodyPr/>
                <a:lstStyle/>
                <a:p>
                  <a:endParaRPr lang="en-GB"/>
                </a:p>
              </p:txBody>
            </p:sp>
            <p:sp>
              <p:nvSpPr>
                <p:cNvPr id="14503" name="Line 979"/>
                <p:cNvSpPr>
                  <a:spLocks noChangeShapeType="1"/>
                </p:cNvSpPr>
                <p:nvPr/>
              </p:nvSpPr>
              <p:spPr bwMode="auto">
                <a:xfrm>
                  <a:off x="11873" y="3354"/>
                  <a:ext cx="5" cy="4"/>
                </a:xfrm>
                <a:prstGeom prst="line">
                  <a:avLst/>
                </a:prstGeom>
                <a:noFill/>
                <a:ln w="9525">
                  <a:solidFill>
                    <a:srgbClr val="000000"/>
                  </a:solidFill>
                  <a:round/>
                  <a:headEnd/>
                  <a:tailEnd/>
                </a:ln>
              </p:spPr>
              <p:txBody>
                <a:bodyPr/>
                <a:lstStyle/>
                <a:p>
                  <a:endParaRPr lang="en-GB"/>
                </a:p>
              </p:txBody>
            </p:sp>
            <p:sp>
              <p:nvSpPr>
                <p:cNvPr id="14504" name="Line 980"/>
                <p:cNvSpPr>
                  <a:spLocks noChangeShapeType="1"/>
                </p:cNvSpPr>
                <p:nvPr/>
              </p:nvSpPr>
              <p:spPr bwMode="auto">
                <a:xfrm flipH="1">
                  <a:off x="11869" y="3343"/>
                  <a:ext cx="7" cy="2"/>
                </a:xfrm>
                <a:prstGeom prst="line">
                  <a:avLst/>
                </a:prstGeom>
                <a:noFill/>
                <a:ln w="9525">
                  <a:solidFill>
                    <a:srgbClr val="000000"/>
                  </a:solidFill>
                  <a:round/>
                  <a:headEnd/>
                  <a:tailEnd/>
                </a:ln>
              </p:spPr>
              <p:txBody>
                <a:bodyPr/>
                <a:lstStyle/>
                <a:p>
                  <a:endParaRPr lang="en-GB"/>
                </a:p>
              </p:txBody>
            </p:sp>
            <p:sp>
              <p:nvSpPr>
                <p:cNvPr id="14505" name="Line 981"/>
                <p:cNvSpPr>
                  <a:spLocks noChangeShapeType="1"/>
                </p:cNvSpPr>
                <p:nvPr/>
              </p:nvSpPr>
              <p:spPr bwMode="auto">
                <a:xfrm>
                  <a:off x="11873" y="3333"/>
                  <a:ext cx="5" cy="1"/>
                </a:xfrm>
                <a:prstGeom prst="line">
                  <a:avLst/>
                </a:prstGeom>
                <a:noFill/>
                <a:ln w="9525">
                  <a:solidFill>
                    <a:srgbClr val="000000"/>
                  </a:solidFill>
                  <a:round/>
                  <a:headEnd/>
                  <a:tailEnd/>
                </a:ln>
              </p:spPr>
              <p:txBody>
                <a:bodyPr/>
                <a:lstStyle/>
                <a:p>
                  <a:endParaRPr lang="en-GB"/>
                </a:p>
              </p:txBody>
            </p:sp>
            <p:sp>
              <p:nvSpPr>
                <p:cNvPr id="14506" name="Line 982"/>
                <p:cNvSpPr>
                  <a:spLocks noChangeShapeType="1"/>
                </p:cNvSpPr>
                <p:nvPr/>
              </p:nvSpPr>
              <p:spPr bwMode="auto">
                <a:xfrm>
                  <a:off x="11873" y="3323"/>
                  <a:ext cx="5" cy="4"/>
                </a:xfrm>
                <a:prstGeom prst="line">
                  <a:avLst/>
                </a:prstGeom>
                <a:noFill/>
                <a:ln w="9525">
                  <a:solidFill>
                    <a:srgbClr val="000000"/>
                  </a:solidFill>
                  <a:round/>
                  <a:headEnd/>
                  <a:tailEnd/>
                </a:ln>
              </p:spPr>
              <p:txBody>
                <a:bodyPr/>
                <a:lstStyle/>
                <a:p>
                  <a:endParaRPr lang="en-GB"/>
                </a:p>
              </p:txBody>
            </p:sp>
            <p:sp>
              <p:nvSpPr>
                <p:cNvPr id="14507" name="Line 983"/>
                <p:cNvSpPr>
                  <a:spLocks noChangeShapeType="1"/>
                </p:cNvSpPr>
                <p:nvPr/>
              </p:nvSpPr>
              <p:spPr bwMode="auto">
                <a:xfrm>
                  <a:off x="11873" y="3316"/>
                  <a:ext cx="5" cy="0"/>
                </a:xfrm>
                <a:prstGeom prst="line">
                  <a:avLst/>
                </a:prstGeom>
                <a:noFill/>
                <a:ln w="9525">
                  <a:solidFill>
                    <a:srgbClr val="000000"/>
                  </a:solidFill>
                  <a:round/>
                  <a:headEnd/>
                  <a:tailEnd/>
                </a:ln>
              </p:spPr>
              <p:txBody>
                <a:bodyPr/>
                <a:lstStyle/>
                <a:p>
                  <a:endParaRPr lang="en-GB"/>
                </a:p>
              </p:txBody>
            </p:sp>
            <p:sp>
              <p:nvSpPr>
                <p:cNvPr id="14508" name="Line 984"/>
                <p:cNvSpPr>
                  <a:spLocks noChangeShapeType="1"/>
                </p:cNvSpPr>
                <p:nvPr/>
              </p:nvSpPr>
              <p:spPr bwMode="auto">
                <a:xfrm>
                  <a:off x="11873" y="3301"/>
                  <a:ext cx="5" cy="0"/>
                </a:xfrm>
                <a:prstGeom prst="line">
                  <a:avLst/>
                </a:prstGeom>
                <a:noFill/>
                <a:ln w="9525">
                  <a:solidFill>
                    <a:srgbClr val="000000"/>
                  </a:solidFill>
                  <a:round/>
                  <a:headEnd/>
                  <a:tailEnd/>
                </a:ln>
              </p:spPr>
              <p:txBody>
                <a:bodyPr/>
                <a:lstStyle/>
                <a:p>
                  <a:endParaRPr lang="en-GB"/>
                </a:p>
              </p:txBody>
            </p:sp>
            <p:sp>
              <p:nvSpPr>
                <p:cNvPr id="14509" name="Line 985"/>
                <p:cNvSpPr>
                  <a:spLocks noChangeShapeType="1"/>
                </p:cNvSpPr>
                <p:nvPr/>
              </p:nvSpPr>
              <p:spPr bwMode="auto">
                <a:xfrm flipH="1">
                  <a:off x="11869" y="3292"/>
                  <a:ext cx="7" cy="0"/>
                </a:xfrm>
                <a:prstGeom prst="line">
                  <a:avLst/>
                </a:prstGeom>
                <a:noFill/>
                <a:ln w="9525">
                  <a:solidFill>
                    <a:srgbClr val="000000"/>
                  </a:solidFill>
                  <a:round/>
                  <a:headEnd/>
                  <a:tailEnd/>
                </a:ln>
              </p:spPr>
              <p:txBody>
                <a:bodyPr/>
                <a:lstStyle/>
                <a:p>
                  <a:endParaRPr lang="en-GB"/>
                </a:p>
              </p:txBody>
            </p:sp>
            <p:sp>
              <p:nvSpPr>
                <p:cNvPr id="14510" name="Line 986"/>
                <p:cNvSpPr>
                  <a:spLocks noChangeShapeType="1"/>
                </p:cNvSpPr>
                <p:nvPr/>
              </p:nvSpPr>
              <p:spPr bwMode="auto">
                <a:xfrm>
                  <a:off x="11873" y="3281"/>
                  <a:ext cx="5" cy="0"/>
                </a:xfrm>
                <a:prstGeom prst="line">
                  <a:avLst/>
                </a:prstGeom>
                <a:noFill/>
                <a:ln w="9525">
                  <a:solidFill>
                    <a:srgbClr val="000000"/>
                  </a:solidFill>
                  <a:round/>
                  <a:headEnd/>
                  <a:tailEnd/>
                </a:ln>
              </p:spPr>
              <p:txBody>
                <a:bodyPr/>
                <a:lstStyle/>
                <a:p>
                  <a:endParaRPr lang="en-GB"/>
                </a:p>
              </p:txBody>
            </p:sp>
            <p:sp>
              <p:nvSpPr>
                <p:cNvPr id="14511" name="Line 987"/>
                <p:cNvSpPr>
                  <a:spLocks noChangeShapeType="1"/>
                </p:cNvSpPr>
                <p:nvPr/>
              </p:nvSpPr>
              <p:spPr bwMode="auto">
                <a:xfrm>
                  <a:off x="11873" y="3272"/>
                  <a:ext cx="5" cy="2"/>
                </a:xfrm>
                <a:prstGeom prst="line">
                  <a:avLst/>
                </a:prstGeom>
                <a:noFill/>
                <a:ln w="9525">
                  <a:solidFill>
                    <a:srgbClr val="000000"/>
                  </a:solidFill>
                  <a:round/>
                  <a:headEnd/>
                  <a:tailEnd/>
                </a:ln>
              </p:spPr>
              <p:txBody>
                <a:bodyPr/>
                <a:lstStyle/>
                <a:p>
                  <a:endParaRPr lang="en-GB"/>
                </a:p>
              </p:txBody>
            </p:sp>
            <p:sp>
              <p:nvSpPr>
                <p:cNvPr id="14512" name="Line 988"/>
                <p:cNvSpPr>
                  <a:spLocks noChangeShapeType="1"/>
                </p:cNvSpPr>
                <p:nvPr/>
              </p:nvSpPr>
              <p:spPr bwMode="auto">
                <a:xfrm>
                  <a:off x="11873" y="3261"/>
                  <a:ext cx="5" cy="0"/>
                </a:xfrm>
                <a:prstGeom prst="line">
                  <a:avLst/>
                </a:prstGeom>
                <a:noFill/>
                <a:ln w="9525">
                  <a:solidFill>
                    <a:srgbClr val="000000"/>
                  </a:solidFill>
                  <a:round/>
                  <a:headEnd/>
                  <a:tailEnd/>
                </a:ln>
              </p:spPr>
              <p:txBody>
                <a:bodyPr/>
                <a:lstStyle/>
                <a:p>
                  <a:endParaRPr lang="en-GB"/>
                </a:p>
              </p:txBody>
            </p:sp>
            <p:sp>
              <p:nvSpPr>
                <p:cNvPr id="14513" name="Line 989"/>
                <p:cNvSpPr>
                  <a:spLocks noChangeShapeType="1"/>
                </p:cNvSpPr>
                <p:nvPr/>
              </p:nvSpPr>
              <p:spPr bwMode="auto">
                <a:xfrm>
                  <a:off x="11873" y="3251"/>
                  <a:ext cx="5" cy="1"/>
                </a:xfrm>
                <a:prstGeom prst="line">
                  <a:avLst/>
                </a:prstGeom>
                <a:noFill/>
                <a:ln w="9525">
                  <a:solidFill>
                    <a:srgbClr val="000000"/>
                  </a:solidFill>
                  <a:round/>
                  <a:headEnd/>
                  <a:tailEnd/>
                </a:ln>
              </p:spPr>
              <p:txBody>
                <a:bodyPr/>
                <a:lstStyle/>
                <a:p>
                  <a:endParaRPr lang="en-GB"/>
                </a:p>
              </p:txBody>
            </p:sp>
            <p:sp>
              <p:nvSpPr>
                <p:cNvPr id="14514" name="Line 990"/>
                <p:cNvSpPr>
                  <a:spLocks noChangeShapeType="1"/>
                </p:cNvSpPr>
                <p:nvPr/>
              </p:nvSpPr>
              <p:spPr bwMode="auto">
                <a:xfrm flipH="1">
                  <a:off x="11869" y="3240"/>
                  <a:ext cx="7" cy="1"/>
                </a:xfrm>
                <a:prstGeom prst="line">
                  <a:avLst/>
                </a:prstGeom>
                <a:noFill/>
                <a:ln w="9525">
                  <a:solidFill>
                    <a:srgbClr val="000000"/>
                  </a:solidFill>
                  <a:round/>
                  <a:headEnd/>
                  <a:tailEnd/>
                </a:ln>
              </p:spPr>
              <p:txBody>
                <a:bodyPr/>
                <a:lstStyle/>
                <a:p>
                  <a:endParaRPr lang="en-GB"/>
                </a:p>
              </p:txBody>
            </p:sp>
            <p:sp>
              <p:nvSpPr>
                <p:cNvPr id="14515" name="Line 991"/>
                <p:cNvSpPr>
                  <a:spLocks noChangeShapeType="1"/>
                </p:cNvSpPr>
                <p:nvPr/>
              </p:nvSpPr>
              <p:spPr bwMode="auto">
                <a:xfrm>
                  <a:off x="11873" y="3230"/>
                  <a:ext cx="5" cy="2"/>
                </a:xfrm>
                <a:prstGeom prst="line">
                  <a:avLst/>
                </a:prstGeom>
                <a:noFill/>
                <a:ln w="9525">
                  <a:solidFill>
                    <a:srgbClr val="000000"/>
                  </a:solidFill>
                  <a:round/>
                  <a:headEnd/>
                  <a:tailEnd/>
                </a:ln>
              </p:spPr>
              <p:txBody>
                <a:bodyPr/>
                <a:lstStyle/>
                <a:p>
                  <a:endParaRPr lang="en-GB"/>
                </a:p>
              </p:txBody>
            </p:sp>
            <p:sp>
              <p:nvSpPr>
                <p:cNvPr id="14516" name="Line 992"/>
                <p:cNvSpPr>
                  <a:spLocks noChangeShapeType="1"/>
                </p:cNvSpPr>
                <p:nvPr/>
              </p:nvSpPr>
              <p:spPr bwMode="auto">
                <a:xfrm>
                  <a:off x="11873" y="3222"/>
                  <a:ext cx="5" cy="0"/>
                </a:xfrm>
                <a:prstGeom prst="line">
                  <a:avLst/>
                </a:prstGeom>
                <a:noFill/>
                <a:ln w="9525">
                  <a:solidFill>
                    <a:srgbClr val="000000"/>
                  </a:solidFill>
                  <a:round/>
                  <a:headEnd/>
                  <a:tailEnd/>
                </a:ln>
              </p:spPr>
              <p:txBody>
                <a:bodyPr/>
                <a:lstStyle/>
                <a:p>
                  <a:endParaRPr lang="en-GB"/>
                </a:p>
              </p:txBody>
            </p:sp>
            <p:sp>
              <p:nvSpPr>
                <p:cNvPr id="14517" name="Line 993"/>
                <p:cNvSpPr>
                  <a:spLocks noChangeShapeType="1"/>
                </p:cNvSpPr>
                <p:nvPr/>
              </p:nvSpPr>
              <p:spPr bwMode="auto">
                <a:xfrm>
                  <a:off x="11873" y="3209"/>
                  <a:ext cx="5" cy="0"/>
                </a:xfrm>
                <a:prstGeom prst="line">
                  <a:avLst/>
                </a:prstGeom>
                <a:noFill/>
                <a:ln w="9525">
                  <a:solidFill>
                    <a:srgbClr val="000000"/>
                  </a:solidFill>
                  <a:round/>
                  <a:headEnd/>
                  <a:tailEnd/>
                </a:ln>
              </p:spPr>
              <p:txBody>
                <a:bodyPr/>
                <a:lstStyle/>
                <a:p>
                  <a:endParaRPr lang="en-GB"/>
                </a:p>
              </p:txBody>
            </p:sp>
            <p:sp>
              <p:nvSpPr>
                <p:cNvPr id="14518" name="Line 994"/>
                <p:cNvSpPr>
                  <a:spLocks noChangeShapeType="1"/>
                </p:cNvSpPr>
                <p:nvPr/>
              </p:nvSpPr>
              <p:spPr bwMode="auto">
                <a:xfrm>
                  <a:off x="11873" y="3200"/>
                  <a:ext cx="5" cy="0"/>
                </a:xfrm>
                <a:prstGeom prst="line">
                  <a:avLst/>
                </a:prstGeom>
                <a:noFill/>
                <a:ln w="9525">
                  <a:solidFill>
                    <a:srgbClr val="000000"/>
                  </a:solidFill>
                  <a:round/>
                  <a:headEnd/>
                  <a:tailEnd/>
                </a:ln>
              </p:spPr>
              <p:txBody>
                <a:bodyPr/>
                <a:lstStyle/>
                <a:p>
                  <a:endParaRPr lang="en-GB"/>
                </a:p>
              </p:txBody>
            </p:sp>
            <p:sp>
              <p:nvSpPr>
                <p:cNvPr id="14519" name="Line 995"/>
                <p:cNvSpPr>
                  <a:spLocks noChangeShapeType="1"/>
                </p:cNvSpPr>
                <p:nvPr/>
              </p:nvSpPr>
              <p:spPr bwMode="auto">
                <a:xfrm flipH="1">
                  <a:off x="11869" y="3189"/>
                  <a:ext cx="7" cy="0"/>
                </a:xfrm>
                <a:prstGeom prst="line">
                  <a:avLst/>
                </a:prstGeom>
                <a:noFill/>
                <a:ln w="9525">
                  <a:solidFill>
                    <a:srgbClr val="000000"/>
                  </a:solidFill>
                  <a:round/>
                  <a:headEnd/>
                  <a:tailEnd/>
                </a:ln>
              </p:spPr>
              <p:txBody>
                <a:bodyPr/>
                <a:lstStyle/>
                <a:p>
                  <a:endParaRPr lang="en-GB"/>
                </a:p>
              </p:txBody>
            </p:sp>
            <p:sp>
              <p:nvSpPr>
                <p:cNvPr id="14520" name="Line 996"/>
                <p:cNvSpPr>
                  <a:spLocks noChangeShapeType="1"/>
                </p:cNvSpPr>
                <p:nvPr/>
              </p:nvSpPr>
              <p:spPr bwMode="auto">
                <a:xfrm>
                  <a:off x="11873" y="3178"/>
                  <a:ext cx="5" cy="2"/>
                </a:xfrm>
                <a:prstGeom prst="line">
                  <a:avLst/>
                </a:prstGeom>
                <a:noFill/>
                <a:ln w="9525">
                  <a:solidFill>
                    <a:srgbClr val="000000"/>
                  </a:solidFill>
                  <a:round/>
                  <a:headEnd/>
                  <a:tailEnd/>
                </a:ln>
              </p:spPr>
              <p:txBody>
                <a:bodyPr/>
                <a:lstStyle/>
                <a:p>
                  <a:endParaRPr lang="en-GB"/>
                </a:p>
              </p:txBody>
            </p:sp>
            <p:sp>
              <p:nvSpPr>
                <p:cNvPr id="14521" name="Line 997"/>
                <p:cNvSpPr>
                  <a:spLocks noChangeShapeType="1"/>
                </p:cNvSpPr>
                <p:nvPr/>
              </p:nvSpPr>
              <p:spPr bwMode="auto">
                <a:xfrm>
                  <a:off x="11873" y="3167"/>
                  <a:ext cx="5" cy="2"/>
                </a:xfrm>
                <a:prstGeom prst="line">
                  <a:avLst/>
                </a:prstGeom>
                <a:noFill/>
                <a:ln w="9525">
                  <a:solidFill>
                    <a:srgbClr val="000000"/>
                  </a:solidFill>
                  <a:round/>
                  <a:headEnd/>
                  <a:tailEnd/>
                </a:ln>
              </p:spPr>
              <p:txBody>
                <a:bodyPr/>
                <a:lstStyle/>
                <a:p>
                  <a:endParaRPr lang="en-GB"/>
                </a:p>
              </p:txBody>
            </p:sp>
            <p:sp>
              <p:nvSpPr>
                <p:cNvPr id="14522" name="Line 998"/>
                <p:cNvSpPr>
                  <a:spLocks noChangeShapeType="1"/>
                </p:cNvSpPr>
                <p:nvPr/>
              </p:nvSpPr>
              <p:spPr bwMode="auto">
                <a:xfrm>
                  <a:off x="11873" y="3158"/>
                  <a:ext cx="5" cy="0"/>
                </a:xfrm>
                <a:prstGeom prst="line">
                  <a:avLst/>
                </a:prstGeom>
                <a:noFill/>
                <a:ln w="9525">
                  <a:solidFill>
                    <a:srgbClr val="000000"/>
                  </a:solidFill>
                  <a:round/>
                  <a:headEnd/>
                  <a:tailEnd/>
                </a:ln>
              </p:spPr>
              <p:txBody>
                <a:bodyPr/>
                <a:lstStyle/>
                <a:p>
                  <a:endParaRPr lang="en-GB"/>
                </a:p>
              </p:txBody>
            </p:sp>
            <p:sp>
              <p:nvSpPr>
                <p:cNvPr id="14523" name="Line 999"/>
                <p:cNvSpPr>
                  <a:spLocks noChangeShapeType="1"/>
                </p:cNvSpPr>
                <p:nvPr/>
              </p:nvSpPr>
              <p:spPr bwMode="auto">
                <a:xfrm>
                  <a:off x="11873" y="3145"/>
                  <a:ext cx="5" cy="2"/>
                </a:xfrm>
                <a:prstGeom prst="line">
                  <a:avLst/>
                </a:prstGeom>
                <a:noFill/>
                <a:ln w="9525">
                  <a:solidFill>
                    <a:srgbClr val="000000"/>
                  </a:solidFill>
                  <a:round/>
                  <a:headEnd/>
                  <a:tailEnd/>
                </a:ln>
              </p:spPr>
              <p:txBody>
                <a:bodyPr/>
                <a:lstStyle/>
                <a:p>
                  <a:endParaRPr lang="en-GB"/>
                </a:p>
              </p:txBody>
            </p:sp>
            <p:sp>
              <p:nvSpPr>
                <p:cNvPr id="14524" name="Line 1000"/>
                <p:cNvSpPr>
                  <a:spLocks noChangeShapeType="1"/>
                </p:cNvSpPr>
                <p:nvPr/>
              </p:nvSpPr>
              <p:spPr bwMode="auto">
                <a:xfrm flipH="1">
                  <a:off x="11869" y="3136"/>
                  <a:ext cx="7" cy="2"/>
                </a:xfrm>
                <a:prstGeom prst="line">
                  <a:avLst/>
                </a:prstGeom>
                <a:noFill/>
                <a:ln w="9525">
                  <a:solidFill>
                    <a:srgbClr val="000000"/>
                  </a:solidFill>
                  <a:round/>
                  <a:headEnd/>
                  <a:tailEnd/>
                </a:ln>
              </p:spPr>
              <p:txBody>
                <a:bodyPr/>
                <a:lstStyle/>
                <a:p>
                  <a:endParaRPr lang="en-GB"/>
                </a:p>
              </p:txBody>
            </p:sp>
            <p:sp>
              <p:nvSpPr>
                <p:cNvPr id="14525" name="Line 1001"/>
                <p:cNvSpPr>
                  <a:spLocks noChangeShapeType="1"/>
                </p:cNvSpPr>
                <p:nvPr/>
              </p:nvSpPr>
              <p:spPr bwMode="auto">
                <a:xfrm>
                  <a:off x="11873" y="3127"/>
                  <a:ext cx="5" cy="0"/>
                </a:xfrm>
                <a:prstGeom prst="line">
                  <a:avLst/>
                </a:prstGeom>
                <a:noFill/>
                <a:ln w="9525">
                  <a:solidFill>
                    <a:srgbClr val="000000"/>
                  </a:solidFill>
                  <a:round/>
                  <a:headEnd/>
                  <a:tailEnd/>
                </a:ln>
              </p:spPr>
              <p:txBody>
                <a:bodyPr/>
                <a:lstStyle/>
                <a:p>
                  <a:endParaRPr lang="en-GB"/>
                </a:p>
              </p:txBody>
            </p:sp>
            <p:sp>
              <p:nvSpPr>
                <p:cNvPr id="14526" name="Line 1002"/>
                <p:cNvSpPr>
                  <a:spLocks noChangeShapeType="1"/>
                </p:cNvSpPr>
                <p:nvPr/>
              </p:nvSpPr>
              <p:spPr bwMode="auto">
                <a:xfrm>
                  <a:off x="11873" y="3116"/>
                  <a:ext cx="5" cy="0"/>
                </a:xfrm>
                <a:prstGeom prst="line">
                  <a:avLst/>
                </a:prstGeom>
                <a:noFill/>
                <a:ln w="9525">
                  <a:solidFill>
                    <a:srgbClr val="000000"/>
                  </a:solidFill>
                  <a:round/>
                  <a:headEnd/>
                  <a:tailEnd/>
                </a:ln>
              </p:spPr>
              <p:txBody>
                <a:bodyPr/>
                <a:lstStyle/>
                <a:p>
                  <a:endParaRPr lang="en-GB"/>
                </a:p>
              </p:txBody>
            </p:sp>
            <p:sp>
              <p:nvSpPr>
                <p:cNvPr id="14527" name="Line 1003"/>
                <p:cNvSpPr>
                  <a:spLocks noChangeShapeType="1"/>
                </p:cNvSpPr>
                <p:nvPr/>
              </p:nvSpPr>
              <p:spPr bwMode="auto">
                <a:xfrm>
                  <a:off x="11873" y="3106"/>
                  <a:ext cx="5" cy="0"/>
                </a:xfrm>
                <a:prstGeom prst="line">
                  <a:avLst/>
                </a:prstGeom>
                <a:noFill/>
                <a:ln w="9525">
                  <a:solidFill>
                    <a:srgbClr val="000000"/>
                  </a:solidFill>
                  <a:round/>
                  <a:headEnd/>
                  <a:tailEnd/>
                </a:ln>
              </p:spPr>
              <p:txBody>
                <a:bodyPr/>
                <a:lstStyle/>
                <a:p>
                  <a:endParaRPr lang="en-GB"/>
                </a:p>
              </p:txBody>
            </p:sp>
            <p:sp>
              <p:nvSpPr>
                <p:cNvPr id="14528" name="Line 1004"/>
                <p:cNvSpPr>
                  <a:spLocks noChangeShapeType="1"/>
                </p:cNvSpPr>
                <p:nvPr/>
              </p:nvSpPr>
              <p:spPr bwMode="auto">
                <a:xfrm>
                  <a:off x="11873" y="3096"/>
                  <a:ext cx="5" cy="0"/>
                </a:xfrm>
                <a:prstGeom prst="line">
                  <a:avLst/>
                </a:prstGeom>
                <a:noFill/>
                <a:ln w="9525">
                  <a:solidFill>
                    <a:srgbClr val="000000"/>
                  </a:solidFill>
                  <a:round/>
                  <a:headEnd/>
                  <a:tailEnd/>
                </a:ln>
              </p:spPr>
              <p:txBody>
                <a:bodyPr/>
                <a:lstStyle/>
                <a:p>
                  <a:endParaRPr lang="en-GB"/>
                </a:p>
              </p:txBody>
            </p:sp>
            <p:sp>
              <p:nvSpPr>
                <p:cNvPr id="14529" name="Line 1005"/>
                <p:cNvSpPr>
                  <a:spLocks noChangeShapeType="1"/>
                </p:cNvSpPr>
                <p:nvPr/>
              </p:nvSpPr>
              <p:spPr bwMode="auto">
                <a:xfrm flipH="1">
                  <a:off x="11869" y="3085"/>
                  <a:ext cx="7" cy="2"/>
                </a:xfrm>
                <a:prstGeom prst="line">
                  <a:avLst/>
                </a:prstGeom>
                <a:noFill/>
                <a:ln w="9525">
                  <a:solidFill>
                    <a:srgbClr val="000000"/>
                  </a:solidFill>
                  <a:round/>
                  <a:headEnd/>
                  <a:tailEnd/>
                </a:ln>
              </p:spPr>
              <p:txBody>
                <a:bodyPr/>
                <a:lstStyle/>
                <a:p>
                  <a:endParaRPr lang="en-GB"/>
                </a:p>
              </p:txBody>
            </p:sp>
            <p:sp>
              <p:nvSpPr>
                <p:cNvPr id="14530" name="Line 1006"/>
                <p:cNvSpPr>
                  <a:spLocks noChangeShapeType="1"/>
                </p:cNvSpPr>
                <p:nvPr/>
              </p:nvSpPr>
              <p:spPr bwMode="auto">
                <a:xfrm>
                  <a:off x="11873" y="3074"/>
                  <a:ext cx="5" cy="3"/>
                </a:xfrm>
                <a:prstGeom prst="line">
                  <a:avLst/>
                </a:prstGeom>
                <a:noFill/>
                <a:ln w="9525">
                  <a:solidFill>
                    <a:srgbClr val="000000"/>
                  </a:solidFill>
                  <a:round/>
                  <a:headEnd/>
                  <a:tailEnd/>
                </a:ln>
              </p:spPr>
              <p:txBody>
                <a:bodyPr/>
                <a:lstStyle/>
                <a:p>
                  <a:endParaRPr lang="en-GB"/>
                </a:p>
              </p:txBody>
            </p:sp>
            <p:sp>
              <p:nvSpPr>
                <p:cNvPr id="14531" name="Line 1007"/>
                <p:cNvSpPr>
                  <a:spLocks noChangeShapeType="1"/>
                </p:cNvSpPr>
                <p:nvPr/>
              </p:nvSpPr>
              <p:spPr bwMode="auto">
                <a:xfrm>
                  <a:off x="11873" y="3066"/>
                  <a:ext cx="5" cy="0"/>
                </a:xfrm>
                <a:prstGeom prst="line">
                  <a:avLst/>
                </a:prstGeom>
                <a:noFill/>
                <a:ln w="9525">
                  <a:solidFill>
                    <a:srgbClr val="000000"/>
                  </a:solidFill>
                  <a:round/>
                  <a:headEnd/>
                  <a:tailEnd/>
                </a:ln>
              </p:spPr>
              <p:txBody>
                <a:bodyPr/>
                <a:lstStyle/>
                <a:p>
                  <a:endParaRPr lang="en-GB"/>
                </a:p>
              </p:txBody>
            </p:sp>
            <p:sp>
              <p:nvSpPr>
                <p:cNvPr id="14532" name="Line 1008"/>
                <p:cNvSpPr>
                  <a:spLocks noChangeShapeType="1"/>
                </p:cNvSpPr>
                <p:nvPr/>
              </p:nvSpPr>
              <p:spPr bwMode="auto">
                <a:xfrm>
                  <a:off x="11873" y="3051"/>
                  <a:ext cx="5" cy="4"/>
                </a:xfrm>
                <a:prstGeom prst="line">
                  <a:avLst/>
                </a:prstGeom>
                <a:noFill/>
                <a:ln w="9525">
                  <a:solidFill>
                    <a:srgbClr val="000000"/>
                  </a:solidFill>
                  <a:round/>
                  <a:headEnd/>
                  <a:tailEnd/>
                </a:ln>
              </p:spPr>
              <p:txBody>
                <a:bodyPr/>
                <a:lstStyle/>
                <a:p>
                  <a:endParaRPr lang="en-GB"/>
                </a:p>
              </p:txBody>
            </p:sp>
            <p:sp>
              <p:nvSpPr>
                <p:cNvPr id="14533" name="Line 1009"/>
                <p:cNvSpPr>
                  <a:spLocks noChangeShapeType="1"/>
                </p:cNvSpPr>
                <p:nvPr/>
              </p:nvSpPr>
              <p:spPr bwMode="auto">
                <a:xfrm>
                  <a:off x="11873" y="3044"/>
                  <a:ext cx="5" cy="1"/>
                </a:xfrm>
                <a:prstGeom prst="line">
                  <a:avLst/>
                </a:prstGeom>
                <a:noFill/>
                <a:ln w="9525">
                  <a:solidFill>
                    <a:srgbClr val="000000"/>
                  </a:solidFill>
                  <a:round/>
                  <a:headEnd/>
                  <a:tailEnd/>
                </a:ln>
              </p:spPr>
              <p:txBody>
                <a:bodyPr/>
                <a:lstStyle/>
                <a:p>
                  <a:endParaRPr lang="en-GB"/>
                </a:p>
              </p:txBody>
            </p:sp>
            <p:sp>
              <p:nvSpPr>
                <p:cNvPr id="14534" name="Line 1010"/>
                <p:cNvSpPr>
                  <a:spLocks noChangeShapeType="1"/>
                </p:cNvSpPr>
                <p:nvPr/>
              </p:nvSpPr>
              <p:spPr bwMode="auto">
                <a:xfrm flipH="1">
                  <a:off x="11869" y="3035"/>
                  <a:ext cx="7" cy="0"/>
                </a:xfrm>
                <a:prstGeom prst="line">
                  <a:avLst/>
                </a:prstGeom>
                <a:noFill/>
                <a:ln w="9525">
                  <a:solidFill>
                    <a:srgbClr val="000000"/>
                  </a:solidFill>
                  <a:round/>
                  <a:headEnd/>
                  <a:tailEnd/>
                </a:ln>
              </p:spPr>
              <p:txBody>
                <a:bodyPr/>
                <a:lstStyle/>
                <a:p>
                  <a:endParaRPr lang="en-GB"/>
                </a:p>
              </p:txBody>
            </p:sp>
            <p:sp>
              <p:nvSpPr>
                <p:cNvPr id="14535" name="Line 1011"/>
                <p:cNvSpPr>
                  <a:spLocks noChangeShapeType="1"/>
                </p:cNvSpPr>
                <p:nvPr/>
              </p:nvSpPr>
              <p:spPr bwMode="auto">
                <a:xfrm>
                  <a:off x="11873" y="3022"/>
                  <a:ext cx="5" cy="0"/>
                </a:xfrm>
                <a:prstGeom prst="line">
                  <a:avLst/>
                </a:prstGeom>
                <a:noFill/>
                <a:ln w="9525">
                  <a:solidFill>
                    <a:srgbClr val="000000"/>
                  </a:solidFill>
                  <a:round/>
                  <a:headEnd/>
                  <a:tailEnd/>
                </a:ln>
              </p:spPr>
              <p:txBody>
                <a:bodyPr/>
                <a:lstStyle/>
                <a:p>
                  <a:endParaRPr lang="en-GB"/>
                </a:p>
              </p:txBody>
            </p:sp>
            <p:sp>
              <p:nvSpPr>
                <p:cNvPr id="14536" name="Line 1012"/>
                <p:cNvSpPr>
                  <a:spLocks noChangeShapeType="1"/>
                </p:cNvSpPr>
                <p:nvPr/>
              </p:nvSpPr>
              <p:spPr bwMode="auto">
                <a:xfrm>
                  <a:off x="11873" y="3013"/>
                  <a:ext cx="5" cy="0"/>
                </a:xfrm>
                <a:prstGeom prst="line">
                  <a:avLst/>
                </a:prstGeom>
                <a:noFill/>
                <a:ln w="9525">
                  <a:solidFill>
                    <a:srgbClr val="000000"/>
                  </a:solidFill>
                  <a:round/>
                  <a:headEnd/>
                  <a:tailEnd/>
                </a:ln>
              </p:spPr>
              <p:txBody>
                <a:bodyPr/>
                <a:lstStyle/>
                <a:p>
                  <a:endParaRPr lang="en-GB"/>
                </a:p>
              </p:txBody>
            </p:sp>
            <p:sp>
              <p:nvSpPr>
                <p:cNvPr id="14537" name="Line 1013"/>
                <p:cNvSpPr>
                  <a:spLocks noChangeShapeType="1"/>
                </p:cNvSpPr>
                <p:nvPr/>
              </p:nvSpPr>
              <p:spPr bwMode="auto">
                <a:xfrm>
                  <a:off x="11873" y="3002"/>
                  <a:ext cx="5" cy="0"/>
                </a:xfrm>
                <a:prstGeom prst="line">
                  <a:avLst/>
                </a:prstGeom>
                <a:noFill/>
                <a:ln w="9525">
                  <a:solidFill>
                    <a:srgbClr val="000000"/>
                  </a:solidFill>
                  <a:round/>
                  <a:headEnd/>
                  <a:tailEnd/>
                </a:ln>
              </p:spPr>
              <p:txBody>
                <a:bodyPr/>
                <a:lstStyle/>
                <a:p>
                  <a:endParaRPr lang="en-GB"/>
                </a:p>
              </p:txBody>
            </p:sp>
            <p:sp>
              <p:nvSpPr>
                <p:cNvPr id="14538" name="Line 1014"/>
                <p:cNvSpPr>
                  <a:spLocks noChangeShapeType="1"/>
                </p:cNvSpPr>
                <p:nvPr/>
              </p:nvSpPr>
              <p:spPr bwMode="auto">
                <a:xfrm>
                  <a:off x="11873" y="2991"/>
                  <a:ext cx="5" cy="1"/>
                </a:xfrm>
                <a:prstGeom prst="line">
                  <a:avLst/>
                </a:prstGeom>
                <a:noFill/>
                <a:ln w="9525">
                  <a:solidFill>
                    <a:srgbClr val="000000"/>
                  </a:solidFill>
                  <a:round/>
                  <a:headEnd/>
                  <a:tailEnd/>
                </a:ln>
              </p:spPr>
              <p:txBody>
                <a:bodyPr/>
                <a:lstStyle/>
                <a:p>
                  <a:endParaRPr lang="en-GB"/>
                </a:p>
              </p:txBody>
            </p:sp>
            <p:sp>
              <p:nvSpPr>
                <p:cNvPr id="14539" name="Line 1015"/>
                <p:cNvSpPr>
                  <a:spLocks noChangeShapeType="1"/>
                </p:cNvSpPr>
                <p:nvPr/>
              </p:nvSpPr>
              <p:spPr bwMode="auto">
                <a:xfrm flipH="1">
                  <a:off x="11869" y="2980"/>
                  <a:ext cx="7" cy="2"/>
                </a:xfrm>
                <a:prstGeom prst="line">
                  <a:avLst/>
                </a:prstGeom>
                <a:noFill/>
                <a:ln w="9525">
                  <a:solidFill>
                    <a:srgbClr val="000000"/>
                  </a:solidFill>
                  <a:round/>
                  <a:headEnd/>
                  <a:tailEnd/>
                </a:ln>
              </p:spPr>
              <p:txBody>
                <a:bodyPr/>
                <a:lstStyle/>
                <a:p>
                  <a:endParaRPr lang="en-GB"/>
                </a:p>
              </p:txBody>
            </p:sp>
            <p:sp>
              <p:nvSpPr>
                <p:cNvPr id="14540" name="Line 1016"/>
                <p:cNvSpPr>
                  <a:spLocks noChangeShapeType="1"/>
                </p:cNvSpPr>
                <p:nvPr/>
              </p:nvSpPr>
              <p:spPr bwMode="auto">
                <a:xfrm>
                  <a:off x="11873" y="2971"/>
                  <a:ext cx="5" cy="0"/>
                </a:xfrm>
                <a:prstGeom prst="line">
                  <a:avLst/>
                </a:prstGeom>
                <a:noFill/>
                <a:ln w="9525">
                  <a:solidFill>
                    <a:srgbClr val="000000"/>
                  </a:solidFill>
                  <a:round/>
                  <a:headEnd/>
                  <a:tailEnd/>
                </a:ln>
              </p:spPr>
              <p:txBody>
                <a:bodyPr/>
                <a:lstStyle/>
                <a:p>
                  <a:endParaRPr lang="en-GB"/>
                </a:p>
              </p:txBody>
            </p:sp>
            <p:sp>
              <p:nvSpPr>
                <p:cNvPr id="14541" name="Line 1017"/>
                <p:cNvSpPr>
                  <a:spLocks noChangeShapeType="1"/>
                </p:cNvSpPr>
                <p:nvPr/>
              </p:nvSpPr>
              <p:spPr bwMode="auto">
                <a:xfrm>
                  <a:off x="11873" y="2960"/>
                  <a:ext cx="5" cy="0"/>
                </a:xfrm>
                <a:prstGeom prst="line">
                  <a:avLst/>
                </a:prstGeom>
                <a:noFill/>
                <a:ln w="9525">
                  <a:solidFill>
                    <a:srgbClr val="000000"/>
                  </a:solidFill>
                  <a:round/>
                  <a:headEnd/>
                  <a:tailEnd/>
                </a:ln>
              </p:spPr>
              <p:txBody>
                <a:bodyPr/>
                <a:lstStyle/>
                <a:p>
                  <a:endParaRPr lang="en-GB"/>
                </a:p>
              </p:txBody>
            </p:sp>
            <p:sp>
              <p:nvSpPr>
                <p:cNvPr id="14542" name="Line 1018"/>
                <p:cNvSpPr>
                  <a:spLocks noChangeShapeType="1"/>
                </p:cNvSpPr>
                <p:nvPr/>
              </p:nvSpPr>
              <p:spPr bwMode="auto">
                <a:xfrm>
                  <a:off x="11873" y="2949"/>
                  <a:ext cx="5" cy="2"/>
                </a:xfrm>
                <a:prstGeom prst="line">
                  <a:avLst/>
                </a:prstGeom>
                <a:noFill/>
                <a:ln w="9525">
                  <a:solidFill>
                    <a:srgbClr val="000000"/>
                  </a:solidFill>
                  <a:round/>
                  <a:headEnd/>
                  <a:tailEnd/>
                </a:ln>
              </p:spPr>
              <p:txBody>
                <a:bodyPr/>
                <a:lstStyle/>
                <a:p>
                  <a:endParaRPr lang="en-GB"/>
                </a:p>
              </p:txBody>
            </p:sp>
            <p:sp>
              <p:nvSpPr>
                <p:cNvPr id="14543" name="Line 1019"/>
                <p:cNvSpPr>
                  <a:spLocks noChangeShapeType="1"/>
                </p:cNvSpPr>
                <p:nvPr/>
              </p:nvSpPr>
              <p:spPr bwMode="auto">
                <a:xfrm>
                  <a:off x="11873" y="2940"/>
                  <a:ext cx="5" cy="0"/>
                </a:xfrm>
                <a:prstGeom prst="line">
                  <a:avLst/>
                </a:prstGeom>
                <a:noFill/>
                <a:ln w="9525">
                  <a:solidFill>
                    <a:srgbClr val="000000"/>
                  </a:solidFill>
                  <a:round/>
                  <a:headEnd/>
                  <a:tailEnd/>
                </a:ln>
              </p:spPr>
              <p:txBody>
                <a:bodyPr/>
                <a:lstStyle/>
                <a:p>
                  <a:endParaRPr lang="en-GB"/>
                </a:p>
              </p:txBody>
            </p:sp>
            <p:sp>
              <p:nvSpPr>
                <p:cNvPr id="14544" name="Line 1020"/>
                <p:cNvSpPr>
                  <a:spLocks noChangeShapeType="1"/>
                </p:cNvSpPr>
                <p:nvPr/>
              </p:nvSpPr>
              <p:spPr bwMode="auto">
                <a:xfrm flipH="1">
                  <a:off x="11869" y="2927"/>
                  <a:ext cx="7" cy="0"/>
                </a:xfrm>
                <a:prstGeom prst="line">
                  <a:avLst/>
                </a:prstGeom>
                <a:noFill/>
                <a:ln w="9525">
                  <a:solidFill>
                    <a:srgbClr val="000000"/>
                  </a:solidFill>
                  <a:round/>
                  <a:headEnd/>
                  <a:tailEnd/>
                </a:ln>
              </p:spPr>
              <p:txBody>
                <a:bodyPr/>
                <a:lstStyle/>
                <a:p>
                  <a:endParaRPr lang="en-GB"/>
                </a:p>
              </p:txBody>
            </p:sp>
            <p:sp>
              <p:nvSpPr>
                <p:cNvPr id="14545" name="Line 1021"/>
                <p:cNvSpPr>
                  <a:spLocks noChangeShapeType="1"/>
                </p:cNvSpPr>
                <p:nvPr/>
              </p:nvSpPr>
              <p:spPr bwMode="auto">
                <a:xfrm>
                  <a:off x="11942" y="3138"/>
                  <a:ext cx="0" cy="4"/>
                </a:xfrm>
                <a:prstGeom prst="line">
                  <a:avLst/>
                </a:prstGeom>
                <a:noFill/>
                <a:ln w="9525">
                  <a:solidFill>
                    <a:srgbClr val="000000"/>
                  </a:solidFill>
                  <a:round/>
                  <a:headEnd/>
                  <a:tailEnd/>
                </a:ln>
              </p:spPr>
              <p:txBody>
                <a:bodyPr/>
                <a:lstStyle/>
                <a:p>
                  <a:endParaRPr lang="en-GB"/>
                </a:p>
              </p:txBody>
            </p:sp>
            <p:sp>
              <p:nvSpPr>
                <p:cNvPr id="14546" name="Freeform 1022"/>
                <p:cNvSpPr>
                  <a:spLocks noChangeArrowheads="1"/>
                </p:cNvSpPr>
                <p:nvPr/>
              </p:nvSpPr>
              <p:spPr bwMode="auto">
                <a:xfrm>
                  <a:off x="11938" y="3136"/>
                  <a:ext cx="4" cy="4"/>
                </a:xfrm>
                <a:custGeom>
                  <a:avLst/>
                  <a:gdLst>
                    <a:gd name="T0" fmla="*/ 1 w 5"/>
                    <a:gd name="T1" fmla="*/ 2 h 5"/>
                    <a:gd name="T2" fmla="*/ 2 w 5"/>
                    <a:gd name="T3" fmla="*/ 2 h 5"/>
                    <a:gd name="T4" fmla="*/ 1 w 5"/>
                    <a:gd name="T5" fmla="*/ 0 h 5"/>
                    <a:gd name="T6" fmla="*/ 0 w 5"/>
                    <a:gd name="T7" fmla="*/ 2 h 5"/>
                    <a:gd name="T8" fmla="*/ 1 w 5"/>
                    <a:gd name="T9" fmla="*/ 2 h 5"/>
                    <a:gd name="T10" fmla="*/ 0 60000 65536"/>
                    <a:gd name="T11" fmla="*/ 0 60000 65536"/>
                    <a:gd name="T12" fmla="*/ 0 60000 65536"/>
                    <a:gd name="T13" fmla="*/ 0 60000 65536"/>
                    <a:gd name="T14" fmla="*/ 0 60000 65536"/>
                    <a:gd name="T15" fmla="*/ 0 w 5"/>
                    <a:gd name="T16" fmla="*/ 0 h 5"/>
                    <a:gd name="T17" fmla="*/ 5 w 5"/>
                    <a:gd name="T18" fmla="*/ 5 h 5"/>
                  </a:gdLst>
                  <a:ahLst/>
                  <a:cxnLst>
                    <a:cxn ang="T10">
                      <a:pos x="T0" y="T1"/>
                    </a:cxn>
                    <a:cxn ang="T11">
                      <a:pos x="T2" y="T3"/>
                    </a:cxn>
                    <a:cxn ang="T12">
                      <a:pos x="T4" y="T5"/>
                    </a:cxn>
                    <a:cxn ang="T13">
                      <a:pos x="T6" y="T7"/>
                    </a:cxn>
                    <a:cxn ang="T14">
                      <a:pos x="T8" y="T9"/>
                    </a:cxn>
                  </a:cxnLst>
                  <a:rect l="T15" t="T16" r="T17" b="T18"/>
                  <a:pathLst>
                    <a:path w="5" h="5">
                      <a:moveTo>
                        <a:pt x="1" y="4"/>
                      </a:moveTo>
                      <a:lnTo>
                        <a:pt x="4" y="2"/>
                      </a:lnTo>
                      <a:lnTo>
                        <a:pt x="1" y="0"/>
                      </a:lnTo>
                      <a:lnTo>
                        <a:pt x="0" y="2"/>
                      </a:lnTo>
                      <a:lnTo>
                        <a:pt x="1" y="4"/>
                      </a:lnTo>
                    </a:path>
                  </a:pathLst>
                </a:custGeom>
                <a:solidFill>
                  <a:srgbClr val="FFFF00"/>
                </a:solidFill>
                <a:ln w="1800">
                  <a:solidFill>
                    <a:srgbClr val="000000"/>
                  </a:solidFill>
                  <a:round/>
                  <a:headEnd/>
                  <a:tailEnd/>
                </a:ln>
              </p:spPr>
              <p:txBody>
                <a:bodyPr wrap="none" anchor="ctr"/>
                <a:lstStyle/>
                <a:p>
                  <a:endParaRPr lang="en-US"/>
                </a:p>
              </p:txBody>
            </p:sp>
            <p:sp>
              <p:nvSpPr>
                <p:cNvPr id="14547" name="Line 1023"/>
                <p:cNvSpPr>
                  <a:spLocks noChangeShapeType="1"/>
                </p:cNvSpPr>
                <p:nvPr/>
              </p:nvSpPr>
              <p:spPr bwMode="auto">
                <a:xfrm>
                  <a:off x="11942" y="3087"/>
                  <a:ext cx="0" cy="2"/>
                </a:xfrm>
                <a:prstGeom prst="line">
                  <a:avLst/>
                </a:prstGeom>
                <a:noFill/>
                <a:ln w="9525">
                  <a:solidFill>
                    <a:srgbClr val="000000"/>
                  </a:solidFill>
                  <a:round/>
                  <a:headEnd/>
                  <a:tailEnd/>
                </a:ln>
              </p:spPr>
              <p:txBody>
                <a:bodyPr/>
                <a:lstStyle/>
                <a:p>
                  <a:endParaRPr lang="en-GB"/>
                </a:p>
              </p:txBody>
            </p:sp>
            <p:sp>
              <p:nvSpPr>
                <p:cNvPr id="14548" name="Freeform 1024"/>
                <p:cNvSpPr>
                  <a:spLocks noChangeArrowheads="1"/>
                </p:cNvSpPr>
                <p:nvPr/>
              </p:nvSpPr>
              <p:spPr bwMode="auto">
                <a:xfrm>
                  <a:off x="11938" y="3082"/>
                  <a:ext cx="4" cy="5"/>
                </a:xfrm>
                <a:custGeom>
                  <a:avLst/>
                  <a:gdLst>
                    <a:gd name="T0" fmla="*/ 1 w 5"/>
                    <a:gd name="T1" fmla="*/ 3 h 6"/>
                    <a:gd name="T2" fmla="*/ 2 w 5"/>
                    <a:gd name="T3" fmla="*/ 3 h 6"/>
                    <a:gd name="T4" fmla="*/ 1 w 5"/>
                    <a:gd name="T5" fmla="*/ 0 h 6"/>
                    <a:gd name="T6" fmla="*/ 0 w 5"/>
                    <a:gd name="T7" fmla="*/ 3 h 6"/>
                    <a:gd name="T8" fmla="*/ 1 w 5"/>
                    <a:gd name="T9" fmla="*/ 3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1" y="5"/>
                      </a:moveTo>
                      <a:lnTo>
                        <a:pt x="4" y="3"/>
                      </a:lnTo>
                      <a:lnTo>
                        <a:pt x="1" y="0"/>
                      </a:lnTo>
                      <a:lnTo>
                        <a:pt x="0" y="3"/>
                      </a:lnTo>
                      <a:lnTo>
                        <a:pt x="1" y="5"/>
                      </a:lnTo>
                    </a:path>
                  </a:pathLst>
                </a:custGeom>
                <a:solidFill>
                  <a:srgbClr val="FFFF00"/>
                </a:solidFill>
                <a:ln w="1800">
                  <a:solidFill>
                    <a:srgbClr val="000000"/>
                  </a:solidFill>
                  <a:round/>
                  <a:headEnd/>
                  <a:tailEnd/>
                </a:ln>
              </p:spPr>
              <p:txBody>
                <a:bodyPr wrap="none" anchor="ctr"/>
                <a:lstStyle/>
                <a:p>
                  <a:endParaRPr lang="en-US"/>
                </a:p>
              </p:txBody>
            </p:sp>
            <p:sp>
              <p:nvSpPr>
                <p:cNvPr id="14549" name="Line 1025"/>
                <p:cNvSpPr>
                  <a:spLocks noChangeShapeType="1"/>
                </p:cNvSpPr>
                <p:nvPr/>
              </p:nvSpPr>
              <p:spPr bwMode="auto">
                <a:xfrm>
                  <a:off x="12154" y="3555"/>
                  <a:ext cx="5" cy="0"/>
                </a:xfrm>
                <a:prstGeom prst="line">
                  <a:avLst/>
                </a:prstGeom>
                <a:noFill/>
                <a:ln w="9525">
                  <a:solidFill>
                    <a:srgbClr val="000000"/>
                  </a:solidFill>
                  <a:round/>
                  <a:headEnd/>
                  <a:tailEnd/>
                </a:ln>
              </p:spPr>
              <p:txBody>
                <a:bodyPr/>
                <a:lstStyle/>
                <a:p>
                  <a:endParaRPr lang="en-GB"/>
                </a:p>
              </p:txBody>
            </p:sp>
            <p:sp>
              <p:nvSpPr>
                <p:cNvPr id="14550" name="Freeform 1026"/>
                <p:cNvSpPr>
                  <a:spLocks noChangeArrowheads="1"/>
                </p:cNvSpPr>
                <p:nvPr/>
              </p:nvSpPr>
              <p:spPr bwMode="auto">
                <a:xfrm>
                  <a:off x="12154" y="3550"/>
                  <a:ext cx="7" cy="5"/>
                </a:xfrm>
                <a:custGeom>
                  <a:avLst/>
                  <a:gdLst>
                    <a:gd name="T0" fmla="*/ 2 w 8"/>
                    <a:gd name="T1" fmla="*/ 3 h 6"/>
                    <a:gd name="T2" fmla="*/ 4 w 8"/>
                    <a:gd name="T3" fmla="*/ 3 h 6"/>
                    <a:gd name="T4" fmla="*/ 2 w 8"/>
                    <a:gd name="T5" fmla="*/ 0 h 6"/>
                    <a:gd name="T6" fmla="*/ 0 w 8"/>
                    <a:gd name="T7" fmla="*/ 3 h 6"/>
                    <a:gd name="T8" fmla="*/ 2 w 8"/>
                    <a:gd name="T9" fmla="*/ 3 h 6"/>
                    <a:gd name="T10" fmla="*/ 0 60000 65536"/>
                    <a:gd name="T11" fmla="*/ 0 60000 65536"/>
                    <a:gd name="T12" fmla="*/ 0 60000 65536"/>
                    <a:gd name="T13" fmla="*/ 0 60000 65536"/>
                    <a:gd name="T14" fmla="*/ 0 60000 65536"/>
                    <a:gd name="T15" fmla="*/ 0 w 8"/>
                    <a:gd name="T16" fmla="*/ 0 h 6"/>
                    <a:gd name="T17" fmla="*/ 8 w 8"/>
                    <a:gd name="T18" fmla="*/ 6 h 6"/>
                  </a:gdLst>
                  <a:ahLst/>
                  <a:cxnLst>
                    <a:cxn ang="T10">
                      <a:pos x="T0" y="T1"/>
                    </a:cxn>
                    <a:cxn ang="T11">
                      <a:pos x="T2" y="T3"/>
                    </a:cxn>
                    <a:cxn ang="T12">
                      <a:pos x="T4" y="T5"/>
                    </a:cxn>
                    <a:cxn ang="T13">
                      <a:pos x="T6" y="T7"/>
                    </a:cxn>
                    <a:cxn ang="T14">
                      <a:pos x="T8" y="T9"/>
                    </a:cxn>
                  </a:cxnLst>
                  <a:rect l="T15" t="T16" r="T17" b="T18"/>
                  <a:pathLst>
                    <a:path w="8" h="6">
                      <a:moveTo>
                        <a:pt x="2" y="5"/>
                      </a:moveTo>
                      <a:lnTo>
                        <a:pt x="7" y="4"/>
                      </a:lnTo>
                      <a:lnTo>
                        <a:pt x="2" y="0"/>
                      </a:lnTo>
                      <a:lnTo>
                        <a:pt x="0" y="4"/>
                      </a:lnTo>
                      <a:lnTo>
                        <a:pt x="2" y="5"/>
                      </a:lnTo>
                    </a:path>
                  </a:pathLst>
                </a:custGeom>
                <a:solidFill>
                  <a:srgbClr val="FFFF00"/>
                </a:solidFill>
                <a:ln w="1800">
                  <a:solidFill>
                    <a:srgbClr val="000000"/>
                  </a:solidFill>
                  <a:round/>
                  <a:headEnd/>
                  <a:tailEnd/>
                </a:ln>
              </p:spPr>
              <p:txBody>
                <a:bodyPr wrap="none" anchor="ctr"/>
                <a:lstStyle/>
                <a:p>
                  <a:endParaRPr lang="en-US"/>
                </a:p>
              </p:txBody>
            </p:sp>
            <p:sp>
              <p:nvSpPr>
                <p:cNvPr id="14551" name="Line 1027"/>
                <p:cNvSpPr>
                  <a:spLocks noChangeShapeType="1"/>
                </p:cNvSpPr>
                <p:nvPr/>
              </p:nvSpPr>
              <p:spPr bwMode="auto">
                <a:xfrm>
                  <a:off x="12154" y="3528"/>
                  <a:ext cx="5" cy="2"/>
                </a:xfrm>
                <a:prstGeom prst="line">
                  <a:avLst/>
                </a:prstGeom>
                <a:noFill/>
                <a:ln w="9525">
                  <a:solidFill>
                    <a:srgbClr val="000000"/>
                  </a:solidFill>
                  <a:round/>
                  <a:headEnd/>
                  <a:tailEnd/>
                </a:ln>
              </p:spPr>
              <p:txBody>
                <a:bodyPr/>
                <a:lstStyle/>
                <a:p>
                  <a:endParaRPr lang="en-GB"/>
                </a:p>
              </p:txBody>
            </p:sp>
            <p:sp>
              <p:nvSpPr>
                <p:cNvPr id="14552" name="Freeform 1028"/>
                <p:cNvSpPr>
                  <a:spLocks noChangeArrowheads="1"/>
                </p:cNvSpPr>
                <p:nvPr/>
              </p:nvSpPr>
              <p:spPr bwMode="auto">
                <a:xfrm>
                  <a:off x="12154" y="3525"/>
                  <a:ext cx="7" cy="5"/>
                </a:xfrm>
                <a:custGeom>
                  <a:avLst/>
                  <a:gdLst>
                    <a:gd name="T0" fmla="*/ 2 w 8"/>
                    <a:gd name="T1" fmla="*/ 3 h 6"/>
                    <a:gd name="T2" fmla="*/ 4 w 8"/>
                    <a:gd name="T3" fmla="*/ 1 h 6"/>
                    <a:gd name="T4" fmla="*/ 2 w 8"/>
                    <a:gd name="T5" fmla="*/ 0 h 6"/>
                    <a:gd name="T6" fmla="*/ 0 w 8"/>
                    <a:gd name="T7" fmla="*/ 1 h 6"/>
                    <a:gd name="T8" fmla="*/ 2 w 8"/>
                    <a:gd name="T9" fmla="*/ 3 h 6"/>
                    <a:gd name="T10" fmla="*/ 0 60000 65536"/>
                    <a:gd name="T11" fmla="*/ 0 60000 65536"/>
                    <a:gd name="T12" fmla="*/ 0 60000 65536"/>
                    <a:gd name="T13" fmla="*/ 0 60000 65536"/>
                    <a:gd name="T14" fmla="*/ 0 60000 65536"/>
                    <a:gd name="T15" fmla="*/ 0 w 8"/>
                    <a:gd name="T16" fmla="*/ 0 h 6"/>
                    <a:gd name="T17" fmla="*/ 8 w 8"/>
                    <a:gd name="T18" fmla="*/ 6 h 6"/>
                  </a:gdLst>
                  <a:ahLst/>
                  <a:cxnLst>
                    <a:cxn ang="T10">
                      <a:pos x="T0" y="T1"/>
                    </a:cxn>
                    <a:cxn ang="T11">
                      <a:pos x="T2" y="T3"/>
                    </a:cxn>
                    <a:cxn ang="T12">
                      <a:pos x="T4" y="T5"/>
                    </a:cxn>
                    <a:cxn ang="T13">
                      <a:pos x="T6" y="T7"/>
                    </a:cxn>
                    <a:cxn ang="T14">
                      <a:pos x="T8" y="T9"/>
                    </a:cxn>
                  </a:cxnLst>
                  <a:rect l="T15" t="T16" r="T17" b="T18"/>
                  <a:pathLst>
                    <a:path w="8" h="6">
                      <a:moveTo>
                        <a:pt x="2" y="5"/>
                      </a:moveTo>
                      <a:lnTo>
                        <a:pt x="7" y="1"/>
                      </a:lnTo>
                      <a:lnTo>
                        <a:pt x="2" y="0"/>
                      </a:lnTo>
                      <a:lnTo>
                        <a:pt x="0" y="1"/>
                      </a:lnTo>
                      <a:lnTo>
                        <a:pt x="2" y="5"/>
                      </a:lnTo>
                    </a:path>
                  </a:pathLst>
                </a:custGeom>
                <a:solidFill>
                  <a:srgbClr val="FFFF00"/>
                </a:solidFill>
                <a:ln w="1800">
                  <a:solidFill>
                    <a:srgbClr val="000000"/>
                  </a:solidFill>
                  <a:round/>
                  <a:headEnd/>
                  <a:tailEnd/>
                </a:ln>
              </p:spPr>
              <p:txBody>
                <a:bodyPr wrap="none" anchor="ctr"/>
                <a:lstStyle/>
                <a:p>
                  <a:endParaRPr lang="en-US"/>
                </a:p>
              </p:txBody>
            </p:sp>
            <p:sp>
              <p:nvSpPr>
                <p:cNvPr id="14553" name="Line 1029"/>
                <p:cNvSpPr>
                  <a:spLocks noChangeShapeType="1"/>
                </p:cNvSpPr>
                <p:nvPr/>
              </p:nvSpPr>
              <p:spPr bwMode="auto">
                <a:xfrm>
                  <a:off x="12154" y="3190"/>
                  <a:ext cx="5" cy="0"/>
                </a:xfrm>
                <a:prstGeom prst="line">
                  <a:avLst/>
                </a:prstGeom>
                <a:noFill/>
                <a:ln w="9525">
                  <a:solidFill>
                    <a:srgbClr val="000000"/>
                  </a:solidFill>
                  <a:round/>
                  <a:headEnd/>
                  <a:tailEnd/>
                </a:ln>
              </p:spPr>
              <p:txBody>
                <a:bodyPr/>
                <a:lstStyle/>
                <a:p>
                  <a:endParaRPr lang="en-GB"/>
                </a:p>
              </p:txBody>
            </p:sp>
            <p:sp>
              <p:nvSpPr>
                <p:cNvPr id="14554" name="Freeform 1030"/>
                <p:cNvSpPr>
                  <a:spLocks noChangeArrowheads="1"/>
                </p:cNvSpPr>
                <p:nvPr/>
              </p:nvSpPr>
              <p:spPr bwMode="auto">
                <a:xfrm>
                  <a:off x="12154" y="3183"/>
                  <a:ext cx="7" cy="10"/>
                </a:xfrm>
                <a:custGeom>
                  <a:avLst/>
                  <a:gdLst>
                    <a:gd name="T0" fmla="*/ 2 w 8"/>
                    <a:gd name="T1" fmla="*/ 7 h 11"/>
                    <a:gd name="T2" fmla="*/ 4 w 8"/>
                    <a:gd name="T3" fmla="*/ 4 h 11"/>
                    <a:gd name="T4" fmla="*/ 2 w 8"/>
                    <a:gd name="T5" fmla="*/ 0 h 11"/>
                    <a:gd name="T6" fmla="*/ 0 w 8"/>
                    <a:gd name="T7" fmla="*/ 4 h 11"/>
                    <a:gd name="T8" fmla="*/ 2 w 8"/>
                    <a:gd name="T9" fmla="*/ 7 h 11"/>
                    <a:gd name="T10" fmla="*/ 0 60000 65536"/>
                    <a:gd name="T11" fmla="*/ 0 60000 65536"/>
                    <a:gd name="T12" fmla="*/ 0 60000 65536"/>
                    <a:gd name="T13" fmla="*/ 0 60000 65536"/>
                    <a:gd name="T14" fmla="*/ 0 60000 65536"/>
                    <a:gd name="T15" fmla="*/ 0 w 8"/>
                    <a:gd name="T16" fmla="*/ 0 h 11"/>
                    <a:gd name="T17" fmla="*/ 8 w 8"/>
                    <a:gd name="T18" fmla="*/ 11 h 11"/>
                  </a:gdLst>
                  <a:ahLst/>
                  <a:cxnLst>
                    <a:cxn ang="T10">
                      <a:pos x="T0" y="T1"/>
                    </a:cxn>
                    <a:cxn ang="T11">
                      <a:pos x="T2" y="T3"/>
                    </a:cxn>
                    <a:cxn ang="T12">
                      <a:pos x="T4" y="T5"/>
                    </a:cxn>
                    <a:cxn ang="T13">
                      <a:pos x="T6" y="T7"/>
                    </a:cxn>
                    <a:cxn ang="T14">
                      <a:pos x="T8" y="T9"/>
                    </a:cxn>
                  </a:cxnLst>
                  <a:rect l="T15" t="T16" r="T17" b="T18"/>
                  <a:pathLst>
                    <a:path w="8" h="11">
                      <a:moveTo>
                        <a:pt x="2" y="10"/>
                      </a:moveTo>
                      <a:lnTo>
                        <a:pt x="7" y="4"/>
                      </a:lnTo>
                      <a:lnTo>
                        <a:pt x="2" y="0"/>
                      </a:lnTo>
                      <a:lnTo>
                        <a:pt x="0" y="4"/>
                      </a:lnTo>
                      <a:lnTo>
                        <a:pt x="2" y="10"/>
                      </a:lnTo>
                    </a:path>
                  </a:pathLst>
                </a:custGeom>
                <a:solidFill>
                  <a:srgbClr val="FFFF00"/>
                </a:solidFill>
                <a:ln w="1800">
                  <a:solidFill>
                    <a:srgbClr val="000000"/>
                  </a:solidFill>
                  <a:round/>
                  <a:headEnd/>
                  <a:tailEnd/>
                </a:ln>
              </p:spPr>
              <p:txBody>
                <a:bodyPr wrap="none" anchor="ctr"/>
                <a:lstStyle/>
                <a:p>
                  <a:endParaRPr lang="en-US"/>
                </a:p>
              </p:txBody>
            </p:sp>
            <p:sp>
              <p:nvSpPr>
                <p:cNvPr id="14555" name="Line 1031"/>
                <p:cNvSpPr>
                  <a:spLocks noChangeShapeType="1"/>
                </p:cNvSpPr>
                <p:nvPr/>
              </p:nvSpPr>
              <p:spPr bwMode="auto">
                <a:xfrm>
                  <a:off x="12443" y="2931"/>
                  <a:ext cx="1" cy="3"/>
                </a:xfrm>
                <a:prstGeom prst="line">
                  <a:avLst/>
                </a:prstGeom>
                <a:noFill/>
                <a:ln w="9525">
                  <a:solidFill>
                    <a:srgbClr val="000000"/>
                  </a:solidFill>
                  <a:round/>
                  <a:headEnd/>
                  <a:tailEnd/>
                </a:ln>
              </p:spPr>
              <p:txBody>
                <a:bodyPr/>
                <a:lstStyle/>
                <a:p>
                  <a:endParaRPr lang="en-GB"/>
                </a:p>
              </p:txBody>
            </p:sp>
            <p:sp>
              <p:nvSpPr>
                <p:cNvPr id="14556" name="Freeform 1032"/>
                <p:cNvSpPr>
                  <a:spLocks noChangeArrowheads="1"/>
                </p:cNvSpPr>
                <p:nvPr/>
              </p:nvSpPr>
              <p:spPr bwMode="auto">
                <a:xfrm>
                  <a:off x="12443" y="2926"/>
                  <a:ext cx="1" cy="5"/>
                </a:xfrm>
                <a:custGeom>
                  <a:avLst/>
                  <a:gdLst>
                    <a:gd name="T0" fmla="*/ 0 w 2"/>
                    <a:gd name="T1" fmla="*/ 3 h 6"/>
                    <a:gd name="T2" fmla="*/ 1 w 2"/>
                    <a:gd name="T3" fmla="*/ 3 h 6"/>
                    <a:gd name="T4" fmla="*/ 0 w 2"/>
                    <a:gd name="T5" fmla="*/ 0 h 6"/>
                    <a:gd name="T6" fmla="*/ 0 w 2"/>
                    <a:gd name="T7" fmla="*/ 3 h 6"/>
                    <a:gd name="T8" fmla="*/ 0 w 2"/>
                    <a:gd name="T9" fmla="*/ 3 h 6"/>
                    <a:gd name="T10" fmla="*/ 0 60000 65536"/>
                    <a:gd name="T11" fmla="*/ 0 60000 65536"/>
                    <a:gd name="T12" fmla="*/ 0 60000 65536"/>
                    <a:gd name="T13" fmla="*/ 0 60000 65536"/>
                    <a:gd name="T14" fmla="*/ 0 60000 65536"/>
                    <a:gd name="T15" fmla="*/ 0 w 2"/>
                    <a:gd name="T16" fmla="*/ 0 h 6"/>
                    <a:gd name="T17" fmla="*/ 2 w 2"/>
                    <a:gd name="T18" fmla="*/ 6 h 6"/>
                  </a:gdLst>
                  <a:ahLst/>
                  <a:cxnLst>
                    <a:cxn ang="T10">
                      <a:pos x="T0" y="T1"/>
                    </a:cxn>
                    <a:cxn ang="T11">
                      <a:pos x="T2" y="T3"/>
                    </a:cxn>
                    <a:cxn ang="T12">
                      <a:pos x="T4" y="T5"/>
                    </a:cxn>
                    <a:cxn ang="T13">
                      <a:pos x="T6" y="T7"/>
                    </a:cxn>
                    <a:cxn ang="T14">
                      <a:pos x="T8" y="T9"/>
                    </a:cxn>
                  </a:cxnLst>
                  <a:rect l="T15" t="T16" r="T17" b="T18"/>
                  <a:pathLst>
                    <a:path w="2" h="6">
                      <a:moveTo>
                        <a:pt x="0" y="5"/>
                      </a:moveTo>
                      <a:lnTo>
                        <a:pt x="1" y="3"/>
                      </a:lnTo>
                      <a:lnTo>
                        <a:pt x="0" y="0"/>
                      </a:lnTo>
                      <a:lnTo>
                        <a:pt x="0" y="3"/>
                      </a:lnTo>
                      <a:lnTo>
                        <a:pt x="0" y="5"/>
                      </a:lnTo>
                    </a:path>
                  </a:pathLst>
                </a:custGeom>
                <a:solidFill>
                  <a:srgbClr val="FFFF00"/>
                </a:solidFill>
                <a:ln w="1800">
                  <a:solidFill>
                    <a:srgbClr val="000000"/>
                  </a:solidFill>
                  <a:round/>
                  <a:headEnd/>
                  <a:tailEnd/>
                </a:ln>
              </p:spPr>
              <p:txBody>
                <a:bodyPr wrap="none" anchor="ctr"/>
                <a:lstStyle/>
                <a:p>
                  <a:endParaRPr lang="en-US"/>
                </a:p>
              </p:txBody>
            </p:sp>
            <p:sp>
              <p:nvSpPr>
                <p:cNvPr id="14557" name="Line 1033"/>
                <p:cNvSpPr>
                  <a:spLocks noChangeShapeType="1"/>
                </p:cNvSpPr>
                <p:nvPr/>
              </p:nvSpPr>
              <p:spPr bwMode="auto">
                <a:xfrm>
                  <a:off x="12513" y="3087"/>
                  <a:ext cx="2" cy="2"/>
                </a:xfrm>
                <a:prstGeom prst="line">
                  <a:avLst/>
                </a:prstGeom>
                <a:noFill/>
                <a:ln w="9525">
                  <a:solidFill>
                    <a:srgbClr val="000000"/>
                  </a:solidFill>
                  <a:round/>
                  <a:headEnd/>
                  <a:tailEnd/>
                </a:ln>
              </p:spPr>
              <p:txBody>
                <a:bodyPr/>
                <a:lstStyle/>
                <a:p>
                  <a:endParaRPr lang="en-GB"/>
                </a:p>
              </p:txBody>
            </p:sp>
            <p:sp>
              <p:nvSpPr>
                <p:cNvPr id="14558" name="Freeform 1034"/>
                <p:cNvSpPr>
                  <a:spLocks noChangeArrowheads="1"/>
                </p:cNvSpPr>
                <p:nvPr/>
              </p:nvSpPr>
              <p:spPr bwMode="auto">
                <a:xfrm>
                  <a:off x="12513" y="3082"/>
                  <a:ext cx="2" cy="5"/>
                </a:xfrm>
                <a:custGeom>
                  <a:avLst/>
                  <a:gdLst>
                    <a:gd name="T0" fmla="*/ 0 w 3"/>
                    <a:gd name="T1" fmla="*/ 3 h 6"/>
                    <a:gd name="T2" fmla="*/ 1 w 3"/>
                    <a:gd name="T3" fmla="*/ 3 h 6"/>
                    <a:gd name="T4" fmla="*/ 0 w 3"/>
                    <a:gd name="T5" fmla="*/ 0 h 6"/>
                    <a:gd name="T6" fmla="*/ 0 w 3"/>
                    <a:gd name="T7" fmla="*/ 3 h 6"/>
                    <a:gd name="T8" fmla="*/ 0 w 3"/>
                    <a:gd name="T9" fmla="*/ 3 h 6"/>
                    <a:gd name="T10" fmla="*/ 0 60000 65536"/>
                    <a:gd name="T11" fmla="*/ 0 60000 65536"/>
                    <a:gd name="T12" fmla="*/ 0 60000 65536"/>
                    <a:gd name="T13" fmla="*/ 0 60000 65536"/>
                    <a:gd name="T14" fmla="*/ 0 60000 65536"/>
                    <a:gd name="T15" fmla="*/ 0 w 3"/>
                    <a:gd name="T16" fmla="*/ 0 h 6"/>
                    <a:gd name="T17" fmla="*/ 3 w 3"/>
                    <a:gd name="T18" fmla="*/ 6 h 6"/>
                  </a:gdLst>
                  <a:ahLst/>
                  <a:cxnLst>
                    <a:cxn ang="T10">
                      <a:pos x="T0" y="T1"/>
                    </a:cxn>
                    <a:cxn ang="T11">
                      <a:pos x="T2" y="T3"/>
                    </a:cxn>
                    <a:cxn ang="T12">
                      <a:pos x="T4" y="T5"/>
                    </a:cxn>
                    <a:cxn ang="T13">
                      <a:pos x="T6" y="T7"/>
                    </a:cxn>
                    <a:cxn ang="T14">
                      <a:pos x="T8" y="T9"/>
                    </a:cxn>
                  </a:cxnLst>
                  <a:rect l="T15" t="T16" r="T17" b="T18"/>
                  <a:pathLst>
                    <a:path w="3" h="6">
                      <a:moveTo>
                        <a:pt x="0" y="5"/>
                      </a:moveTo>
                      <a:lnTo>
                        <a:pt x="2" y="3"/>
                      </a:lnTo>
                      <a:lnTo>
                        <a:pt x="0" y="0"/>
                      </a:lnTo>
                      <a:lnTo>
                        <a:pt x="0" y="3"/>
                      </a:lnTo>
                      <a:lnTo>
                        <a:pt x="0" y="5"/>
                      </a:lnTo>
                    </a:path>
                  </a:pathLst>
                </a:custGeom>
                <a:solidFill>
                  <a:srgbClr val="FFFF00"/>
                </a:solidFill>
                <a:ln w="1800">
                  <a:solidFill>
                    <a:srgbClr val="000000"/>
                  </a:solidFill>
                  <a:round/>
                  <a:headEnd/>
                  <a:tailEnd/>
                </a:ln>
              </p:spPr>
              <p:txBody>
                <a:bodyPr wrap="none" anchor="ctr"/>
                <a:lstStyle/>
                <a:p>
                  <a:endParaRPr lang="en-US"/>
                </a:p>
              </p:txBody>
            </p:sp>
            <p:sp>
              <p:nvSpPr>
                <p:cNvPr id="14559" name="Line 1035"/>
                <p:cNvSpPr>
                  <a:spLocks noChangeShapeType="1"/>
                </p:cNvSpPr>
                <p:nvPr/>
              </p:nvSpPr>
              <p:spPr bwMode="auto">
                <a:xfrm>
                  <a:off x="12586" y="3292"/>
                  <a:ext cx="0" cy="0"/>
                </a:xfrm>
                <a:prstGeom prst="line">
                  <a:avLst/>
                </a:prstGeom>
                <a:noFill/>
                <a:ln w="9525">
                  <a:solidFill>
                    <a:srgbClr val="000000"/>
                  </a:solidFill>
                  <a:round/>
                  <a:headEnd/>
                  <a:tailEnd/>
                </a:ln>
              </p:spPr>
              <p:txBody>
                <a:bodyPr/>
                <a:lstStyle/>
                <a:p>
                  <a:endParaRPr lang="en-GB"/>
                </a:p>
              </p:txBody>
            </p:sp>
            <p:sp>
              <p:nvSpPr>
                <p:cNvPr id="14560" name="Freeform 1036"/>
                <p:cNvSpPr>
                  <a:spLocks noChangeArrowheads="1"/>
                </p:cNvSpPr>
                <p:nvPr/>
              </p:nvSpPr>
              <p:spPr bwMode="auto">
                <a:xfrm>
                  <a:off x="12586" y="3292"/>
                  <a:ext cx="5" cy="0"/>
                </a:xfrm>
                <a:custGeom>
                  <a:avLst/>
                  <a:gdLst>
                    <a:gd name="T0" fmla="*/ 2 w 6"/>
                    <a:gd name="T1" fmla="*/ 0 h 1"/>
                    <a:gd name="T2" fmla="*/ 3 w 6"/>
                    <a:gd name="T3" fmla="*/ 0 h 1"/>
                    <a:gd name="T4" fmla="*/ 2 w 6"/>
                    <a:gd name="T5" fmla="*/ 0 h 1"/>
                    <a:gd name="T6" fmla="*/ 0 w 6"/>
                    <a:gd name="T7" fmla="*/ 0 h 1"/>
                    <a:gd name="T8" fmla="*/ 2 w 6"/>
                    <a:gd name="T9" fmla="*/ 0 h 1"/>
                    <a:gd name="T10" fmla="*/ 0 60000 65536"/>
                    <a:gd name="T11" fmla="*/ 0 60000 65536"/>
                    <a:gd name="T12" fmla="*/ 0 60000 65536"/>
                    <a:gd name="T13" fmla="*/ 0 60000 65536"/>
                    <a:gd name="T14" fmla="*/ 0 60000 65536"/>
                    <a:gd name="T15" fmla="*/ 0 w 6"/>
                    <a:gd name="T16" fmla="*/ 0 h 1"/>
                    <a:gd name="T17" fmla="*/ 6 w 6"/>
                    <a:gd name="T18" fmla="*/ 0 h 1"/>
                  </a:gdLst>
                  <a:ahLst/>
                  <a:cxnLst>
                    <a:cxn ang="T10">
                      <a:pos x="T0" y="T1"/>
                    </a:cxn>
                    <a:cxn ang="T11">
                      <a:pos x="T2" y="T3"/>
                    </a:cxn>
                    <a:cxn ang="T12">
                      <a:pos x="T4" y="T5"/>
                    </a:cxn>
                    <a:cxn ang="T13">
                      <a:pos x="T6" y="T7"/>
                    </a:cxn>
                    <a:cxn ang="T14">
                      <a:pos x="T8" y="T9"/>
                    </a:cxn>
                  </a:cxnLst>
                  <a:rect l="T15" t="T16" r="T17" b="T18"/>
                  <a:pathLst>
                    <a:path w="6" h="1">
                      <a:moveTo>
                        <a:pt x="2" y="0"/>
                      </a:moveTo>
                      <a:lnTo>
                        <a:pt x="5" y="0"/>
                      </a:lnTo>
                      <a:lnTo>
                        <a:pt x="2" y="0"/>
                      </a:lnTo>
                      <a:lnTo>
                        <a:pt x="0" y="0"/>
                      </a:lnTo>
                      <a:lnTo>
                        <a:pt x="2" y="0"/>
                      </a:lnTo>
                    </a:path>
                  </a:pathLst>
                </a:custGeom>
                <a:solidFill>
                  <a:srgbClr val="FFFF00"/>
                </a:solidFill>
                <a:ln w="1800">
                  <a:solidFill>
                    <a:srgbClr val="000000"/>
                  </a:solidFill>
                  <a:round/>
                  <a:headEnd/>
                  <a:tailEnd/>
                </a:ln>
              </p:spPr>
              <p:txBody>
                <a:bodyPr wrap="none" anchor="ctr"/>
                <a:lstStyle/>
                <a:p>
                  <a:endParaRPr lang="en-US"/>
                </a:p>
              </p:txBody>
            </p:sp>
            <p:sp>
              <p:nvSpPr>
                <p:cNvPr id="14561" name="Line 1037"/>
                <p:cNvSpPr>
                  <a:spLocks noChangeShapeType="1"/>
                </p:cNvSpPr>
                <p:nvPr/>
              </p:nvSpPr>
              <p:spPr bwMode="auto">
                <a:xfrm>
                  <a:off x="12803" y="3087"/>
                  <a:ext cx="0" cy="2"/>
                </a:xfrm>
                <a:prstGeom prst="line">
                  <a:avLst/>
                </a:prstGeom>
                <a:noFill/>
                <a:ln w="9525">
                  <a:solidFill>
                    <a:srgbClr val="000000"/>
                  </a:solidFill>
                  <a:round/>
                  <a:headEnd/>
                  <a:tailEnd/>
                </a:ln>
              </p:spPr>
              <p:txBody>
                <a:bodyPr/>
                <a:lstStyle/>
                <a:p>
                  <a:endParaRPr lang="en-GB"/>
                </a:p>
              </p:txBody>
            </p:sp>
            <p:sp>
              <p:nvSpPr>
                <p:cNvPr id="14562" name="Freeform 1038"/>
                <p:cNvSpPr>
                  <a:spLocks noChangeArrowheads="1"/>
                </p:cNvSpPr>
                <p:nvPr/>
              </p:nvSpPr>
              <p:spPr bwMode="auto">
                <a:xfrm>
                  <a:off x="12799" y="3082"/>
                  <a:ext cx="4" cy="5"/>
                </a:xfrm>
                <a:custGeom>
                  <a:avLst/>
                  <a:gdLst>
                    <a:gd name="T0" fmla="*/ 1 w 5"/>
                    <a:gd name="T1" fmla="*/ 3 h 6"/>
                    <a:gd name="T2" fmla="*/ 2 w 5"/>
                    <a:gd name="T3" fmla="*/ 3 h 6"/>
                    <a:gd name="T4" fmla="*/ 1 w 5"/>
                    <a:gd name="T5" fmla="*/ 0 h 6"/>
                    <a:gd name="T6" fmla="*/ 0 w 5"/>
                    <a:gd name="T7" fmla="*/ 3 h 6"/>
                    <a:gd name="T8" fmla="*/ 1 w 5"/>
                    <a:gd name="T9" fmla="*/ 3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1" y="5"/>
                      </a:moveTo>
                      <a:lnTo>
                        <a:pt x="4" y="3"/>
                      </a:lnTo>
                      <a:lnTo>
                        <a:pt x="1" y="0"/>
                      </a:lnTo>
                      <a:lnTo>
                        <a:pt x="0" y="3"/>
                      </a:lnTo>
                      <a:lnTo>
                        <a:pt x="1" y="5"/>
                      </a:lnTo>
                    </a:path>
                  </a:pathLst>
                </a:custGeom>
                <a:solidFill>
                  <a:srgbClr val="FFFF00"/>
                </a:solidFill>
                <a:ln w="1800">
                  <a:solidFill>
                    <a:srgbClr val="000000"/>
                  </a:solidFill>
                  <a:round/>
                  <a:headEnd/>
                  <a:tailEnd/>
                </a:ln>
              </p:spPr>
              <p:txBody>
                <a:bodyPr wrap="none" anchor="ctr"/>
                <a:lstStyle/>
                <a:p>
                  <a:endParaRPr lang="en-US"/>
                </a:p>
              </p:txBody>
            </p:sp>
            <p:sp>
              <p:nvSpPr>
                <p:cNvPr id="14563" name="Line 1039"/>
                <p:cNvSpPr>
                  <a:spLocks noChangeShapeType="1"/>
                </p:cNvSpPr>
                <p:nvPr/>
              </p:nvSpPr>
              <p:spPr bwMode="auto">
                <a:xfrm>
                  <a:off x="12803" y="3060"/>
                  <a:ext cx="0" cy="4"/>
                </a:xfrm>
                <a:prstGeom prst="line">
                  <a:avLst/>
                </a:prstGeom>
                <a:noFill/>
                <a:ln w="9525">
                  <a:solidFill>
                    <a:srgbClr val="000000"/>
                  </a:solidFill>
                  <a:round/>
                  <a:headEnd/>
                  <a:tailEnd/>
                </a:ln>
              </p:spPr>
              <p:txBody>
                <a:bodyPr/>
                <a:lstStyle/>
                <a:p>
                  <a:endParaRPr lang="en-GB"/>
                </a:p>
              </p:txBody>
            </p:sp>
            <p:sp>
              <p:nvSpPr>
                <p:cNvPr id="14564" name="Freeform 1040"/>
                <p:cNvSpPr>
                  <a:spLocks noChangeArrowheads="1"/>
                </p:cNvSpPr>
                <p:nvPr/>
              </p:nvSpPr>
              <p:spPr bwMode="auto">
                <a:xfrm>
                  <a:off x="12799" y="3056"/>
                  <a:ext cx="4" cy="6"/>
                </a:xfrm>
                <a:custGeom>
                  <a:avLst/>
                  <a:gdLst>
                    <a:gd name="T0" fmla="*/ 1 w 5"/>
                    <a:gd name="T1" fmla="*/ 3 h 7"/>
                    <a:gd name="T2" fmla="*/ 2 w 5"/>
                    <a:gd name="T3" fmla="*/ 2 h 7"/>
                    <a:gd name="T4" fmla="*/ 1 w 5"/>
                    <a:gd name="T5" fmla="*/ 0 h 7"/>
                    <a:gd name="T6" fmla="*/ 0 w 5"/>
                    <a:gd name="T7" fmla="*/ 2 h 7"/>
                    <a:gd name="T8" fmla="*/ 1 w 5"/>
                    <a:gd name="T9" fmla="*/ 3 h 7"/>
                    <a:gd name="T10" fmla="*/ 0 60000 65536"/>
                    <a:gd name="T11" fmla="*/ 0 60000 65536"/>
                    <a:gd name="T12" fmla="*/ 0 60000 65536"/>
                    <a:gd name="T13" fmla="*/ 0 60000 65536"/>
                    <a:gd name="T14" fmla="*/ 0 60000 65536"/>
                    <a:gd name="T15" fmla="*/ 0 w 5"/>
                    <a:gd name="T16" fmla="*/ 0 h 7"/>
                    <a:gd name="T17" fmla="*/ 5 w 5"/>
                    <a:gd name="T18" fmla="*/ 7 h 7"/>
                  </a:gdLst>
                  <a:ahLst/>
                  <a:cxnLst>
                    <a:cxn ang="T10">
                      <a:pos x="T0" y="T1"/>
                    </a:cxn>
                    <a:cxn ang="T11">
                      <a:pos x="T2" y="T3"/>
                    </a:cxn>
                    <a:cxn ang="T12">
                      <a:pos x="T4" y="T5"/>
                    </a:cxn>
                    <a:cxn ang="T13">
                      <a:pos x="T6" y="T7"/>
                    </a:cxn>
                    <a:cxn ang="T14">
                      <a:pos x="T8" y="T9"/>
                    </a:cxn>
                  </a:cxnLst>
                  <a:rect l="T15" t="T16" r="T17" b="T18"/>
                  <a:pathLst>
                    <a:path w="5" h="7">
                      <a:moveTo>
                        <a:pt x="1" y="6"/>
                      </a:moveTo>
                      <a:lnTo>
                        <a:pt x="4" y="2"/>
                      </a:lnTo>
                      <a:lnTo>
                        <a:pt x="1" y="0"/>
                      </a:lnTo>
                      <a:lnTo>
                        <a:pt x="0" y="2"/>
                      </a:lnTo>
                      <a:lnTo>
                        <a:pt x="1" y="6"/>
                      </a:lnTo>
                    </a:path>
                  </a:pathLst>
                </a:custGeom>
                <a:solidFill>
                  <a:srgbClr val="FFFF00"/>
                </a:solidFill>
                <a:ln w="1800">
                  <a:solidFill>
                    <a:srgbClr val="000000"/>
                  </a:solidFill>
                  <a:round/>
                  <a:headEnd/>
                  <a:tailEnd/>
                </a:ln>
              </p:spPr>
              <p:txBody>
                <a:bodyPr wrap="none" anchor="ctr"/>
                <a:lstStyle/>
                <a:p>
                  <a:endParaRPr lang="en-US"/>
                </a:p>
              </p:txBody>
            </p:sp>
            <p:sp>
              <p:nvSpPr>
                <p:cNvPr id="14565" name="Line 1041"/>
                <p:cNvSpPr>
                  <a:spLocks noChangeShapeType="1"/>
                </p:cNvSpPr>
                <p:nvPr/>
              </p:nvSpPr>
              <p:spPr bwMode="auto">
                <a:xfrm>
                  <a:off x="12874" y="3499"/>
                  <a:ext cx="0" cy="4"/>
                </a:xfrm>
                <a:prstGeom prst="line">
                  <a:avLst/>
                </a:prstGeom>
                <a:noFill/>
                <a:ln w="9525">
                  <a:solidFill>
                    <a:srgbClr val="000000"/>
                  </a:solidFill>
                  <a:round/>
                  <a:headEnd/>
                  <a:tailEnd/>
                </a:ln>
              </p:spPr>
              <p:txBody>
                <a:bodyPr/>
                <a:lstStyle/>
                <a:p>
                  <a:endParaRPr lang="en-GB"/>
                </a:p>
              </p:txBody>
            </p:sp>
            <p:sp>
              <p:nvSpPr>
                <p:cNvPr id="14566" name="Freeform 1042"/>
                <p:cNvSpPr>
                  <a:spLocks noChangeArrowheads="1"/>
                </p:cNvSpPr>
                <p:nvPr/>
              </p:nvSpPr>
              <p:spPr bwMode="auto">
                <a:xfrm>
                  <a:off x="12874" y="3497"/>
                  <a:ext cx="0" cy="2"/>
                </a:xfrm>
                <a:custGeom>
                  <a:avLst/>
                  <a:gdLst>
                    <a:gd name="T0" fmla="*/ 0 w 1"/>
                    <a:gd name="T1" fmla="*/ 1 h 3"/>
                    <a:gd name="T2" fmla="*/ 0 w 1"/>
                    <a:gd name="T3" fmla="*/ 0 h 3"/>
                    <a:gd name="T4" fmla="*/ 0 w 1"/>
                    <a:gd name="T5" fmla="*/ 0 h 3"/>
                    <a:gd name="T6" fmla="*/ 0 w 1"/>
                    <a:gd name="T7" fmla="*/ 0 h 3"/>
                    <a:gd name="T8" fmla="*/ 0 w 1"/>
                    <a:gd name="T9" fmla="*/ 1 h 3"/>
                    <a:gd name="T10" fmla="*/ 0 60000 65536"/>
                    <a:gd name="T11" fmla="*/ 0 60000 65536"/>
                    <a:gd name="T12" fmla="*/ 0 60000 65536"/>
                    <a:gd name="T13" fmla="*/ 0 60000 65536"/>
                    <a:gd name="T14" fmla="*/ 0 60000 65536"/>
                    <a:gd name="T15" fmla="*/ 0 w 1"/>
                    <a:gd name="T16" fmla="*/ 0 h 3"/>
                    <a:gd name="T17" fmla="*/ 0 w 1"/>
                    <a:gd name="T18" fmla="*/ 3 h 3"/>
                  </a:gdLst>
                  <a:ahLst/>
                  <a:cxnLst>
                    <a:cxn ang="T10">
                      <a:pos x="T0" y="T1"/>
                    </a:cxn>
                    <a:cxn ang="T11">
                      <a:pos x="T2" y="T3"/>
                    </a:cxn>
                    <a:cxn ang="T12">
                      <a:pos x="T4" y="T5"/>
                    </a:cxn>
                    <a:cxn ang="T13">
                      <a:pos x="T6" y="T7"/>
                    </a:cxn>
                    <a:cxn ang="T14">
                      <a:pos x="T8" y="T9"/>
                    </a:cxn>
                  </a:cxnLst>
                  <a:rect l="T15" t="T16" r="T17" b="T18"/>
                  <a:pathLst>
                    <a:path w="1" h="3">
                      <a:moveTo>
                        <a:pt x="0" y="2"/>
                      </a:moveTo>
                      <a:lnTo>
                        <a:pt x="0" y="0"/>
                      </a:lnTo>
                      <a:lnTo>
                        <a:pt x="0" y="2"/>
                      </a:lnTo>
                    </a:path>
                  </a:pathLst>
                </a:custGeom>
                <a:solidFill>
                  <a:srgbClr val="FFFF00"/>
                </a:solidFill>
                <a:ln w="1800">
                  <a:solidFill>
                    <a:srgbClr val="000000"/>
                  </a:solidFill>
                  <a:round/>
                  <a:headEnd/>
                  <a:tailEnd/>
                </a:ln>
              </p:spPr>
              <p:txBody>
                <a:bodyPr wrap="none" anchor="ctr"/>
                <a:lstStyle/>
                <a:p>
                  <a:endParaRPr lang="en-US"/>
                </a:p>
              </p:txBody>
            </p:sp>
            <p:sp>
              <p:nvSpPr>
                <p:cNvPr id="14567" name="Line 1043"/>
                <p:cNvSpPr>
                  <a:spLocks noChangeShapeType="1"/>
                </p:cNvSpPr>
                <p:nvPr/>
              </p:nvSpPr>
              <p:spPr bwMode="auto">
                <a:xfrm>
                  <a:off x="12874" y="3190"/>
                  <a:ext cx="0" cy="0"/>
                </a:xfrm>
                <a:prstGeom prst="line">
                  <a:avLst/>
                </a:prstGeom>
                <a:noFill/>
                <a:ln w="9525">
                  <a:solidFill>
                    <a:srgbClr val="000000"/>
                  </a:solidFill>
                  <a:round/>
                  <a:headEnd/>
                  <a:tailEnd/>
                </a:ln>
              </p:spPr>
              <p:txBody>
                <a:bodyPr/>
                <a:lstStyle/>
                <a:p>
                  <a:endParaRPr lang="en-GB"/>
                </a:p>
              </p:txBody>
            </p:sp>
            <p:sp>
              <p:nvSpPr>
                <p:cNvPr id="14568" name="Freeform 1044"/>
                <p:cNvSpPr>
                  <a:spLocks noChangeArrowheads="1"/>
                </p:cNvSpPr>
                <p:nvPr/>
              </p:nvSpPr>
              <p:spPr bwMode="auto">
                <a:xfrm>
                  <a:off x="12874" y="3183"/>
                  <a:ext cx="0" cy="10"/>
                </a:xfrm>
                <a:custGeom>
                  <a:avLst/>
                  <a:gdLst>
                    <a:gd name="T0" fmla="*/ 0 w 1"/>
                    <a:gd name="T1" fmla="*/ 7 h 11"/>
                    <a:gd name="T2" fmla="*/ 0 w 1"/>
                    <a:gd name="T3" fmla="*/ 4 h 11"/>
                    <a:gd name="T4" fmla="*/ 0 w 1"/>
                    <a:gd name="T5" fmla="*/ 0 h 11"/>
                    <a:gd name="T6" fmla="*/ 0 w 1"/>
                    <a:gd name="T7" fmla="*/ 4 h 11"/>
                    <a:gd name="T8" fmla="*/ 0 w 1"/>
                    <a:gd name="T9" fmla="*/ 7 h 11"/>
                    <a:gd name="T10" fmla="*/ 0 60000 65536"/>
                    <a:gd name="T11" fmla="*/ 0 60000 65536"/>
                    <a:gd name="T12" fmla="*/ 0 60000 65536"/>
                    <a:gd name="T13" fmla="*/ 0 60000 65536"/>
                    <a:gd name="T14" fmla="*/ 0 60000 65536"/>
                    <a:gd name="T15" fmla="*/ 0 w 1"/>
                    <a:gd name="T16" fmla="*/ 0 h 11"/>
                    <a:gd name="T17" fmla="*/ 0 w 1"/>
                    <a:gd name="T18" fmla="*/ 11 h 11"/>
                  </a:gdLst>
                  <a:ahLst/>
                  <a:cxnLst>
                    <a:cxn ang="T10">
                      <a:pos x="T0" y="T1"/>
                    </a:cxn>
                    <a:cxn ang="T11">
                      <a:pos x="T2" y="T3"/>
                    </a:cxn>
                    <a:cxn ang="T12">
                      <a:pos x="T4" y="T5"/>
                    </a:cxn>
                    <a:cxn ang="T13">
                      <a:pos x="T6" y="T7"/>
                    </a:cxn>
                    <a:cxn ang="T14">
                      <a:pos x="T8" y="T9"/>
                    </a:cxn>
                  </a:cxnLst>
                  <a:rect l="T15" t="T16" r="T17" b="T18"/>
                  <a:pathLst>
                    <a:path w="1" h="11">
                      <a:moveTo>
                        <a:pt x="0" y="10"/>
                      </a:moveTo>
                      <a:lnTo>
                        <a:pt x="0" y="4"/>
                      </a:lnTo>
                      <a:lnTo>
                        <a:pt x="0" y="0"/>
                      </a:lnTo>
                      <a:lnTo>
                        <a:pt x="0" y="4"/>
                      </a:lnTo>
                      <a:lnTo>
                        <a:pt x="0" y="10"/>
                      </a:lnTo>
                    </a:path>
                  </a:pathLst>
                </a:custGeom>
                <a:solidFill>
                  <a:srgbClr val="FFFF00"/>
                </a:solidFill>
                <a:ln w="1800">
                  <a:solidFill>
                    <a:srgbClr val="000000"/>
                  </a:solidFill>
                  <a:round/>
                  <a:headEnd/>
                  <a:tailEnd/>
                </a:ln>
              </p:spPr>
              <p:txBody>
                <a:bodyPr wrap="none" anchor="ctr"/>
                <a:lstStyle/>
                <a:p>
                  <a:endParaRPr lang="en-US"/>
                </a:p>
              </p:txBody>
            </p:sp>
            <p:sp>
              <p:nvSpPr>
                <p:cNvPr id="14569" name="Line 1045"/>
                <p:cNvSpPr>
                  <a:spLocks noChangeShapeType="1"/>
                </p:cNvSpPr>
                <p:nvPr/>
              </p:nvSpPr>
              <p:spPr bwMode="auto">
                <a:xfrm>
                  <a:off x="12869" y="3113"/>
                  <a:ext cx="5" cy="0"/>
                </a:xfrm>
                <a:prstGeom prst="line">
                  <a:avLst/>
                </a:prstGeom>
                <a:noFill/>
                <a:ln w="9525">
                  <a:solidFill>
                    <a:srgbClr val="000000"/>
                  </a:solidFill>
                  <a:round/>
                  <a:headEnd/>
                  <a:tailEnd/>
                </a:ln>
              </p:spPr>
              <p:txBody>
                <a:bodyPr/>
                <a:lstStyle/>
                <a:p>
                  <a:endParaRPr lang="en-GB"/>
                </a:p>
              </p:txBody>
            </p:sp>
            <p:sp>
              <p:nvSpPr>
                <p:cNvPr id="14570" name="Rectangle 1046"/>
                <p:cNvSpPr>
                  <a:spLocks noChangeArrowheads="1"/>
                </p:cNvSpPr>
                <p:nvPr/>
              </p:nvSpPr>
              <p:spPr bwMode="auto">
                <a:xfrm>
                  <a:off x="12869" y="3107"/>
                  <a:ext cx="10" cy="6"/>
                </a:xfrm>
                <a:prstGeom prst="rect">
                  <a:avLst/>
                </a:prstGeom>
                <a:solidFill>
                  <a:srgbClr val="00FF00"/>
                </a:solidFill>
                <a:ln w="1800">
                  <a:solidFill>
                    <a:srgbClr val="000000"/>
                  </a:solidFill>
                  <a:miter lim="800000"/>
                  <a:headEnd/>
                  <a:tailEnd/>
                </a:ln>
              </p:spPr>
              <p:txBody>
                <a:bodyPr wrap="none" anchor="ctr"/>
                <a:lstStyle/>
                <a:p>
                  <a:endParaRPr lang="en-US"/>
                </a:p>
              </p:txBody>
            </p:sp>
            <p:pic>
              <p:nvPicPr>
                <p:cNvPr id="14571" name="Picture 1047"/>
                <p:cNvPicPr>
                  <a:picLocks noChangeAspect="1" noChangeArrowheads="1"/>
                </p:cNvPicPr>
                <p:nvPr/>
              </p:nvPicPr>
              <p:blipFill>
                <a:blip r:embed="rId10"/>
                <a:srcRect/>
                <a:stretch>
                  <a:fillRect/>
                </a:stretch>
              </p:blipFill>
              <p:spPr bwMode="auto">
                <a:xfrm>
                  <a:off x="9744" y="2089"/>
                  <a:ext cx="797" cy="973"/>
                </a:xfrm>
                <a:prstGeom prst="rect">
                  <a:avLst/>
                </a:prstGeom>
                <a:noFill/>
                <a:ln w="9525">
                  <a:noFill/>
                  <a:miter lim="800000"/>
                  <a:headEnd/>
                  <a:tailEnd/>
                </a:ln>
              </p:spPr>
            </p:pic>
            <p:sp>
              <p:nvSpPr>
                <p:cNvPr id="7192" name="Line 1048"/>
                <p:cNvSpPr>
                  <a:spLocks noChangeShapeType="1"/>
                </p:cNvSpPr>
                <p:nvPr/>
              </p:nvSpPr>
              <p:spPr bwMode="auto">
                <a:xfrm flipH="1">
                  <a:off x="10869" y="2839"/>
                  <a:ext cx="122" cy="152"/>
                </a:xfrm>
                <a:prstGeom prst="line">
                  <a:avLst/>
                </a:prstGeom>
                <a:noFill/>
                <a:ln w="9360">
                  <a:solidFill>
                    <a:srgbClr val="000000"/>
                  </a:solidFill>
                  <a:round/>
                  <a:headEnd/>
                  <a:tailEnd/>
                </a:ln>
                <a:effectLst>
                  <a:outerShdw dist="31565" dir="2700000" algn="ctr" rotWithShape="0">
                    <a:srgbClr val="000000"/>
                  </a:outerShdw>
                </a:effectLst>
              </p:spPr>
              <p:txBody>
                <a:bodyPr/>
                <a:lstStyle/>
                <a:p>
                  <a:pPr>
                    <a:defRPr/>
                  </a:pPr>
                  <a:endParaRPr lang="en-GB"/>
                </a:p>
              </p:txBody>
            </p:sp>
            <p:sp>
              <p:nvSpPr>
                <p:cNvPr id="7193" name="Line 1049"/>
                <p:cNvSpPr>
                  <a:spLocks noChangeShapeType="1"/>
                </p:cNvSpPr>
                <p:nvPr/>
              </p:nvSpPr>
              <p:spPr bwMode="auto">
                <a:xfrm>
                  <a:off x="11094" y="2809"/>
                  <a:ext cx="180" cy="227"/>
                </a:xfrm>
                <a:prstGeom prst="line">
                  <a:avLst/>
                </a:prstGeom>
                <a:noFill/>
                <a:ln w="9360">
                  <a:solidFill>
                    <a:srgbClr val="000000"/>
                  </a:solidFill>
                  <a:round/>
                  <a:headEnd/>
                  <a:tailEnd/>
                </a:ln>
                <a:effectLst>
                  <a:outerShdw dist="31565" dir="2700000" algn="ctr" rotWithShape="0">
                    <a:srgbClr val="000000"/>
                  </a:outerShdw>
                </a:effectLst>
              </p:spPr>
              <p:txBody>
                <a:bodyPr/>
                <a:lstStyle/>
                <a:p>
                  <a:pPr>
                    <a:defRPr/>
                  </a:pPr>
                  <a:endParaRPr lang="en-GB"/>
                </a:p>
              </p:txBody>
            </p:sp>
            <p:sp>
              <p:nvSpPr>
                <p:cNvPr id="7194" name="Line 1050"/>
                <p:cNvSpPr>
                  <a:spLocks noChangeShapeType="1"/>
                </p:cNvSpPr>
                <p:nvPr/>
              </p:nvSpPr>
              <p:spPr bwMode="auto">
                <a:xfrm flipH="1">
                  <a:off x="11091" y="3099"/>
                  <a:ext cx="147" cy="245"/>
                </a:xfrm>
                <a:prstGeom prst="line">
                  <a:avLst/>
                </a:prstGeom>
                <a:noFill/>
                <a:ln w="9360">
                  <a:solidFill>
                    <a:srgbClr val="000000"/>
                  </a:solidFill>
                  <a:round/>
                  <a:headEnd/>
                  <a:tailEnd/>
                </a:ln>
                <a:effectLst>
                  <a:outerShdw dist="31565" dir="2700000" algn="ctr" rotWithShape="0">
                    <a:srgbClr val="000000"/>
                  </a:outerShdw>
                </a:effectLst>
              </p:spPr>
              <p:txBody>
                <a:bodyPr/>
                <a:lstStyle/>
                <a:p>
                  <a:pPr>
                    <a:defRPr/>
                  </a:pPr>
                  <a:endParaRPr lang="en-GB"/>
                </a:p>
              </p:txBody>
            </p:sp>
            <p:sp>
              <p:nvSpPr>
                <p:cNvPr id="7195" name="Line 1051"/>
                <p:cNvSpPr>
                  <a:spLocks noChangeShapeType="1"/>
                </p:cNvSpPr>
                <p:nvPr/>
              </p:nvSpPr>
              <p:spPr bwMode="auto">
                <a:xfrm>
                  <a:off x="11306" y="3099"/>
                  <a:ext cx="150" cy="245"/>
                </a:xfrm>
                <a:prstGeom prst="line">
                  <a:avLst/>
                </a:prstGeom>
                <a:noFill/>
                <a:ln w="9360">
                  <a:solidFill>
                    <a:srgbClr val="000000"/>
                  </a:solidFill>
                  <a:round/>
                  <a:headEnd/>
                  <a:tailEnd/>
                </a:ln>
                <a:effectLst>
                  <a:outerShdw dist="31565" dir="2700000" algn="ctr" rotWithShape="0">
                    <a:srgbClr val="000000"/>
                  </a:outerShdw>
                </a:effectLst>
              </p:spPr>
              <p:txBody>
                <a:bodyPr/>
                <a:lstStyle/>
                <a:p>
                  <a:pPr>
                    <a:defRPr/>
                  </a:pPr>
                  <a:endParaRPr lang="en-GB"/>
                </a:p>
              </p:txBody>
            </p:sp>
            <p:sp>
              <p:nvSpPr>
                <p:cNvPr id="7196" name="Rectangle 1052"/>
                <p:cNvSpPr>
                  <a:spLocks noChangeArrowheads="1"/>
                </p:cNvSpPr>
                <p:nvPr/>
              </p:nvSpPr>
              <p:spPr bwMode="auto">
                <a:xfrm>
                  <a:off x="11351" y="3319"/>
                  <a:ext cx="175" cy="140"/>
                </a:xfrm>
                <a:prstGeom prst="rect">
                  <a:avLst/>
                </a:prstGeom>
                <a:solidFill>
                  <a:srgbClr val="B2B2B2"/>
                </a:solidFill>
                <a:ln w="9360">
                  <a:solidFill>
                    <a:srgbClr val="000000"/>
                  </a:solidFill>
                  <a:miter lim="800000"/>
                  <a:headEnd/>
                  <a:tailEnd/>
                </a:ln>
                <a:effectLst>
                  <a:outerShdw dist="31565" dir="2700000" algn="ctr" rotWithShape="0">
                    <a:srgbClr val="000000"/>
                  </a:outerShdw>
                </a:effectLst>
              </p:spPr>
              <p:txBody>
                <a:bodyPr wrap="none" anchor="ctr"/>
                <a:lstStyle/>
                <a:p>
                  <a:pPr>
                    <a:defRPr/>
                  </a:pPr>
                  <a:endParaRPr lang="en-GB"/>
                </a:p>
              </p:txBody>
            </p:sp>
            <p:sp>
              <p:nvSpPr>
                <p:cNvPr id="7197" name="Oval 1053"/>
                <p:cNvSpPr>
                  <a:spLocks noChangeArrowheads="1"/>
                </p:cNvSpPr>
                <p:nvPr/>
              </p:nvSpPr>
              <p:spPr bwMode="auto">
                <a:xfrm>
                  <a:off x="11174" y="2966"/>
                  <a:ext cx="205" cy="165"/>
                </a:xfrm>
                <a:prstGeom prst="ellipse">
                  <a:avLst/>
                </a:prstGeom>
                <a:solidFill>
                  <a:srgbClr val="EAEAEA"/>
                </a:solidFill>
                <a:ln w="9360">
                  <a:solidFill>
                    <a:srgbClr val="000000"/>
                  </a:solidFill>
                  <a:round/>
                  <a:headEnd/>
                  <a:tailEnd/>
                </a:ln>
                <a:effectLst>
                  <a:outerShdw dist="31565" dir="2700000" algn="ctr" rotWithShape="0">
                    <a:srgbClr val="000000"/>
                  </a:outerShdw>
                </a:effectLst>
              </p:spPr>
              <p:txBody>
                <a:bodyPr wrap="none" anchor="ctr"/>
                <a:lstStyle/>
                <a:p>
                  <a:pPr>
                    <a:defRPr/>
                  </a:pPr>
                  <a:endParaRPr lang="en-GB"/>
                </a:p>
              </p:txBody>
            </p:sp>
            <p:sp>
              <p:nvSpPr>
                <p:cNvPr id="7198" name="Oval 1054"/>
                <p:cNvSpPr>
                  <a:spLocks noChangeArrowheads="1"/>
                </p:cNvSpPr>
                <p:nvPr/>
              </p:nvSpPr>
              <p:spPr bwMode="auto">
                <a:xfrm>
                  <a:off x="10951" y="2696"/>
                  <a:ext cx="212" cy="177"/>
                </a:xfrm>
                <a:prstGeom prst="ellipse">
                  <a:avLst/>
                </a:prstGeom>
                <a:solidFill>
                  <a:srgbClr val="EAEAEA"/>
                </a:solidFill>
                <a:ln w="9360">
                  <a:solidFill>
                    <a:srgbClr val="000000"/>
                  </a:solidFill>
                  <a:round/>
                  <a:headEnd/>
                  <a:tailEnd/>
                </a:ln>
                <a:effectLst>
                  <a:outerShdw dist="31565" dir="2700000" algn="ctr" rotWithShape="0">
                    <a:srgbClr val="000000"/>
                  </a:outerShdw>
                </a:effectLst>
              </p:spPr>
              <p:txBody>
                <a:bodyPr wrap="none" anchor="ctr"/>
                <a:lstStyle/>
                <a:p>
                  <a:pPr>
                    <a:defRPr/>
                  </a:pPr>
                  <a:endParaRPr lang="en-GB"/>
                </a:p>
              </p:txBody>
            </p:sp>
            <p:sp>
              <p:nvSpPr>
                <p:cNvPr id="7199" name="Rectangle 1055"/>
                <p:cNvSpPr>
                  <a:spLocks noChangeArrowheads="1"/>
                </p:cNvSpPr>
                <p:nvPr/>
              </p:nvSpPr>
              <p:spPr bwMode="auto">
                <a:xfrm>
                  <a:off x="11031" y="3316"/>
                  <a:ext cx="175" cy="140"/>
                </a:xfrm>
                <a:prstGeom prst="rect">
                  <a:avLst/>
                </a:prstGeom>
                <a:solidFill>
                  <a:srgbClr val="B2B2B2"/>
                </a:solidFill>
                <a:ln w="9360">
                  <a:solidFill>
                    <a:srgbClr val="000000"/>
                  </a:solidFill>
                  <a:miter lim="800000"/>
                  <a:headEnd/>
                  <a:tailEnd/>
                </a:ln>
                <a:effectLst>
                  <a:outerShdw dist="31565" dir="2700000" algn="ctr" rotWithShape="0">
                    <a:srgbClr val="000000"/>
                  </a:outerShdw>
                </a:effectLst>
              </p:spPr>
              <p:txBody>
                <a:bodyPr wrap="none" anchor="ctr"/>
                <a:lstStyle/>
                <a:p>
                  <a:pPr>
                    <a:defRPr/>
                  </a:pPr>
                  <a:endParaRPr lang="en-GB"/>
                </a:p>
              </p:txBody>
            </p:sp>
            <p:sp>
              <p:nvSpPr>
                <p:cNvPr id="7200" name="Rectangle 1056"/>
                <p:cNvSpPr>
                  <a:spLocks noChangeArrowheads="1"/>
                </p:cNvSpPr>
                <p:nvPr/>
              </p:nvSpPr>
              <p:spPr bwMode="auto">
                <a:xfrm>
                  <a:off x="10756" y="2971"/>
                  <a:ext cx="175" cy="140"/>
                </a:xfrm>
                <a:prstGeom prst="rect">
                  <a:avLst/>
                </a:prstGeom>
                <a:solidFill>
                  <a:srgbClr val="EAEAEA"/>
                </a:solidFill>
                <a:ln w="9360">
                  <a:solidFill>
                    <a:srgbClr val="000000"/>
                  </a:solidFill>
                  <a:miter lim="800000"/>
                  <a:headEnd/>
                  <a:tailEnd/>
                </a:ln>
                <a:effectLst>
                  <a:outerShdw dist="31565" dir="2700000" algn="ctr" rotWithShape="0">
                    <a:srgbClr val="000000"/>
                  </a:outerShdw>
                </a:effectLst>
              </p:spPr>
              <p:txBody>
                <a:bodyPr wrap="none" anchor="ctr"/>
                <a:lstStyle/>
                <a:p>
                  <a:pPr>
                    <a:defRPr/>
                  </a:pPr>
                  <a:endParaRPr lang="en-GB"/>
                </a:p>
              </p:txBody>
            </p:sp>
          </p:grpSp>
        </p:grpSp>
        <p:sp>
          <p:nvSpPr>
            <p:cNvPr id="14351" name="Text Box 1057"/>
            <p:cNvSpPr txBox="1">
              <a:spLocks noChangeArrowheads="1"/>
            </p:cNvSpPr>
            <p:nvPr/>
          </p:nvSpPr>
          <p:spPr bwMode="auto">
            <a:xfrm>
              <a:off x="1032" y="571"/>
              <a:ext cx="2577" cy="2022"/>
            </a:xfrm>
            <a:prstGeom prst="rect">
              <a:avLst/>
            </a:prstGeom>
            <a:solidFill>
              <a:srgbClr val="FFFFFF">
                <a:alpha val="0"/>
              </a:srgbClr>
            </a:solidFill>
            <a:ln w="9525">
              <a:noFill/>
              <a:miter lim="800000"/>
              <a:headEnd/>
              <a:tailEnd/>
            </a:ln>
          </p:spPr>
          <p:txBody>
            <a:bodyPr lIns="0" tIns="0" rIns="0" bIns="0"/>
            <a:lstStyle/>
            <a:p>
              <a:pPr indent="36513">
                <a:tabLst>
                  <a:tab pos="228600" algn="l"/>
                </a:tabLst>
              </a:pPr>
              <a:r>
                <a:rPr lang="en-GB" sz="1400" b="1" u="sng">
                  <a:solidFill>
                    <a:srgbClr val="000000"/>
                  </a:solidFill>
                  <a:ea typeface="Times New Roman" pitchFamily="16" charset="0"/>
                  <a:cs typeface="Arial" charset="0"/>
                </a:rPr>
                <a:t>Clinical settings</a:t>
              </a:r>
            </a:p>
            <a:p>
              <a:pPr indent="36513">
                <a:tabLst>
                  <a:tab pos="228600" algn="l"/>
                </a:tabLst>
              </a:pPr>
              <a:r>
                <a:rPr lang="en-GB" sz="1400">
                  <a:solidFill>
                    <a:srgbClr val="000000"/>
                  </a:solidFill>
                  <a:ea typeface="Times New Roman" pitchFamily="16" charset="0"/>
                  <a:cs typeface="Arial" charset="0"/>
                </a:rPr>
                <a:t>           Criteria </a:t>
              </a:r>
              <a:endParaRPr lang="en-GB" sz="1400">
                <a:ea typeface="Times New Roman" pitchFamily="16" charset="0"/>
                <a:cs typeface="Arial" charset="0"/>
              </a:endParaRPr>
            </a:p>
            <a:p>
              <a:pPr indent="36513" eaLnBrk="0" hangingPunct="0">
                <a:tabLst>
                  <a:tab pos="228600" algn="l"/>
                </a:tabLst>
              </a:pPr>
              <a:r>
                <a:rPr lang="en-GB" sz="1400" b="1">
                  <a:solidFill>
                    <a:srgbClr val="000000"/>
                  </a:solidFill>
                  <a:ea typeface="Times New Roman" pitchFamily="16" charset="0"/>
                  <a:cs typeface="Arial" charset="0"/>
                </a:rPr>
                <a:t>              </a:t>
              </a:r>
              <a:r>
                <a:rPr lang="en-GB" sz="1400">
                  <a:solidFill>
                    <a:srgbClr val="000000"/>
                  </a:solidFill>
                  <a:ea typeface="Times New Roman" pitchFamily="16" charset="0"/>
                  <a:cs typeface="Arial" charset="0"/>
                </a:rPr>
                <a:t>Guidelines</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                   Scientific evidence </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                     Epidemiological models</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                        Classification system</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        </a:t>
              </a:r>
              <a:r>
                <a:rPr lang="en-GB" sz="1400" b="1">
                  <a:solidFill>
                    <a:srgbClr val="000000"/>
                  </a:solidFill>
                  <a:ea typeface="Times New Roman" pitchFamily="16" charset="0"/>
                  <a:cs typeface="Arial" charset="0"/>
                </a:rPr>
                <a:t>                     Data</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                                 Relational Database</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                                     Linked structures</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                                           </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                                                   </a:t>
              </a:r>
              <a:endParaRPr lang="en-GB" sz="1400">
                <a:ea typeface="Times New Roman" pitchFamily="16" charset="0"/>
                <a:cs typeface="Arial" charset="0"/>
              </a:endParaRPr>
            </a:p>
            <a:p>
              <a:pPr indent="36513" eaLnBrk="0" hangingPunct="0">
                <a:tabLst>
                  <a:tab pos="228600" algn="l"/>
                </a:tabLst>
              </a:pPr>
              <a:r>
                <a:rPr lang="en-GB" sz="1400">
                  <a:solidFill>
                    <a:srgbClr val="000000"/>
                  </a:solidFill>
                  <a:ea typeface="Times New Roman" pitchFamily="16" charset="0"/>
                  <a:cs typeface="Arial" charset="0"/>
                </a:rPr>
                <a:t>                                                                                   </a:t>
              </a:r>
              <a:endParaRPr lang="en-GB" sz="1400">
                <a:ea typeface="Times New Roman" pitchFamily="16" charset="0"/>
                <a:cs typeface="Arial" charset="0"/>
              </a:endParaRPr>
            </a:p>
          </p:txBody>
        </p:sp>
        <p:sp>
          <p:nvSpPr>
            <p:cNvPr id="14352" name="WordArt 1058"/>
            <p:cNvSpPr>
              <a:spLocks noChangeArrowheads="1" noChangeShapeType="1" noTextEdit="1"/>
            </p:cNvSpPr>
            <p:nvPr/>
          </p:nvSpPr>
          <p:spPr bwMode="auto">
            <a:xfrm rot="710370">
              <a:off x="4215" y="1020"/>
              <a:ext cx="1104" cy="324"/>
            </a:xfrm>
            <a:prstGeom prst="rect">
              <a:avLst/>
            </a:prstGeom>
          </p:spPr>
          <p:txBody>
            <a:bodyPr wrap="none" fromWordArt="1">
              <a:prstTxWarp prst="textCanDown">
                <a:avLst>
                  <a:gd name="adj" fmla="val 33333"/>
                </a:avLst>
              </a:prstTxWarp>
            </a:bodyPr>
            <a:lstStyle/>
            <a:p>
              <a:pPr algn="ctr"/>
              <a:r>
                <a:rPr lang="en-GB" sz="2400" b="1" kern="10">
                  <a:ln w="9525">
                    <a:solidFill>
                      <a:srgbClr val="FFFF00"/>
                    </a:solidFill>
                    <a:round/>
                    <a:headEnd/>
                    <a:tailEnd/>
                  </a:ln>
                  <a:solidFill>
                    <a:srgbClr val="FFFF00"/>
                  </a:solidFill>
                  <a:latin typeface="Arial"/>
                  <a:cs typeface="Arial"/>
                </a:rPr>
                <a:t>Management</a:t>
              </a:r>
            </a:p>
          </p:txBody>
        </p:sp>
        <p:sp>
          <p:nvSpPr>
            <p:cNvPr id="14353" name="WordArt 1059"/>
            <p:cNvSpPr>
              <a:spLocks noChangeArrowheads="1" noChangeShapeType="1" noTextEdit="1"/>
            </p:cNvSpPr>
            <p:nvPr/>
          </p:nvSpPr>
          <p:spPr bwMode="auto">
            <a:xfrm rot="1213777">
              <a:off x="3550" y="1752"/>
              <a:ext cx="1104" cy="324"/>
            </a:xfrm>
            <a:prstGeom prst="rect">
              <a:avLst/>
            </a:prstGeom>
          </p:spPr>
          <p:txBody>
            <a:bodyPr wrap="none" fromWordArt="1">
              <a:prstTxWarp prst="textCanDown">
                <a:avLst>
                  <a:gd name="adj" fmla="val 33333"/>
                </a:avLst>
              </a:prstTxWarp>
            </a:bodyPr>
            <a:lstStyle/>
            <a:p>
              <a:pPr algn="ctr"/>
              <a:r>
                <a:rPr lang="en-GB" sz="2400" b="1" kern="10">
                  <a:ln w="9525">
                    <a:solidFill>
                      <a:srgbClr val="FFFF00"/>
                    </a:solidFill>
                    <a:round/>
                    <a:headEnd/>
                    <a:tailEnd/>
                  </a:ln>
                  <a:solidFill>
                    <a:srgbClr val="FFFF00"/>
                  </a:solidFill>
                  <a:latin typeface="Arial"/>
                  <a:cs typeface="Arial"/>
                </a:rPr>
                <a:t>Analysis</a:t>
              </a:r>
            </a:p>
          </p:txBody>
        </p:sp>
        <p:sp>
          <p:nvSpPr>
            <p:cNvPr id="14354" name="WordArt 1060"/>
            <p:cNvSpPr>
              <a:spLocks noChangeArrowheads="1" noChangeShapeType="1" noTextEdit="1"/>
            </p:cNvSpPr>
            <p:nvPr/>
          </p:nvSpPr>
          <p:spPr bwMode="auto">
            <a:xfrm rot="795236">
              <a:off x="2779" y="2335"/>
              <a:ext cx="1104" cy="324"/>
            </a:xfrm>
            <a:prstGeom prst="rect">
              <a:avLst/>
            </a:prstGeom>
          </p:spPr>
          <p:txBody>
            <a:bodyPr wrap="none" fromWordArt="1">
              <a:prstTxWarp prst="textCanDown">
                <a:avLst>
                  <a:gd name="adj" fmla="val 33333"/>
                </a:avLst>
              </a:prstTxWarp>
            </a:bodyPr>
            <a:lstStyle/>
            <a:p>
              <a:pPr algn="ctr"/>
              <a:r>
                <a:rPr lang="en-GB" sz="2400" b="1" kern="10">
                  <a:ln w="9525">
                    <a:solidFill>
                      <a:srgbClr val="FFFF00"/>
                    </a:solidFill>
                    <a:round/>
                    <a:headEnd/>
                    <a:tailEnd/>
                  </a:ln>
                  <a:solidFill>
                    <a:srgbClr val="FFFF00"/>
                  </a:solidFill>
                  <a:latin typeface="Arial"/>
                  <a:cs typeface="Arial"/>
                </a:rPr>
                <a:t>Planning</a:t>
              </a: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42844" y="206359"/>
            <a:ext cx="8496300" cy="936625"/>
          </a:xfrm>
          <a:prstGeom prst="rect">
            <a:avLst/>
          </a:prstGeom>
        </p:spPr>
        <p:txBody>
          <a:bodyPr/>
          <a:lstStyle/>
          <a:p>
            <a:pPr marL="0" marR="0" lvl="0" indent="0" algn="ctr"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3200" b="1" i="0" u="none" strike="noStrike" kern="0" cap="none" spc="0" normalizeH="0" baseline="0" dirty="0" smtClean="0">
                <a:ln>
                  <a:noFill/>
                </a:ln>
                <a:solidFill>
                  <a:schemeClr val="tx1"/>
                </a:solidFill>
                <a:effectLst/>
                <a:uLnTx/>
                <a:uFillTx/>
                <a:latin typeface="+mj-lt"/>
                <a:ea typeface="+mj-ea"/>
                <a:cs typeface="+mj-cs"/>
              </a:rPr>
              <a:t>Evidence base on Diabetes in Europe </a:t>
            </a:r>
            <a:endParaRPr kumimoji="0" lang="en-GB" sz="3200" b="1" i="0" u="none" strike="noStrike" kern="0" cap="none" spc="0" normalizeH="0" baseline="0" dirty="0">
              <a:ln>
                <a:noFill/>
              </a:ln>
              <a:solidFill>
                <a:schemeClr val="tx1"/>
              </a:solidFill>
              <a:effectLst/>
              <a:uLnTx/>
              <a:uFillTx/>
              <a:latin typeface="+mj-lt"/>
              <a:ea typeface="+mj-ea"/>
              <a:cs typeface="+mj-cs"/>
            </a:endParaRPr>
          </a:p>
        </p:txBody>
      </p:sp>
      <p:sp>
        <p:nvSpPr>
          <p:cNvPr id="3" name="Rectangle 3"/>
          <p:cNvSpPr txBox="1">
            <a:spLocks noChangeArrowheads="1"/>
          </p:cNvSpPr>
          <p:nvPr/>
        </p:nvSpPr>
        <p:spPr>
          <a:xfrm>
            <a:off x="323850" y="1749445"/>
            <a:ext cx="8496300" cy="4608513"/>
          </a:xfrm>
          <a:prstGeom prst="rect">
            <a:avLst/>
          </a:prstGeom>
        </p:spPr>
        <p:txBody>
          <a:bodyPr/>
          <a:lstStyle/>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r>
              <a:rPr kumimoji="0" lang="en-GB" b="0" i="0" u="none" strike="noStrike" kern="0" cap="none" spc="0" normalizeH="0" baseline="0" noProof="0" dirty="0" smtClean="0">
                <a:ln>
                  <a:noFill/>
                </a:ln>
                <a:solidFill>
                  <a:srgbClr val="000000"/>
                </a:solidFill>
                <a:effectLst/>
                <a:uLnTx/>
                <a:uFillTx/>
                <a:latin typeface="+mn-lt"/>
                <a:ea typeface="+mn-ea"/>
                <a:cs typeface="+mn-cs"/>
              </a:rPr>
              <a:t>Diabetes affects about 50 million people in the European Union. Up to 50% of cases are currently undiagnosed</a:t>
            </a: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endParaRPr kumimoji="0" lang="en-GB"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r>
              <a:rPr kumimoji="0" lang="en-GB" b="0" i="0" u="none" strike="noStrike" kern="0" cap="none" spc="0" normalizeH="0" baseline="0" noProof="0" dirty="0" smtClean="0">
                <a:ln>
                  <a:noFill/>
                </a:ln>
                <a:solidFill>
                  <a:srgbClr val="000000"/>
                </a:solidFill>
                <a:effectLst/>
                <a:uLnTx/>
                <a:uFillTx/>
                <a:latin typeface="+mn-lt"/>
                <a:ea typeface="+mn-ea"/>
                <a:cs typeface="+mn-cs"/>
              </a:rPr>
              <a:t>There is an explosion in prevalence of Type 2 diabetes: EU rate 7.5%. +16% is the predicted growth by 2025</a:t>
            </a: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endParaRPr kumimoji="0" lang="en-GB"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r>
              <a:rPr kumimoji="0" lang="en-GB" b="0" i="0" u="none" strike="noStrike" kern="0" cap="none" spc="0" normalizeH="0" baseline="0" noProof="0" dirty="0" smtClean="0">
                <a:ln>
                  <a:noFill/>
                </a:ln>
                <a:solidFill>
                  <a:srgbClr val="000000"/>
                </a:solidFill>
                <a:effectLst/>
                <a:uLnTx/>
                <a:uFillTx/>
                <a:latin typeface="+mn-lt"/>
                <a:ea typeface="+mn-ea"/>
                <a:cs typeface="+mn-cs"/>
              </a:rPr>
              <a:t>Diabetes kills as many people worldwide as does AIDS and leaves countless others crippled with complications causing heart attacks, strokes, kidney disease, blindness and amputation</a:t>
            </a: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endParaRPr kumimoji="0" lang="en-GB"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r>
              <a:rPr kumimoji="0" lang="en-GB" b="0" i="0" u="none" strike="noStrike" kern="0" cap="none" spc="0" normalizeH="0" baseline="0" noProof="0" dirty="0" smtClean="0">
                <a:ln>
                  <a:noFill/>
                </a:ln>
                <a:solidFill>
                  <a:srgbClr val="000000"/>
                </a:solidFill>
                <a:effectLst/>
                <a:uLnTx/>
                <a:uFillTx/>
                <a:latin typeface="+mn-lt"/>
                <a:ea typeface="+mn-ea"/>
                <a:cs typeface="+mn-cs"/>
              </a:rPr>
              <a:t>Diabetes is expensive, costing the European Union 50 billion </a:t>
            </a:r>
            <a:r>
              <a:rPr kumimoji="0" lang="en-GB" b="0" i="0" u="none" strike="noStrike" kern="0" cap="none" spc="0" normalizeH="0" baseline="0" noProof="0" dirty="0" err="1" smtClean="0">
                <a:ln>
                  <a:noFill/>
                </a:ln>
                <a:solidFill>
                  <a:srgbClr val="000000"/>
                </a:solidFill>
                <a:effectLst/>
                <a:uLnTx/>
                <a:uFillTx/>
                <a:latin typeface="+mn-lt"/>
                <a:ea typeface="+mn-ea"/>
                <a:cs typeface="+mn-cs"/>
              </a:rPr>
              <a:t>euros</a:t>
            </a:r>
            <a:r>
              <a:rPr kumimoji="0" lang="en-GB" b="0" i="0" u="none" strike="noStrike" kern="0" cap="none" spc="0" normalizeH="0" baseline="0" noProof="0" dirty="0" smtClean="0">
                <a:ln>
                  <a:noFill/>
                </a:ln>
                <a:solidFill>
                  <a:srgbClr val="000000"/>
                </a:solidFill>
                <a:effectLst/>
                <a:uLnTx/>
                <a:uFillTx/>
                <a:latin typeface="+mn-lt"/>
                <a:ea typeface="+mn-ea"/>
                <a:cs typeface="+mn-cs"/>
              </a:rPr>
              <a:t> per year. Treating complications is much more expensive than treating properly the disease itself. National healthcare expenditure is 2.5-15%</a:t>
            </a: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endParaRPr kumimoji="0" lang="en-GB"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r>
              <a:rPr kumimoji="0" lang="en-GB" b="0" i="0" u="none" strike="noStrike" kern="0" cap="none" spc="0" normalizeH="0" baseline="0" noProof="0" dirty="0" smtClean="0">
                <a:ln>
                  <a:noFill/>
                </a:ln>
                <a:solidFill>
                  <a:srgbClr val="000000"/>
                </a:solidFill>
                <a:effectLst/>
                <a:uLnTx/>
                <a:uFillTx/>
                <a:latin typeface="+mn-lt"/>
                <a:ea typeface="+mn-ea"/>
                <a:cs typeface="+mn-cs"/>
              </a:rPr>
              <a:t>Standards of healthcare vary widely across the Union and, of those individuals treated for the disease, a considerable number receive sub optimal care</a:t>
            </a:r>
            <a:endParaRPr kumimoji="0" lang="en-GB" b="0" i="0" u="none" strike="noStrike" kern="0" cap="none" spc="0" normalizeH="0" baseline="0" noProof="0" dirty="0">
              <a:ln>
                <a:noFill/>
              </a:ln>
              <a:solidFill>
                <a:srgbClr val="0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323850" y="1628775"/>
            <a:ext cx="8496300" cy="4608513"/>
          </a:xfrm>
          <a:prstGeom prst="rect">
            <a:avLst/>
          </a:prstGeom>
        </p:spPr>
        <p:txBody>
          <a:bodyPr/>
          <a:lstStyle/>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r>
              <a:rPr kumimoji="0" lang="en-GB" sz="1600" b="1" i="0" u="none" strike="noStrike" kern="0" cap="none" spc="0" normalizeH="0" baseline="0" noProof="0" dirty="0" smtClean="0">
                <a:ln>
                  <a:noFill/>
                </a:ln>
                <a:solidFill>
                  <a:srgbClr val="000000"/>
                </a:solidFill>
                <a:effectLst/>
                <a:uLnTx/>
                <a:uFillTx/>
                <a:latin typeface="+mn-lt"/>
                <a:ea typeface="+mn-ea"/>
                <a:cs typeface="+mn-cs"/>
              </a:rPr>
              <a:t>St. Vincent Declaration in 1989 first created awareness of Diabetes and set targets for achieving results </a:t>
            </a:r>
          </a:p>
          <a:p>
            <a:pPr marL="742950" marR="0" lvl="1" indent="-285750" algn="l" defTabSz="457200" rtl="0" eaLnBrk="0" fontAlgn="base" latinLnBrk="0" hangingPunct="0">
              <a:lnSpc>
                <a:spcPct val="80000"/>
              </a:lnSpc>
              <a:spcBef>
                <a:spcPts val="600"/>
              </a:spcBef>
              <a:spcAft>
                <a:spcPct val="0"/>
              </a:spcAft>
              <a:buClr>
                <a:srgbClr val="000000"/>
              </a:buClr>
              <a:buSzPct val="100000"/>
              <a:buFont typeface="Times New Roman" pitchFamily="16" charset="0"/>
              <a:buChar char="–"/>
              <a:tabLst/>
              <a:defRPr/>
            </a:pPr>
            <a:endParaRPr kumimoji="0" lang="en-GB" sz="1600" b="1" i="0" u="none" strike="noStrike" kern="0" cap="none" spc="0" normalizeH="0" baseline="0" noProof="0" dirty="0" smtClean="0">
              <a:ln>
                <a:noFill/>
              </a:ln>
              <a:solidFill>
                <a:srgbClr val="000000"/>
              </a:solidFill>
              <a:effectLst/>
              <a:uLnTx/>
              <a:uFillTx/>
              <a:latin typeface="+mn-lt"/>
              <a:cs typeface="+mn-cs"/>
            </a:endParaRP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r>
              <a:rPr kumimoji="0" lang="en-GB" sz="1600" b="1" i="0" u="none" strike="noStrike" kern="0" cap="none" spc="0" normalizeH="0" baseline="0" noProof="0" dirty="0" smtClean="0">
                <a:ln>
                  <a:noFill/>
                </a:ln>
                <a:solidFill>
                  <a:srgbClr val="000000"/>
                </a:solidFill>
                <a:effectLst/>
                <a:uLnTx/>
                <a:uFillTx/>
                <a:latin typeface="+mn-lt"/>
                <a:ea typeface="+mn-ea"/>
                <a:cs typeface="+mn-cs"/>
              </a:rPr>
              <a:t>2004: the EU Health Council stressed the importance of a coordinated European Strategy for diabetes</a:t>
            </a: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endParaRPr kumimoji="0" lang="en-GB" sz="1600" b="1"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r>
              <a:rPr kumimoji="0" lang="en-GB" sz="1600" b="1" i="0" u="none" strike="noStrike" kern="0" cap="none" spc="0" normalizeH="0" baseline="0" noProof="0" dirty="0" smtClean="0">
                <a:ln>
                  <a:noFill/>
                </a:ln>
                <a:solidFill>
                  <a:srgbClr val="000000"/>
                </a:solidFill>
                <a:effectLst/>
                <a:uLnTx/>
                <a:uFillTx/>
                <a:latin typeface="+mn-lt"/>
                <a:ea typeface="+mn-ea"/>
                <a:cs typeface="+mn-cs"/>
              </a:rPr>
              <a:t>2006: Austria made Type 2 Diabetes a key health priority during its EU presidency</a:t>
            </a: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endParaRPr kumimoji="0" lang="en-GB" sz="1600" b="1"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r>
              <a:rPr kumimoji="0" lang="en-GB" sz="1600" b="1" i="0" u="none" strike="noStrike" kern="0" cap="none" spc="0" normalizeH="0" baseline="0" noProof="0" dirty="0" smtClean="0">
                <a:ln>
                  <a:noFill/>
                </a:ln>
                <a:solidFill>
                  <a:srgbClr val="000000"/>
                </a:solidFill>
                <a:effectLst/>
                <a:uLnTx/>
                <a:uFillTx/>
                <a:latin typeface="+mn-lt"/>
                <a:ea typeface="+mn-ea"/>
                <a:cs typeface="+mn-cs"/>
              </a:rPr>
              <a:t>February 2006: at the European Conference on Prevention of type 2 Diabetes EU policy recommendations were established</a:t>
            </a: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endParaRPr kumimoji="0" lang="en-GB" sz="1600" b="1"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r>
              <a:rPr kumimoji="0" lang="en-GB" sz="1600" b="1" i="0" u="none" strike="noStrike" kern="0" cap="none" spc="0" normalizeH="0" baseline="0" noProof="0" dirty="0" smtClean="0">
                <a:ln>
                  <a:noFill/>
                </a:ln>
                <a:solidFill>
                  <a:srgbClr val="000000"/>
                </a:solidFill>
                <a:effectLst/>
                <a:uLnTx/>
                <a:uFillTx/>
                <a:latin typeface="+mn-lt"/>
                <a:ea typeface="+mn-ea"/>
                <a:cs typeface="+mn-cs"/>
              </a:rPr>
              <a:t>April 2006: The European Parliament urged the European Commission and the European Council to make the care and prevention of Diabetes a priority and to develop a European wide strategy to tackle the disease</a:t>
            </a: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endParaRPr kumimoji="0" lang="en-GB" sz="1600" b="1"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Times New Roman" pitchFamily="16" charset="0"/>
              <a:buChar char="•"/>
              <a:tabLst/>
              <a:defRPr/>
            </a:pPr>
            <a:r>
              <a:rPr kumimoji="0" lang="en-GB" sz="1600" b="1" i="0" u="none" strike="noStrike" kern="0" cap="none" spc="0" normalizeH="0" baseline="0" noProof="0" dirty="0" smtClean="0">
                <a:ln>
                  <a:noFill/>
                </a:ln>
                <a:solidFill>
                  <a:srgbClr val="000000"/>
                </a:solidFill>
                <a:effectLst/>
                <a:uLnTx/>
                <a:uFillTx/>
                <a:latin typeface="+mn-lt"/>
                <a:ea typeface="+mn-ea"/>
                <a:cs typeface="+mn-cs"/>
              </a:rPr>
              <a:t>June 2006: recommendations for Diabetes EU policy were included in the  Health Council Conclusion and formally adopted by the Ministers of Health of the EU countries’</a:t>
            </a:r>
          </a:p>
          <a:p>
            <a:pPr marL="342900" marR="0" lvl="0" indent="-342900" algn="l" defTabSz="457200" rtl="0" eaLnBrk="0" fontAlgn="base" latinLnBrk="0" hangingPunct="0">
              <a:lnSpc>
                <a:spcPct val="80000"/>
              </a:lnSpc>
              <a:spcBef>
                <a:spcPts val="700"/>
              </a:spcBef>
              <a:spcAft>
                <a:spcPct val="0"/>
              </a:spcAft>
              <a:buClr>
                <a:srgbClr val="000000"/>
              </a:buClr>
              <a:buSzPct val="100000"/>
              <a:buFont typeface="Wingdings" pitchFamily="2" charset="2"/>
              <a:buNone/>
              <a:tabLst/>
              <a:defRPr/>
            </a:pPr>
            <a:endParaRPr kumimoji="0" lang="en-GB" sz="2800" b="0" i="0" u="none" strike="noStrike" kern="0" cap="none" spc="0" normalizeH="0" baseline="0" noProof="0" dirty="0">
              <a:ln>
                <a:noFill/>
              </a:ln>
              <a:solidFill>
                <a:srgbClr val="000000"/>
              </a:solidFill>
              <a:effectLst/>
              <a:uLnTx/>
              <a:uFillTx/>
              <a:latin typeface="+mn-lt"/>
              <a:ea typeface="+mn-ea"/>
              <a:cs typeface="+mn-cs"/>
            </a:endParaRPr>
          </a:p>
        </p:txBody>
      </p:sp>
      <p:sp>
        <p:nvSpPr>
          <p:cNvPr id="3" name="Rectangle 2"/>
          <p:cNvSpPr txBox="1">
            <a:spLocks noChangeArrowheads="1"/>
          </p:cNvSpPr>
          <p:nvPr/>
        </p:nvSpPr>
        <p:spPr>
          <a:xfrm>
            <a:off x="323850" y="277797"/>
            <a:ext cx="8496300" cy="579435"/>
          </a:xfrm>
          <a:prstGeom prst="rect">
            <a:avLst/>
          </a:prstGeom>
        </p:spPr>
        <p:txBody>
          <a:bodyPr/>
          <a:lstStyle/>
          <a:p>
            <a:pPr marL="0" marR="0" lvl="0" indent="0" algn="ctr"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3200" b="1" i="0" u="none" strike="noStrike" kern="0" cap="none" spc="0" normalizeH="0" baseline="0" dirty="0" smtClean="0">
                <a:ln>
                  <a:noFill/>
                </a:ln>
                <a:solidFill>
                  <a:schemeClr val="tx1"/>
                </a:solidFill>
                <a:effectLst/>
                <a:uLnTx/>
                <a:uFillTx/>
                <a:latin typeface="+mj-lt"/>
                <a:ea typeface="+mj-ea"/>
                <a:cs typeface="+mj-cs"/>
              </a:rPr>
              <a:t>EU Action on Diabetes</a:t>
            </a:r>
            <a:endParaRPr kumimoji="0" lang="en-GB" sz="3200" b="1" i="0" u="none" strike="noStrike" kern="0" cap="none" spc="0" normalizeH="0" baseline="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23850" y="285728"/>
            <a:ext cx="8496300" cy="571504"/>
          </a:xfrm>
          <a:prstGeom prst="rect">
            <a:avLst/>
          </a:prstGeom>
        </p:spPr>
        <p:txBody>
          <a:bodyPr/>
          <a:lstStyle/>
          <a:p>
            <a:pPr marL="0" marR="0" lvl="0" indent="0" algn="ctr"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3200" b="1" i="0" u="none" strike="noStrike" kern="0" cap="none" spc="0" normalizeH="0" baseline="0" dirty="0" smtClean="0">
                <a:ln>
                  <a:noFill/>
                </a:ln>
                <a:solidFill>
                  <a:schemeClr val="tx1"/>
                </a:solidFill>
                <a:effectLst/>
                <a:uLnTx/>
                <a:uFillTx/>
                <a:latin typeface="+mj-lt"/>
                <a:ea typeface="+mj-ea"/>
                <a:cs typeface="+mj-cs"/>
              </a:rPr>
              <a:t>EU Policy in Diabetes</a:t>
            </a:r>
            <a:endParaRPr kumimoji="0" lang="en-GB" sz="3200" b="1" i="0" u="none" strike="noStrike" kern="0" cap="none" spc="0" normalizeH="0" baseline="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323850" y="1963759"/>
            <a:ext cx="8496300" cy="4608513"/>
          </a:xfrm>
          <a:prstGeom prst="rect">
            <a:avLst/>
          </a:prstGeom>
        </p:spPr>
        <p:txBody>
          <a:bodyPr/>
          <a:lstStyle/>
          <a:p>
            <a:pPr marL="342900" marR="0" lvl="0" indent="-342900" algn="l" defTabSz="457200" rtl="0" eaLnBrk="0" fontAlgn="base" latinLnBrk="0" hangingPunct="0">
              <a:lnSpc>
                <a:spcPct val="90000"/>
              </a:lnSpc>
              <a:spcBef>
                <a:spcPts val="700"/>
              </a:spcBef>
              <a:spcAft>
                <a:spcPct val="0"/>
              </a:spcAft>
              <a:buClr>
                <a:srgbClr val="000000"/>
              </a:buClr>
              <a:buSzPct val="100000"/>
              <a:buFont typeface="Times New Roman" pitchFamily="16" charset="0"/>
              <a:buChar char="•"/>
              <a:tabLst/>
              <a:defRPr/>
            </a:pPr>
            <a:r>
              <a:rPr kumimoji="0" lang="en-GB" sz="2000" b="0" i="0" u="none" strike="noStrike" kern="0" cap="none" spc="0" normalizeH="0" baseline="0" noProof="0" dirty="0" smtClean="0">
                <a:ln>
                  <a:noFill/>
                </a:ln>
                <a:solidFill>
                  <a:srgbClr val="000000"/>
                </a:solidFill>
                <a:effectLst/>
                <a:uLnTx/>
                <a:uFillTx/>
                <a:latin typeface="+mn-lt"/>
                <a:ea typeface="+mn-ea"/>
                <a:cs typeface="+mn-cs"/>
              </a:rPr>
              <a:t>In order to face Diabetes it is fundamental to recognize present policy gaps and to put in place comprehensive strategies to collect and analyze comparable epidemiological evidence</a:t>
            </a:r>
          </a:p>
          <a:p>
            <a:pPr marL="342900" marR="0" lvl="0" indent="-342900" algn="l" defTabSz="457200" rtl="0" eaLnBrk="0" fontAlgn="base" latinLnBrk="0" hangingPunct="0">
              <a:lnSpc>
                <a:spcPct val="90000"/>
              </a:lnSpc>
              <a:spcBef>
                <a:spcPts val="700"/>
              </a:spcBef>
              <a:spcAft>
                <a:spcPct val="0"/>
              </a:spcAft>
              <a:buClr>
                <a:srgbClr val="000000"/>
              </a:buClr>
              <a:buSzPct val="100000"/>
              <a:buFont typeface="Times New Roman" pitchFamily="16" charset="0"/>
              <a:buChar char="•"/>
              <a:tabLst/>
              <a:defRPr/>
            </a:pPr>
            <a:endParaRPr kumimoji="0" lang="en-GB" sz="2000"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57200" rtl="0" eaLnBrk="0" fontAlgn="base" latinLnBrk="0" hangingPunct="0">
              <a:lnSpc>
                <a:spcPct val="90000"/>
              </a:lnSpc>
              <a:spcBef>
                <a:spcPts val="700"/>
              </a:spcBef>
              <a:spcAft>
                <a:spcPct val="0"/>
              </a:spcAft>
              <a:buClr>
                <a:srgbClr val="000000"/>
              </a:buClr>
              <a:buSzPct val="100000"/>
              <a:buFont typeface="Times New Roman" pitchFamily="16" charset="0"/>
              <a:buChar char="•"/>
              <a:tabLst/>
              <a:defRPr/>
            </a:pPr>
            <a:r>
              <a:rPr kumimoji="0" lang="en-GB" sz="2000" b="0" i="0" u="none" strike="noStrike" kern="0" cap="none" spc="0" normalizeH="0" baseline="0" noProof="0" dirty="0" smtClean="0">
                <a:ln>
                  <a:noFill/>
                </a:ln>
                <a:solidFill>
                  <a:srgbClr val="000000"/>
                </a:solidFill>
                <a:effectLst/>
                <a:uLnTx/>
                <a:uFillTx/>
                <a:latin typeface="+mn-lt"/>
                <a:ea typeface="+mn-ea"/>
                <a:cs typeface="+mn-cs"/>
              </a:rPr>
              <a:t>European Union cannot deal with diabetes effectively until reliable and comparable data on the disease become available</a:t>
            </a:r>
          </a:p>
          <a:p>
            <a:pPr marL="342900" marR="0" lvl="0" indent="-342900" algn="l" defTabSz="457200" rtl="0" eaLnBrk="0" fontAlgn="base" latinLnBrk="0" hangingPunct="0">
              <a:lnSpc>
                <a:spcPct val="90000"/>
              </a:lnSpc>
              <a:spcBef>
                <a:spcPts val="700"/>
              </a:spcBef>
              <a:spcAft>
                <a:spcPct val="0"/>
              </a:spcAft>
              <a:buClr>
                <a:srgbClr val="000000"/>
              </a:buClr>
              <a:buSzPct val="100000"/>
              <a:buFont typeface="Times New Roman" pitchFamily="16" charset="0"/>
              <a:buChar char="•"/>
              <a:tabLst/>
              <a:defRPr/>
            </a:pPr>
            <a:endParaRPr kumimoji="0" lang="en-GB" sz="2000" b="0" i="0" u="none" strike="noStrike" kern="0" cap="none" spc="0" normalizeH="0" baseline="0" noProof="0" dirty="0" smtClean="0">
              <a:ln>
                <a:noFill/>
              </a:ln>
              <a:solidFill>
                <a:srgbClr val="000000"/>
              </a:solidFill>
              <a:effectLst/>
              <a:uLnTx/>
              <a:uFillTx/>
              <a:latin typeface="+mn-lt"/>
              <a:ea typeface="+mn-ea"/>
              <a:cs typeface="+mn-cs"/>
            </a:endParaRPr>
          </a:p>
          <a:p>
            <a:pPr marL="342900" marR="0" lvl="0" indent="-342900" algn="l" defTabSz="457200" rtl="0" eaLnBrk="0" fontAlgn="base" latinLnBrk="0" hangingPunct="0">
              <a:lnSpc>
                <a:spcPct val="90000"/>
              </a:lnSpc>
              <a:spcBef>
                <a:spcPts val="700"/>
              </a:spcBef>
              <a:spcAft>
                <a:spcPct val="0"/>
              </a:spcAft>
              <a:buClr>
                <a:srgbClr val="000000"/>
              </a:buClr>
              <a:buSzPct val="100000"/>
              <a:buFont typeface="Times New Roman" pitchFamily="16" charset="0"/>
              <a:buChar char="•"/>
              <a:tabLst/>
              <a:defRPr/>
            </a:pPr>
            <a:r>
              <a:rPr kumimoji="0" lang="en-GB" sz="2000" b="0" i="0" u="none" strike="noStrike" kern="0" cap="none" spc="0" normalizeH="0" baseline="0" noProof="0" dirty="0" smtClean="0">
                <a:ln>
                  <a:noFill/>
                </a:ln>
                <a:solidFill>
                  <a:srgbClr val="000000"/>
                </a:solidFill>
                <a:effectLst/>
                <a:uLnTx/>
                <a:uFillTx/>
                <a:latin typeface="+mn-lt"/>
                <a:ea typeface="+mn-ea"/>
                <a:cs typeface="+mn-cs"/>
              </a:rPr>
              <a:t>This needs :</a:t>
            </a:r>
          </a:p>
          <a:p>
            <a:pPr marL="742950" marR="0" lvl="1" indent="-285750" algn="l" defTabSz="457200" rtl="0" eaLnBrk="0" fontAlgn="base" latinLnBrk="0" hangingPunct="0">
              <a:lnSpc>
                <a:spcPct val="90000"/>
              </a:lnSpc>
              <a:spcBef>
                <a:spcPts val="600"/>
              </a:spcBef>
              <a:spcAft>
                <a:spcPct val="0"/>
              </a:spcAft>
              <a:buClr>
                <a:srgbClr val="000000"/>
              </a:buClr>
              <a:buSzPct val="100000"/>
              <a:buFont typeface="Times New Roman" pitchFamily="16" charset="0"/>
              <a:buChar char="–"/>
              <a:tabLst/>
              <a:defRPr/>
            </a:pPr>
            <a:r>
              <a:rPr kumimoji="0" lang="en-GB" sz="2000" b="0" i="0" u="none" strike="noStrike" kern="0" cap="none" spc="0" normalizeH="0" baseline="0" noProof="0" dirty="0" smtClean="0">
                <a:ln>
                  <a:noFill/>
                </a:ln>
                <a:solidFill>
                  <a:srgbClr val="000000"/>
                </a:solidFill>
                <a:effectLst/>
                <a:uLnTx/>
                <a:uFillTx/>
                <a:latin typeface="+mn-lt"/>
                <a:cs typeface="+mn-cs"/>
              </a:rPr>
              <a:t>cooperation among all member states</a:t>
            </a:r>
          </a:p>
          <a:p>
            <a:pPr marL="742950" marR="0" lvl="1" indent="-285750" algn="l" defTabSz="457200" rtl="0" eaLnBrk="0" fontAlgn="base" latinLnBrk="0" hangingPunct="0">
              <a:lnSpc>
                <a:spcPct val="90000"/>
              </a:lnSpc>
              <a:spcBef>
                <a:spcPts val="600"/>
              </a:spcBef>
              <a:spcAft>
                <a:spcPct val="0"/>
              </a:spcAft>
              <a:buClr>
                <a:srgbClr val="000000"/>
              </a:buClr>
              <a:buSzPct val="100000"/>
              <a:buFont typeface="Times New Roman" pitchFamily="16" charset="0"/>
              <a:buChar char="–"/>
              <a:tabLst/>
              <a:defRPr/>
            </a:pPr>
            <a:r>
              <a:rPr kumimoji="0" lang="en-GB" sz="2000" b="0" i="0" u="none" strike="noStrike" kern="0" cap="none" spc="0" normalizeH="0" baseline="0" noProof="0" dirty="0" smtClean="0">
                <a:ln>
                  <a:noFill/>
                </a:ln>
                <a:solidFill>
                  <a:srgbClr val="000000"/>
                </a:solidFill>
                <a:effectLst/>
                <a:uLnTx/>
                <a:uFillTx/>
                <a:latin typeface="+mn-lt"/>
                <a:cs typeface="+mn-cs"/>
              </a:rPr>
              <a:t>the establishment of a standard dataset </a:t>
            </a:r>
          </a:p>
          <a:p>
            <a:pPr marL="742950" marR="0" lvl="1" indent="-285750" algn="l" defTabSz="457200" rtl="0" eaLnBrk="0" fontAlgn="base" latinLnBrk="0" hangingPunct="0">
              <a:lnSpc>
                <a:spcPct val="90000"/>
              </a:lnSpc>
              <a:spcBef>
                <a:spcPts val="600"/>
              </a:spcBef>
              <a:spcAft>
                <a:spcPct val="0"/>
              </a:spcAft>
              <a:buClr>
                <a:srgbClr val="000000"/>
              </a:buClr>
              <a:buSzPct val="100000"/>
              <a:buFont typeface="Times New Roman" pitchFamily="16" charset="0"/>
              <a:buChar char="–"/>
              <a:tabLst/>
              <a:defRPr/>
            </a:pPr>
            <a:r>
              <a:rPr kumimoji="0" lang="en-GB" sz="2000" b="0" i="0" u="none" strike="noStrike" kern="0" cap="none" spc="0" normalizeH="0" baseline="0" noProof="0" dirty="0" smtClean="0">
                <a:ln>
                  <a:noFill/>
                </a:ln>
                <a:solidFill>
                  <a:srgbClr val="000000"/>
                </a:solidFill>
                <a:effectLst/>
                <a:uLnTx/>
                <a:uFillTx/>
                <a:latin typeface="+mn-lt"/>
                <a:cs typeface="+mn-cs"/>
              </a:rPr>
              <a:t>the development of appropriate information technology for the analysis of the data and the dissemination of the results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 calcmode="lin" valueType="num">
                                      <p:cBhvr additive="base">
                                        <p:cTn id="1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anim calcmode="lin" valueType="num">
                                      <p:cBhvr additive="base">
                                        <p:cTn id="21"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anim calcmode="lin" valueType="num">
                                      <p:cBhvr additive="base">
                                        <p:cTn id="2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142844" y="214291"/>
            <a:ext cx="8786842" cy="642942"/>
          </a:xfrm>
          <a:prstGeom prst="rect">
            <a:avLst/>
          </a:prstGeom>
        </p:spPr>
        <p:txBody>
          <a:bodyPr/>
          <a:lstStyle/>
          <a:p>
            <a:pPr marL="0" marR="0" lvl="0" indent="0" algn="ctr"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3200" b="1" i="0" u="none" strike="noStrike" kern="0" cap="none" spc="0" normalizeH="0" baseline="0" dirty="0" smtClean="0">
                <a:ln>
                  <a:noFill/>
                </a:ln>
                <a:solidFill>
                  <a:schemeClr val="tx1"/>
                </a:solidFill>
                <a:effectLst/>
                <a:uLnTx/>
                <a:uFillTx/>
                <a:latin typeface="+mj-lt"/>
                <a:ea typeface="+mj-ea"/>
                <a:cs typeface="+mj-cs"/>
              </a:rPr>
              <a:t>EU policy recommendations for Diabetes</a:t>
            </a:r>
            <a:endParaRPr kumimoji="0" lang="en-GB" sz="3200" b="1" i="0" u="none" strike="noStrike" kern="0" cap="none" spc="0" normalizeH="0" baseline="0" dirty="0">
              <a:ln>
                <a:noFill/>
              </a:ln>
              <a:solidFill>
                <a:schemeClr val="tx1"/>
              </a:solidFill>
              <a:effectLst/>
              <a:uLnTx/>
              <a:uFillTx/>
              <a:latin typeface="+mj-lt"/>
              <a:ea typeface="+mj-ea"/>
              <a:cs typeface="+mj-cs"/>
            </a:endParaRPr>
          </a:p>
        </p:txBody>
      </p:sp>
      <p:sp>
        <p:nvSpPr>
          <p:cNvPr id="7" name="Rectangle 3"/>
          <p:cNvSpPr txBox="1">
            <a:spLocks noChangeArrowheads="1"/>
          </p:cNvSpPr>
          <p:nvPr/>
        </p:nvSpPr>
        <p:spPr>
          <a:xfrm>
            <a:off x="323850" y="1571612"/>
            <a:ext cx="8496300" cy="4586307"/>
          </a:xfrm>
          <a:prstGeom prst="rect">
            <a:avLst/>
          </a:prstGeom>
        </p:spPr>
        <p:txBody>
          <a:bodyPr/>
          <a:lstStyle/>
          <a:p>
            <a:pPr marL="609600" marR="0" lvl="0" indent="-609600" algn="l" defTabSz="457200" rtl="0" eaLnBrk="0" fontAlgn="base" latinLnBrk="0" hangingPunct="0">
              <a:lnSpc>
                <a:spcPct val="100000"/>
              </a:lnSpc>
              <a:spcBef>
                <a:spcPts val="700"/>
              </a:spcBef>
              <a:spcAft>
                <a:spcPct val="0"/>
              </a:spcAft>
              <a:buClr>
                <a:srgbClr val="000000"/>
              </a:buClr>
              <a:buSzPct val="100000"/>
              <a:buFont typeface="Times New Roman" pitchFamily="16" charset="0"/>
              <a:buChar char="•"/>
              <a:tabLst/>
              <a:defRPr/>
            </a:pPr>
            <a:r>
              <a:rPr kumimoji="0" lang="en-GB" sz="1600" b="1" i="0" u="none" strike="noStrike" kern="0" cap="none" spc="0" normalizeH="0" baseline="0" noProof="0" dirty="0" smtClean="0">
                <a:ln>
                  <a:noFill/>
                </a:ln>
                <a:solidFill>
                  <a:srgbClr val="000000"/>
                </a:solidFill>
                <a:effectLst/>
                <a:uLnTx/>
                <a:uFillTx/>
                <a:latin typeface="+mn-lt"/>
                <a:ea typeface="+mn-ea"/>
                <a:cs typeface="+mn-cs"/>
              </a:rPr>
              <a:t>EU:</a:t>
            </a:r>
          </a:p>
          <a:p>
            <a:pPr marL="990600" marR="0" lvl="1" indent="-533400" algn="l" defTabSz="457200" rtl="0" eaLnBrk="0" fontAlgn="base" latinLnBrk="0" hangingPunct="0">
              <a:lnSpc>
                <a:spcPct val="100000"/>
              </a:lnSpc>
              <a:spcBef>
                <a:spcPts val="600"/>
              </a:spcBef>
              <a:spcAft>
                <a:spcPct val="0"/>
              </a:spcAft>
              <a:buClr>
                <a:srgbClr val="000000"/>
              </a:buClr>
              <a:buSzPct val="100000"/>
              <a:buFont typeface="Wingdings" pitchFamily="2" charset="2"/>
              <a:buChar char="o"/>
              <a:tabLst/>
              <a:defRPr/>
            </a:pPr>
            <a:r>
              <a:rPr kumimoji="0" lang="en-GB" sz="1600" b="1" i="0" u="none" strike="noStrike" kern="0" cap="none" spc="0" normalizeH="0" baseline="0" noProof="0" dirty="0" smtClean="0">
                <a:ln>
                  <a:noFill/>
                </a:ln>
                <a:solidFill>
                  <a:srgbClr val="000000"/>
                </a:solidFill>
                <a:effectLst/>
                <a:uLnTx/>
                <a:uFillTx/>
                <a:latin typeface="+mn-lt"/>
                <a:cs typeface="+mn-cs"/>
              </a:rPr>
              <a:t>to prioritise diabetes</a:t>
            </a:r>
          </a:p>
          <a:p>
            <a:pPr marL="990600" marR="0" lvl="1" indent="-533400" algn="l" defTabSz="457200" rtl="0" eaLnBrk="0" fontAlgn="base" latinLnBrk="0" hangingPunct="0">
              <a:lnSpc>
                <a:spcPct val="100000"/>
              </a:lnSpc>
              <a:spcBef>
                <a:spcPts val="600"/>
              </a:spcBef>
              <a:spcAft>
                <a:spcPct val="0"/>
              </a:spcAft>
              <a:buClr>
                <a:srgbClr val="000000"/>
              </a:buClr>
              <a:buSzPct val="100000"/>
              <a:buFont typeface="Wingdings" pitchFamily="2" charset="2"/>
              <a:buChar char="o"/>
              <a:tabLst/>
              <a:defRPr/>
            </a:pPr>
            <a:r>
              <a:rPr kumimoji="0" lang="en-GB" sz="1600" b="1" i="0" u="none" strike="noStrike" kern="0" cap="none" spc="0" normalizeH="0" baseline="0" noProof="0" dirty="0" smtClean="0">
                <a:ln>
                  <a:noFill/>
                </a:ln>
                <a:solidFill>
                  <a:srgbClr val="000000"/>
                </a:solidFill>
                <a:effectLst/>
                <a:uLnTx/>
                <a:uFillTx/>
                <a:latin typeface="+mn-lt"/>
                <a:cs typeface="+mn-cs"/>
              </a:rPr>
              <a:t>to promote best practice through exchange between Member States</a:t>
            </a:r>
          </a:p>
          <a:p>
            <a:pPr marL="990600" marR="0" lvl="1" indent="-533400" algn="l" defTabSz="457200" rtl="0" eaLnBrk="0" fontAlgn="base" latinLnBrk="0" hangingPunct="0">
              <a:lnSpc>
                <a:spcPct val="100000"/>
              </a:lnSpc>
              <a:spcBef>
                <a:spcPts val="600"/>
              </a:spcBef>
              <a:spcAft>
                <a:spcPct val="0"/>
              </a:spcAft>
              <a:buClr>
                <a:srgbClr val="000000"/>
              </a:buClr>
              <a:buSzPct val="100000"/>
              <a:buFont typeface="Wingdings" pitchFamily="2" charset="2"/>
              <a:buChar char="o"/>
              <a:tabLst/>
              <a:defRPr/>
            </a:pPr>
            <a:r>
              <a:rPr kumimoji="0" lang="en-GB" sz="1600" b="1" i="0" u="none" strike="noStrike" kern="0" cap="none" spc="0" normalizeH="0" baseline="0" noProof="0" dirty="0" smtClean="0">
                <a:ln>
                  <a:noFill/>
                </a:ln>
                <a:solidFill>
                  <a:srgbClr val="000000"/>
                </a:solidFill>
                <a:effectLst/>
                <a:uLnTx/>
                <a:uFillTx/>
                <a:latin typeface="+mn-lt"/>
                <a:cs typeface="+mn-cs"/>
              </a:rPr>
              <a:t>to facilitate European diabetes research and ensure wide dissemination of results</a:t>
            </a:r>
          </a:p>
          <a:p>
            <a:pPr marL="990600" marR="0" lvl="1" indent="-533400" algn="l" defTabSz="457200" rtl="0" eaLnBrk="0" fontAlgn="base" latinLnBrk="0" hangingPunct="0">
              <a:lnSpc>
                <a:spcPct val="100000"/>
              </a:lnSpc>
              <a:spcBef>
                <a:spcPts val="600"/>
              </a:spcBef>
              <a:spcAft>
                <a:spcPct val="0"/>
              </a:spcAft>
              <a:buClr>
                <a:srgbClr val="000000"/>
              </a:buClr>
              <a:buSzPct val="100000"/>
              <a:buFont typeface="Wingdings" pitchFamily="2" charset="2"/>
              <a:buChar char="o"/>
              <a:tabLst/>
              <a:defRPr/>
            </a:pPr>
            <a:r>
              <a:rPr kumimoji="0" lang="en-GB" sz="1600" b="1" i="0" u="none" strike="noStrike" kern="0" cap="none" spc="0" normalizeH="0" baseline="0" noProof="0" dirty="0" smtClean="0">
                <a:ln>
                  <a:noFill/>
                </a:ln>
                <a:solidFill>
                  <a:srgbClr val="000000"/>
                </a:solidFill>
                <a:effectLst/>
                <a:uLnTx/>
                <a:uFillTx/>
                <a:latin typeface="+mn-lt"/>
                <a:cs typeface="+mn-cs"/>
              </a:rPr>
              <a:t>to establish common criteria for collection and reporting of diabetes information</a:t>
            </a:r>
          </a:p>
          <a:p>
            <a:pPr marL="990600" marR="0" lvl="1" indent="-533400" algn="l" defTabSz="457200" rtl="0" eaLnBrk="0" fontAlgn="base" latinLnBrk="0" hangingPunct="0">
              <a:lnSpc>
                <a:spcPct val="100000"/>
              </a:lnSpc>
              <a:spcBef>
                <a:spcPts val="600"/>
              </a:spcBef>
              <a:spcAft>
                <a:spcPts val="600"/>
              </a:spcAft>
              <a:buClr>
                <a:srgbClr val="000000"/>
              </a:buClr>
              <a:buSzPct val="100000"/>
              <a:buFont typeface="Wingdings" pitchFamily="2" charset="2"/>
              <a:buChar char="o"/>
              <a:tabLst/>
              <a:defRPr/>
            </a:pPr>
            <a:r>
              <a:rPr kumimoji="0" lang="en-GB" sz="1600" b="1" i="0" u="none" strike="noStrike" kern="0" cap="none" spc="0" normalizeH="0" baseline="0" noProof="0" dirty="0" smtClean="0">
                <a:ln>
                  <a:noFill/>
                </a:ln>
                <a:solidFill>
                  <a:srgbClr val="000000"/>
                </a:solidFill>
                <a:effectLst/>
                <a:uLnTx/>
                <a:uFillTx/>
                <a:latin typeface="+mn-lt"/>
                <a:cs typeface="+mn-cs"/>
              </a:rPr>
              <a:t>to encourage development of national prevention programs</a:t>
            </a:r>
          </a:p>
          <a:p>
            <a:pPr marL="609600" marR="0" lvl="0" indent="-609600" algn="l" defTabSz="457200" rtl="0" eaLnBrk="0" fontAlgn="base" latinLnBrk="0" hangingPunct="0">
              <a:lnSpc>
                <a:spcPct val="100000"/>
              </a:lnSpc>
              <a:spcBef>
                <a:spcPts val="700"/>
              </a:spcBef>
              <a:spcAft>
                <a:spcPct val="0"/>
              </a:spcAft>
              <a:buClr>
                <a:srgbClr val="000000"/>
              </a:buClr>
              <a:buSzPct val="100000"/>
              <a:buFont typeface="Times New Roman" pitchFamily="16" charset="0"/>
              <a:buChar char="•"/>
              <a:tabLst/>
              <a:defRPr/>
            </a:pPr>
            <a:r>
              <a:rPr kumimoji="0" lang="en-GB" sz="1600" b="1" i="0" u="none" strike="noStrike" kern="0" cap="none" spc="0" normalizeH="0" baseline="0" noProof="0" dirty="0" smtClean="0">
                <a:ln>
                  <a:noFill/>
                </a:ln>
                <a:solidFill>
                  <a:srgbClr val="000000"/>
                </a:solidFill>
                <a:effectLst/>
                <a:uLnTx/>
                <a:uFillTx/>
                <a:latin typeface="+mn-lt"/>
                <a:ea typeface="+mn-ea"/>
                <a:cs typeface="+mn-cs"/>
              </a:rPr>
              <a:t>Member States:</a:t>
            </a:r>
          </a:p>
          <a:p>
            <a:pPr marL="990600" marR="0" lvl="1" indent="-533400" algn="l" defTabSz="457200" rtl="0" eaLnBrk="0" fontAlgn="base" latinLnBrk="0" hangingPunct="0">
              <a:lnSpc>
                <a:spcPct val="100000"/>
              </a:lnSpc>
              <a:spcBef>
                <a:spcPts val="600"/>
              </a:spcBef>
              <a:spcAft>
                <a:spcPct val="0"/>
              </a:spcAft>
              <a:buClr>
                <a:srgbClr val="000000"/>
              </a:buClr>
              <a:buSzPct val="100000"/>
              <a:buFont typeface="Wingdings" pitchFamily="2" charset="2"/>
              <a:buChar char="o"/>
              <a:tabLst/>
              <a:defRPr/>
            </a:pPr>
            <a:r>
              <a:rPr kumimoji="0" lang="en-GB" sz="1600" b="1" i="0" u="none" strike="noStrike" kern="0" cap="none" spc="0" normalizeH="0" baseline="0" noProof="0" dirty="0" smtClean="0">
                <a:ln>
                  <a:noFill/>
                </a:ln>
                <a:solidFill>
                  <a:srgbClr val="000000"/>
                </a:solidFill>
                <a:effectLst/>
                <a:uLnTx/>
                <a:uFillTx/>
                <a:latin typeface="+mn-lt"/>
                <a:cs typeface="+mn-cs"/>
              </a:rPr>
              <a:t>to improve collection and reporting of diabetes epidemiological and economic data</a:t>
            </a:r>
          </a:p>
          <a:p>
            <a:pPr marL="990600" marR="0" lvl="1" indent="-533400" algn="l" defTabSz="457200" rtl="0" eaLnBrk="0" fontAlgn="base" latinLnBrk="0" hangingPunct="0">
              <a:lnSpc>
                <a:spcPct val="100000"/>
              </a:lnSpc>
              <a:spcBef>
                <a:spcPts val="600"/>
              </a:spcBef>
              <a:spcAft>
                <a:spcPct val="0"/>
              </a:spcAft>
              <a:buClr>
                <a:srgbClr val="000000"/>
              </a:buClr>
              <a:buSzPct val="100000"/>
              <a:buFont typeface="Wingdings" pitchFamily="2" charset="2"/>
              <a:buChar char="o"/>
              <a:tabLst/>
              <a:defRPr/>
            </a:pPr>
            <a:r>
              <a:rPr kumimoji="0" lang="en-GB" sz="1600" b="1" i="0" u="none" strike="noStrike" kern="0" cap="none" spc="0" normalizeH="0" baseline="0" noProof="0" dirty="0" smtClean="0">
                <a:ln>
                  <a:noFill/>
                </a:ln>
                <a:solidFill>
                  <a:srgbClr val="000000"/>
                </a:solidFill>
                <a:effectLst/>
                <a:uLnTx/>
                <a:uFillTx/>
                <a:latin typeface="+mn-lt"/>
                <a:cs typeface="+mn-cs"/>
              </a:rPr>
              <a:t>to develop National Diabetes Plans and Screening Programs</a:t>
            </a:r>
          </a:p>
          <a:p>
            <a:pPr marL="990600" marR="0" lvl="1" indent="-533400" algn="l" defTabSz="457200" rtl="0" eaLnBrk="0" fontAlgn="base" latinLnBrk="0" hangingPunct="0">
              <a:lnSpc>
                <a:spcPct val="100000"/>
              </a:lnSpc>
              <a:spcBef>
                <a:spcPts val="600"/>
              </a:spcBef>
              <a:spcAft>
                <a:spcPct val="0"/>
              </a:spcAft>
              <a:buClr>
                <a:srgbClr val="000000"/>
              </a:buClr>
              <a:buSzPct val="100000"/>
              <a:buFont typeface="Wingdings" pitchFamily="2" charset="2"/>
              <a:buChar char="o"/>
              <a:tabLst/>
              <a:defRPr/>
            </a:pPr>
            <a:r>
              <a:rPr kumimoji="0" lang="en-GB" sz="1600" b="1" i="0" u="none" strike="noStrike" kern="0" cap="none" spc="0" normalizeH="0" baseline="0" noProof="0" dirty="0" smtClean="0">
                <a:ln>
                  <a:noFill/>
                </a:ln>
                <a:solidFill>
                  <a:srgbClr val="000000"/>
                </a:solidFill>
                <a:effectLst/>
                <a:uLnTx/>
                <a:uFillTx/>
                <a:latin typeface="+mn-lt"/>
                <a:cs typeface="+mn-cs"/>
              </a:rPr>
              <a:t>to develop Primary and Secondary Prevention Programs</a:t>
            </a:r>
          </a:p>
          <a:p>
            <a:pPr marL="990600" marR="0" lvl="1" indent="-533400" algn="l" defTabSz="457200" rtl="0" eaLnBrk="0" fontAlgn="base" latinLnBrk="0" hangingPunct="0">
              <a:lnSpc>
                <a:spcPct val="100000"/>
              </a:lnSpc>
              <a:spcBef>
                <a:spcPts val="600"/>
              </a:spcBef>
              <a:spcAft>
                <a:spcPct val="0"/>
              </a:spcAft>
              <a:buClr>
                <a:srgbClr val="000000"/>
              </a:buClr>
              <a:buSzPct val="100000"/>
              <a:buFont typeface="Wingdings" pitchFamily="2" charset="2"/>
              <a:buChar char="o"/>
              <a:tabLst/>
              <a:defRPr/>
            </a:pPr>
            <a:r>
              <a:rPr kumimoji="0" lang="en-GB" sz="1600" b="1" i="0" u="none" strike="noStrike" kern="0" cap="none" spc="0" normalizeH="0" baseline="0" noProof="0" dirty="0" smtClean="0">
                <a:ln>
                  <a:noFill/>
                </a:ln>
                <a:solidFill>
                  <a:srgbClr val="000000"/>
                </a:solidFill>
                <a:effectLst/>
                <a:uLnTx/>
                <a:uFillTx/>
                <a:latin typeface="+mn-lt"/>
                <a:cs typeface="+mn-cs"/>
              </a:rPr>
              <a:t>to develop comprehensive diabetes training of healthcare professionals </a:t>
            </a:r>
          </a:p>
          <a:p>
            <a:pPr marL="990600" marR="0" lvl="1" indent="-533400" algn="l" defTabSz="457200" rtl="0" eaLnBrk="0" fontAlgn="base" latinLnBrk="0" hangingPunct="0">
              <a:lnSpc>
                <a:spcPct val="100000"/>
              </a:lnSpc>
              <a:spcBef>
                <a:spcPts val="600"/>
              </a:spcBef>
              <a:spcAft>
                <a:spcPct val="0"/>
              </a:spcAft>
              <a:buClr>
                <a:srgbClr val="000000"/>
              </a:buClr>
              <a:buSzPct val="100000"/>
              <a:buFont typeface="Wingdings" pitchFamily="2" charset="2"/>
              <a:buChar char="o"/>
              <a:tabLst/>
              <a:defRPr/>
            </a:pPr>
            <a:r>
              <a:rPr kumimoji="0" lang="en-GB" sz="1600" b="1" i="0" u="none" strike="noStrike" kern="0" cap="none" spc="0" normalizeH="0" baseline="0" noProof="0" dirty="0" smtClean="0">
                <a:ln>
                  <a:noFill/>
                </a:ln>
                <a:solidFill>
                  <a:srgbClr val="000000"/>
                </a:solidFill>
                <a:effectLst/>
                <a:uLnTx/>
                <a:uFillTx/>
                <a:latin typeface="+mn-lt"/>
                <a:cs typeface="+mn-cs"/>
              </a:rPr>
              <a:t>to adopt a multi-disciplinary approach to managing diabetes</a:t>
            </a:r>
            <a:endParaRPr kumimoji="0" lang="en-GB" sz="1600" b="1" i="0" u="none" strike="noStrike" kern="0" cap="none" spc="0" normalizeH="0" baseline="0" noProof="0" dirty="0">
              <a:ln>
                <a:noFill/>
              </a:ln>
              <a:solidFill>
                <a:srgbClr val="000000"/>
              </a:solidFill>
              <a:effectLst/>
              <a:uLnTx/>
              <a:uFillTx/>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6" end="6"/>
                                            </p:txEl>
                                          </p:spTgt>
                                        </p:tgtEl>
                                        <p:attrNameLst>
                                          <p:attrName>style.visibility</p:attrName>
                                        </p:attrNameLst>
                                      </p:cBhvr>
                                      <p:to>
                                        <p:strVal val="visible"/>
                                      </p:to>
                                    </p:set>
                                    <p:animEffect transition="in" filter="checkerboard(across)">
                                      <p:cBhvr>
                                        <p:cTn id="7" dur="500"/>
                                        <p:tgtEl>
                                          <p:spTgt spid="7">
                                            <p:txEl>
                                              <p:pRg st="6" end="6"/>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7">
                                            <p:txEl>
                                              <p:pRg st="7" end="7"/>
                                            </p:txEl>
                                          </p:spTgt>
                                        </p:tgtEl>
                                        <p:attrNameLst>
                                          <p:attrName>style.visibility</p:attrName>
                                        </p:attrNameLst>
                                      </p:cBhvr>
                                      <p:to>
                                        <p:strVal val="visible"/>
                                      </p:to>
                                    </p:set>
                                    <p:animEffect transition="in" filter="checkerboard(across)">
                                      <p:cBhvr>
                                        <p:cTn id="10" dur="500"/>
                                        <p:tgtEl>
                                          <p:spTgt spid="7">
                                            <p:txEl>
                                              <p:pRg st="7" end="7"/>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7">
                                            <p:txEl>
                                              <p:pRg st="8" end="8"/>
                                            </p:txEl>
                                          </p:spTgt>
                                        </p:tgtEl>
                                        <p:attrNameLst>
                                          <p:attrName>style.visibility</p:attrName>
                                        </p:attrNameLst>
                                      </p:cBhvr>
                                      <p:to>
                                        <p:strVal val="visible"/>
                                      </p:to>
                                    </p:set>
                                    <p:animEffect transition="in" filter="checkerboard(across)">
                                      <p:cBhvr>
                                        <p:cTn id="13" dur="500"/>
                                        <p:tgtEl>
                                          <p:spTgt spid="7">
                                            <p:txEl>
                                              <p:pRg st="8" end="8"/>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7">
                                            <p:txEl>
                                              <p:pRg st="9" end="9"/>
                                            </p:txEl>
                                          </p:spTgt>
                                        </p:tgtEl>
                                        <p:attrNameLst>
                                          <p:attrName>style.visibility</p:attrName>
                                        </p:attrNameLst>
                                      </p:cBhvr>
                                      <p:to>
                                        <p:strVal val="visible"/>
                                      </p:to>
                                    </p:set>
                                    <p:animEffect transition="in" filter="checkerboard(across)">
                                      <p:cBhvr>
                                        <p:cTn id="16" dur="500"/>
                                        <p:tgtEl>
                                          <p:spTgt spid="7">
                                            <p:txEl>
                                              <p:pRg st="9" end="9"/>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7">
                                            <p:txEl>
                                              <p:pRg st="10" end="10"/>
                                            </p:txEl>
                                          </p:spTgt>
                                        </p:tgtEl>
                                        <p:attrNameLst>
                                          <p:attrName>style.visibility</p:attrName>
                                        </p:attrNameLst>
                                      </p:cBhvr>
                                      <p:to>
                                        <p:strVal val="visible"/>
                                      </p:to>
                                    </p:set>
                                    <p:animEffect transition="in" filter="checkerboard(across)">
                                      <p:cBhvr>
                                        <p:cTn id="19" dur="500"/>
                                        <p:tgtEl>
                                          <p:spTgt spid="7">
                                            <p:txEl>
                                              <p:pRg st="10" end="10"/>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7">
                                            <p:txEl>
                                              <p:pRg st="11" end="11"/>
                                            </p:txEl>
                                          </p:spTgt>
                                        </p:tgtEl>
                                        <p:attrNameLst>
                                          <p:attrName>style.visibility</p:attrName>
                                        </p:attrNameLst>
                                      </p:cBhvr>
                                      <p:to>
                                        <p:strVal val="visible"/>
                                      </p:to>
                                    </p:set>
                                    <p:animEffect transition="in" filter="checkerboard(across)">
                                      <p:cBhvr>
                                        <p:cTn id="22"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4370682"/>
            <a:ext cx="9144000" cy="954107"/>
          </a:xfrm>
          <a:prstGeom prst="rect">
            <a:avLst/>
          </a:prstGeom>
        </p:spPr>
        <p:txBody>
          <a:bodyPr wrap="square">
            <a:spAutoFit/>
          </a:bodyPr>
          <a:lstStyle/>
          <a:p>
            <a:pPr lvl="0" algn="ctr" defTabSz="914400">
              <a:buClrTx/>
              <a:buSzTx/>
            </a:pPr>
            <a:r>
              <a:rPr lang="en-GB" sz="2000" b="1" u="sng" dirty="0" smtClean="0" bmk="OLE_LINK2">
                <a:solidFill>
                  <a:schemeClr val="tx1"/>
                </a:solidFill>
                <a:latin typeface="Arial" pitchFamily="34" charset="0"/>
                <a:ea typeface="Times New Roman" pitchFamily="18" charset="0"/>
              </a:rPr>
              <a:t>United Nations A/61/L.39/Rev.1 General Assembly Resolution</a:t>
            </a:r>
            <a:endParaRPr lang="en-GB" sz="2000" u="sng" dirty="0" smtClean="0" bmk="OLE_LINK2">
              <a:solidFill>
                <a:schemeClr val="tx1"/>
              </a:solidFill>
              <a:latin typeface="Arial" pitchFamily="34" charset="0"/>
            </a:endParaRPr>
          </a:p>
          <a:p>
            <a:pPr lvl="0" defTabSz="914400" eaLnBrk="0" hangingPunct="0">
              <a:buClrTx/>
              <a:buSzTx/>
            </a:pPr>
            <a:endParaRPr lang="en-GB" dirty="0" smtClean="0" bmk="OLE_LINK2">
              <a:solidFill>
                <a:schemeClr val="tx1"/>
              </a:solidFill>
              <a:latin typeface="Arial" pitchFamily="34" charset="0"/>
              <a:ea typeface="Times New Roman" pitchFamily="18" charset="0"/>
            </a:endParaRPr>
          </a:p>
          <a:p>
            <a:pPr lvl="0" defTabSz="914400" eaLnBrk="0" hangingPunct="0">
              <a:buClrTx/>
              <a:buSzTx/>
            </a:pPr>
            <a:r>
              <a:rPr lang="en-GB" dirty="0" smtClean="0" bmk="OLE_LINK2">
                <a:solidFill>
                  <a:schemeClr val="tx1"/>
                </a:solidFill>
                <a:latin typeface="Arial" pitchFamily="34" charset="0"/>
                <a:ea typeface="Times New Roman" pitchFamily="18" charset="0"/>
              </a:rPr>
              <a:t>Sixty-first session A/RES/61/225 20 December 2006 on </a:t>
            </a:r>
            <a:r>
              <a:rPr lang="en-GB" b="1" dirty="0" smtClean="0" bmk="OLE_LINK2">
                <a:solidFill>
                  <a:schemeClr val="tx1"/>
                </a:solidFill>
                <a:latin typeface="Arial" pitchFamily="34" charset="0"/>
                <a:ea typeface="Times New Roman" pitchFamily="18" charset="0"/>
              </a:rPr>
              <a:t>World Diabetes Day</a:t>
            </a:r>
            <a:endParaRPr lang="en-GB" dirty="0" smtClean="0" bmk="OLE_LINK2">
              <a:solidFill>
                <a:schemeClr val="tx1"/>
              </a:solidFill>
              <a:latin typeface="Arial" pitchFamily="34" charset="0"/>
            </a:endParaRPr>
          </a:p>
        </p:txBody>
      </p:sp>
      <p:sp>
        <p:nvSpPr>
          <p:cNvPr id="99329" name="Rectangle 1"/>
          <p:cNvSpPr>
            <a:spLocks noChangeArrowheads="1"/>
          </p:cNvSpPr>
          <p:nvPr/>
        </p:nvSpPr>
        <p:spPr bwMode="auto">
          <a:xfrm>
            <a:off x="0" y="1928802"/>
            <a:ext cx="9143999"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sng" strike="noStrike" cap="none" normalizeH="0" baseline="0" dirty="0" smtClean="0">
                <a:ln>
                  <a:noFill/>
                </a:ln>
                <a:solidFill>
                  <a:schemeClr val="tx1"/>
                </a:solidFill>
                <a:effectLst/>
                <a:latin typeface="Arial" pitchFamily="34" charset="0"/>
                <a:ea typeface="Times New Roman" pitchFamily="18" charset="0"/>
              </a:rPr>
              <a:t>World Health Assembly resolutions</a:t>
            </a:r>
            <a:endParaRPr lang="en-GB" sz="2000" u="sng" dirty="0" smtClean="0">
              <a:solidFill>
                <a:schemeClr val="tx1"/>
              </a:solidFill>
              <a:latin typeface="Arial" pitchFamily="34"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dirty="0" smtClean="0">
                <a:ln>
                  <a:noFill/>
                </a:ln>
                <a:solidFill>
                  <a:schemeClr val="tx1"/>
                </a:solidFill>
                <a:effectLst/>
                <a:latin typeface="Arial" pitchFamily="34" charset="0"/>
                <a:ea typeface="Times New Roman" pitchFamily="18" charset="0"/>
              </a:rPr>
              <a:t>WHA42.36 of 19 May 1989 on the </a:t>
            </a:r>
            <a:r>
              <a:rPr kumimoji="0" lang="en-GB" b="1" i="0" u="none" strike="noStrike" cap="none" normalizeH="0" baseline="0" dirty="0" smtClean="0">
                <a:ln>
                  <a:noFill/>
                </a:ln>
                <a:solidFill>
                  <a:schemeClr val="tx1"/>
                </a:solidFill>
                <a:effectLst/>
                <a:latin typeface="Arial" pitchFamily="34" charset="0"/>
                <a:ea typeface="Times New Roman" pitchFamily="18" charset="0"/>
              </a:rPr>
              <a:t>prevention and control of diabetes mellitus</a:t>
            </a:r>
          </a:p>
          <a:p>
            <a:pPr marL="0" marR="0" lvl="0" indent="0" algn="l" defTabSz="914400" rtl="0" eaLnBrk="1" fontAlgn="base" latinLnBrk="0" hangingPunct="1">
              <a:lnSpc>
                <a:spcPct val="100000"/>
              </a:lnSpc>
              <a:spcBef>
                <a:spcPct val="0"/>
              </a:spcBef>
              <a:spcAft>
                <a:spcPct val="0"/>
              </a:spcAft>
              <a:buClrTx/>
              <a:buSzTx/>
              <a:buFontTx/>
              <a:buNone/>
              <a:tabLst/>
            </a:pPr>
            <a:endParaRPr lang="en-GB" b="1" dirty="0" smtClean="0">
              <a:solidFill>
                <a:schemeClr val="tx1"/>
              </a:solidFill>
              <a:latin typeface="Arial" pitchFamily="34" charset="0"/>
              <a:ea typeface="Times New Roman" pitchFamily="18" charset="0"/>
            </a:endParaRPr>
          </a:p>
          <a:p>
            <a:pPr defTabSz="914400">
              <a:buClrTx/>
              <a:buSzTx/>
            </a:pPr>
            <a:r>
              <a:rPr kumimoji="0" lang="en-GB" b="0" i="0" u="none" strike="noStrike" cap="none" normalizeH="0" baseline="0" dirty="0" smtClean="0">
                <a:ln>
                  <a:noFill/>
                </a:ln>
                <a:solidFill>
                  <a:schemeClr val="tx1"/>
                </a:solidFill>
                <a:effectLst/>
                <a:latin typeface="Arial" pitchFamily="34" charset="0"/>
                <a:ea typeface="Times New Roman" pitchFamily="18" charset="0"/>
              </a:rPr>
              <a:t> </a:t>
            </a:r>
            <a:r>
              <a:rPr lang="en-GB" dirty="0" smtClean="0">
                <a:solidFill>
                  <a:schemeClr val="tx1"/>
                </a:solidFill>
                <a:latin typeface="Arial" pitchFamily="34" charset="0"/>
                <a:ea typeface="Times New Roman" pitchFamily="18" charset="0"/>
              </a:rPr>
              <a:t>WHA57.17 of 22 May 2004 on a </a:t>
            </a:r>
            <a:r>
              <a:rPr lang="en-GB" b="1" dirty="0" smtClean="0">
                <a:solidFill>
                  <a:schemeClr val="tx1"/>
                </a:solidFill>
                <a:latin typeface="Arial" pitchFamily="34" charset="0"/>
                <a:ea typeface="Times New Roman" pitchFamily="18" charset="0"/>
              </a:rPr>
              <a:t>global strategy on diet, physical activity and health</a:t>
            </a:r>
            <a:r>
              <a:rPr lang="en-GB" dirty="0" smtClean="0">
                <a:solidFill>
                  <a:schemeClr val="tx1"/>
                </a:solidFill>
                <a:latin typeface="Arial" pitchFamily="34" charset="0"/>
                <a:ea typeface="Times New Roman" pitchFamily="18" charset="0"/>
              </a:rPr>
              <a:t> </a:t>
            </a:r>
            <a:endParaRPr lang="en-GB" dirty="0" smtClean="0">
              <a:solidFill>
                <a:schemeClr val="tx1"/>
              </a:solidFill>
              <a:latin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b="0" i="0" u="none" strike="noStrike" cap="none" normalizeH="0" baseline="0" dirty="0" smtClean="0">
              <a:ln>
                <a:noFill/>
              </a:ln>
              <a:solidFill>
                <a:schemeClr val="tx1"/>
              </a:solidFill>
              <a:effectLst/>
              <a:latin typeface="Arial" pitchFamily="34" charset="0"/>
            </a:endParaRPr>
          </a:p>
        </p:txBody>
      </p:sp>
      <p:sp>
        <p:nvSpPr>
          <p:cNvPr id="5" name="CasellaDiTesto 4"/>
          <p:cNvSpPr txBox="1"/>
          <p:nvPr/>
        </p:nvSpPr>
        <p:spPr>
          <a:xfrm>
            <a:off x="1142976" y="285728"/>
            <a:ext cx="7037504" cy="584775"/>
          </a:xfrm>
          <a:prstGeom prst="rect">
            <a:avLst/>
          </a:prstGeom>
          <a:noFill/>
        </p:spPr>
        <p:txBody>
          <a:bodyPr wrap="none" rtlCol="0">
            <a:spAutoFit/>
          </a:bodyPr>
          <a:lstStyle/>
          <a:p>
            <a:r>
              <a:rPr lang="en-GB" sz="3200" b="1" dirty="0" smtClean="0">
                <a:solidFill>
                  <a:schemeClr val="tx1"/>
                </a:solidFill>
                <a:latin typeface="+mj-lt"/>
              </a:rPr>
              <a:t>WHO and UN Policy on Diabetes</a:t>
            </a:r>
            <a:endParaRPr lang="en-GB" sz="3200" b="1" dirty="0">
              <a:solidFill>
                <a:schemeClr val="tx1"/>
              </a:solidFill>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2"/>
          <p:cNvPicPr>
            <a:picLocks noChangeAspect="1" noChangeArrowheads="1"/>
          </p:cNvPicPr>
          <p:nvPr/>
        </p:nvPicPr>
        <p:blipFill>
          <a:blip r:embed="rId2"/>
          <a:srcRect/>
          <a:stretch>
            <a:fillRect/>
          </a:stretch>
        </p:blipFill>
        <p:spPr bwMode="auto">
          <a:xfrm>
            <a:off x="823913" y="1781195"/>
            <a:ext cx="7496175" cy="4505325"/>
          </a:xfrm>
          <a:prstGeom prst="rect">
            <a:avLst/>
          </a:prstGeom>
          <a:noFill/>
          <a:ln w="9525">
            <a:noFill/>
            <a:miter lim="800000"/>
            <a:headEnd/>
            <a:tailEnd/>
          </a:ln>
          <a:effectLst/>
        </p:spPr>
      </p:pic>
      <p:sp>
        <p:nvSpPr>
          <p:cNvPr id="4" name="CasellaDiTesto 3"/>
          <p:cNvSpPr txBox="1"/>
          <p:nvPr/>
        </p:nvSpPr>
        <p:spPr>
          <a:xfrm>
            <a:off x="785786" y="285728"/>
            <a:ext cx="7707559" cy="523220"/>
          </a:xfrm>
          <a:prstGeom prst="rect">
            <a:avLst/>
          </a:prstGeom>
          <a:noFill/>
        </p:spPr>
        <p:txBody>
          <a:bodyPr wrap="none" rtlCol="0">
            <a:spAutoFit/>
          </a:bodyPr>
          <a:lstStyle/>
          <a:p>
            <a:r>
              <a:rPr lang="en-GB" sz="2800" b="1" dirty="0" smtClean="0">
                <a:solidFill>
                  <a:schemeClr val="tx1"/>
                </a:solidFill>
                <a:latin typeface="+mj-lt"/>
              </a:rPr>
              <a:t>UN Summit on NCDs: 19 September 2011</a:t>
            </a:r>
            <a:endParaRPr lang="en-GB" sz="2800" b="1" dirty="0">
              <a:solidFill>
                <a:schemeClr val="tx1"/>
              </a:solidFill>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85800" y="285750"/>
            <a:ext cx="7772400" cy="571500"/>
          </a:xfrm>
          <a:prstGeom prst="rect">
            <a:avLst/>
          </a:prstGeom>
          <a:noFill/>
        </p:spPr>
        <p:txBody>
          <a:bodyPr>
            <a:noAutofit/>
          </a:bodyPr>
          <a:lstStyle/>
          <a:p>
            <a:pPr algn="ctr" eaLnBrk="0" hangingPunct="0">
              <a:defRPr/>
            </a:pPr>
            <a:r>
              <a:rPr lang="en-GB" sz="3200" b="1" kern="0" dirty="0">
                <a:solidFill>
                  <a:schemeClr val="tx1"/>
                </a:solidFill>
                <a:latin typeface="+mj-lt"/>
                <a:ea typeface="+mj-ea"/>
                <a:cs typeface="+mj-cs"/>
              </a:rPr>
              <a:t>Diabetes Registry: </a:t>
            </a:r>
            <a:r>
              <a:rPr lang="en-GB" sz="2400" b="1" u="sng" kern="0" dirty="0">
                <a:solidFill>
                  <a:schemeClr val="tx1"/>
                </a:solidFill>
                <a:latin typeface="+mj-lt"/>
                <a:ea typeface="+mj-ea"/>
                <a:cs typeface="+mj-cs"/>
              </a:rPr>
              <a:t>Rationale</a:t>
            </a:r>
          </a:p>
        </p:txBody>
      </p:sp>
      <p:sp>
        <p:nvSpPr>
          <p:cNvPr id="3" name="Rectangle 3"/>
          <p:cNvSpPr txBox="1">
            <a:spLocks noChangeArrowheads="1"/>
          </p:cNvSpPr>
          <p:nvPr/>
        </p:nvSpPr>
        <p:spPr>
          <a:xfrm>
            <a:off x="214282" y="1785926"/>
            <a:ext cx="8501122" cy="571504"/>
          </a:xfrm>
          <a:prstGeom prst="rect">
            <a:avLst/>
          </a:prstGeom>
        </p:spPr>
        <p:txBody>
          <a:bodyPr/>
          <a:lstStyle/>
          <a:p>
            <a:pPr algn="just" eaLnBrk="0" hangingPunct="0">
              <a:spcBef>
                <a:spcPts val="0"/>
              </a:spcBef>
              <a:spcAft>
                <a:spcPts val="0"/>
              </a:spcAft>
              <a:defRPr/>
            </a:pPr>
            <a:r>
              <a:rPr lang="en-GB" sz="1600" kern="0" dirty="0">
                <a:solidFill>
                  <a:schemeClr val="tx1"/>
                </a:solidFill>
                <a:latin typeface="+mn-lt"/>
                <a:cs typeface="+mn-cs"/>
              </a:rPr>
              <a:t>Diabetes has a </a:t>
            </a:r>
            <a:r>
              <a:rPr lang="en-GB" sz="1600" b="1" kern="0" dirty="0">
                <a:solidFill>
                  <a:schemeClr val="tx1"/>
                </a:solidFill>
                <a:latin typeface="+mn-lt"/>
                <a:cs typeface="+mn-cs"/>
              </a:rPr>
              <a:t>growing relevant effect </a:t>
            </a:r>
            <a:r>
              <a:rPr lang="en-GB" sz="1600" kern="0" dirty="0">
                <a:solidFill>
                  <a:schemeClr val="tx1"/>
                </a:solidFill>
                <a:latin typeface="+mn-lt"/>
                <a:cs typeface="+mn-cs"/>
              </a:rPr>
              <a:t>on Quality of life of the affected individuals, on the social structure and on the economies </a:t>
            </a:r>
            <a:r>
              <a:rPr lang="en-GB" sz="1600" kern="0" dirty="0" smtClean="0">
                <a:solidFill>
                  <a:schemeClr val="tx1"/>
                </a:solidFill>
                <a:latin typeface="+mn-lt"/>
                <a:cs typeface="+mn-cs"/>
              </a:rPr>
              <a:t>worldwide</a:t>
            </a:r>
            <a:endParaRPr lang="it-IT" sz="1600" kern="0" dirty="0">
              <a:solidFill>
                <a:srgbClr val="000000"/>
              </a:solidFill>
              <a:latin typeface="+mn-lt"/>
              <a:cs typeface="+mn-cs"/>
            </a:endParaRPr>
          </a:p>
        </p:txBody>
      </p:sp>
      <p:sp>
        <p:nvSpPr>
          <p:cNvPr id="4" name="CasellaDiTesto 3"/>
          <p:cNvSpPr txBox="1"/>
          <p:nvPr/>
        </p:nvSpPr>
        <p:spPr>
          <a:xfrm>
            <a:off x="214282" y="2376913"/>
            <a:ext cx="8501146" cy="584775"/>
          </a:xfrm>
          <a:prstGeom prst="rect">
            <a:avLst/>
          </a:prstGeom>
          <a:noFill/>
        </p:spPr>
        <p:txBody>
          <a:bodyPr wrap="square" rtlCol="0">
            <a:spAutoFit/>
          </a:bodyPr>
          <a:lstStyle/>
          <a:p>
            <a:pPr algn="just" eaLnBrk="0" hangingPunct="0">
              <a:spcBef>
                <a:spcPts val="0"/>
              </a:spcBef>
              <a:spcAft>
                <a:spcPts val="0"/>
              </a:spcAft>
              <a:defRPr/>
            </a:pPr>
            <a:r>
              <a:rPr lang="en-GB" sz="1600" b="1" kern="0" dirty="0">
                <a:solidFill>
                  <a:schemeClr val="tx1"/>
                </a:solidFill>
                <a:latin typeface="+mn-lt"/>
              </a:rPr>
              <a:t>Need for action </a:t>
            </a:r>
            <a:r>
              <a:rPr lang="en-GB" sz="1600" kern="0" dirty="0">
                <a:solidFill>
                  <a:schemeClr val="tx1"/>
                </a:solidFill>
                <a:latin typeface="+mn-lt"/>
              </a:rPr>
              <a:t>has been formally and strongly recommended by the major international institutions: WHO and UN, plus a number of regional and national institutions: EU, GCC, etc.</a:t>
            </a:r>
          </a:p>
        </p:txBody>
      </p:sp>
      <p:sp>
        <p:nvSpPr>
          <p:cNvPr id="5" name="CasellaDiTesto 4"/>
          <p:cNvSpPr txBox="1"/>
          <p:nvPr/>
        </p:nvSpPr>
        <p:spPr>
          <a:xfrm>
            <a:off x="214282" y="2981171"/>
            <a:ext cx="8715436" cy="830997"/>
          </a:xfrm>
          <a:prstGeom prst="rect">
            <a:avLst/>
          </a:prstGeom>
          <a:noFill/>
        </p:spPr>
        <p:txBody>
          <a:bodyPr wrap="square" rtlCol="0">
            <a:spAutoFit/>
          </a:bodyPr>
          <a:lstStyle/>
          <a:p>
            <a:r>
              <a:rPr lang="en-GB" sz="1600" kern="0" dirty="0">
                <a:solidFill>
                  <a:schemeClr val="tx1"/>
                </a:solidFill>
                <a:latin typeface="+mn-lt"/>
              </a:rPr>
              <a:t>The recommended action is to be focused on </a:t>
            </a:r>
            <a:r>
              <a:rPr lang="en-GB" sz="1600" b="1" kern="0" dirty="0">
                <a:solidFill>
                  <a:schemeClr val="tx1"/>
                </a:solidFill>
                <a:latin typeface="+mn-lt"/>
              </a:rPr>
              <a:t>prevention</a:t>
            </a:r>
            <a:r>
              <a:rPr lang="en-GB" sz="1600" kern="0" dirty="0">
                <a:solidFill>
                  <a:schemeClr val="tx1"/>
                </a:solidFill>
                <a:latin typeface="+mn-lt"/>
              </a:rPr>
              <a:t> of the disease by multi-factorial intervention and on prevention of its complications through early diagnosis and delivery of effective and comprehensive diabetes care</a:t>
            </a:r>
            <a:r>
              <a:rPr lang="en-GB" sz="1600" kern="0" dirty="0" smtClean="0">
                <a:solidFill>
                  <a:schemeClr val="tx1"/>
                </a:solidFill>
                <a:latin typeface="+mn-lt"/>
              </a:rPr>
              <a:t>.</a:t>
            </a:r>
            <a:endParaRPr lang="en-GB" sz="1600" dirty="0">
              <a:latin typeface="+mn-lt"/>
            </a:endParaRPr>
          </a:p>
        </p:txBody>
      </p:sp>
      <p:sp>
        <p:nvSpPr>
          <p:cNvPr id="6" name="CasellaDiTesto 5"/>
          <p:cNvSpPr txBox="1"/>
          <p:nvPr/>
        </p:nvSpPr>
        <p:spPr>
          <a:xfrm>
            <a:off x="214282" y="3831651"/>
            <a:ext cx="8283787" cy="830997"/>
          </a:xfrm>
          <a:prstGeom prst="rect">
            <a:avLst/>
          </a:prstGeom>
          <a:noFill/>
        </p:spPr>
        <p:txBody>
          <a:bodyPr wrap="square" rtlCol="0">
            <a:spAutoFit/>
          </a:bodyPr>
          <a:lstStyle/>
          <a:p>
            <a:r>
              <a:rPr lang="en-GB" sz="1600" kern="0" dirty="0">
                <a:solidFill>
                  <a:schemeClr val="tx1"/>
                </a:solidFill>
                <a:latin typeface="+mn-lt"/>
              </a:rPr>
              <a:t>The </a:t>
            </a:r>
            <a:r>
              <a:rPr lang="en-GB" sz="1600" b="1" kern="0" dirty="0">
                <a:solidFill>
                  <a:schemeClr val="tx1"/>
                </a:solidFill>
                <a:latin typeface="+mn-lt"/>
              </a:rPr>
              <a:t>need to monitor </a:t>
            </a:r>
            <a:r>
              <a:rPr lang="en-GB" sz="1600" kern="0" dirty="0">
                <a:solidFill>
                  <a:schemeClr val="tx1"/>
                </a:solidFill>
                <a:latin typeface="+mn-lt"/>
              </a:rPr>
              <a:t>the evolution of the disease in its various dimensions  and to monitor the quality of care has been identified as the prerequisite for efficient planning and implementation of efficacious preventative programmes of diabetes and its complications</a:t>
            </a:r>
            <a:r>
              <a:rPr lang="en-GB" sz="1600" kern="0" dirty="0" smtClean="0">
                <a:solidFill>
                  <a:schemeClr val="tx1"/>
                </a:solidFill>
                <a:latin typeface="+mn-lt"/>
              </a:rPr>
              <a:t>.</a:t>
            </a:r>
            <a:endParaRPr lang="en-GB" sz="1600" dirty="0">
              <a:latin typeface="+mn-lt"/>
            </a:endParaRPr>
          </a:p>
        </p:txBody>
      </p:sp>
      <p:sp>
        <p:nvSpPr>
          <p:cNvPr id="7" name="CasellaDiTesto 6"/>
          <p:cNvSpPr txBox="1"/>
          <p:nvPr/>
        </p:nvSpPr>
        <p:spPr>
          <a:xfrm>
            <a:off x="214282" y="4682131"/>
            <a:ext cx="8498204" cy="584775"/>
          </a:xfrm>
          <a:prstGeom prst="rect">
            <a:avLst/>
          </a:prstGeom>
          <a:noFill/>
        </p:spPr>
        <p:txBody>
          <a:bodyPr wrap="square" rtlCol="0">
            <a:spAutoFit/>
          </a:bodyPr>
          <a:lstStyle/>
          <a:p>
            <a:r>
              <a:rPr lang="en-GB" sz="1600" b="1" kern="0" dirty="0">
                <a:solidFill>
                  <a:schemeClr val="tx1"/>
                </a:solidFill>
                <a:latin typeface="+mn-lt"/>
              </a:rPr>
              <a:t>Appropriate instruments </a:t>
            </a:r>
            <a:r>
              <a:rPr lang="en-GB" sz="1600" kern="0" dirty="0">
                <a:solidFill>
                  <a:schemeClr val="tx1"/>
                </a:solidFill>
                <a:latin typeface="+mn-lt"/>
              </a:rPr>
              <a:t>to fulfil the recommendations for intervention on diabetes are to be made </a:t>
            </a:r>
            <a:r>
              <a:rPr lang="en-GB" sz="1600" kern="0" dirty="0" smtClean="0">
                <a:solidFill>
                  <a:schemeClr val="tx1"/>
                </a:solidFill>
                <a:latin typeface="+mn-lt"/>
              </a:rPr>
              <a:t>available</a:t>
            </a:r>
            <a:endParaRPr lang="en-GB" sz="1600" dirty="0">
              <a:latin typeface="+mn-lt"/>
            </a:endParaRPr>
          </a:p>
        </p:txBody>
      </p:sp>
      <p:sp>
        <p:nvSpPr>
          <p:cNvPr id="8" name="CasellaDiTesto 7"/>
          <p:cNvSpPr txBox="1"/>
          <p:nvPr/>
        </p:nvSpPr>
        <p:spPr>
          <a:xfrm>
            <a:off x="214282" y="5286388"/>
            <a:ext cx="7920963" cy="584775"/>
          </a:xfrm>
          <a:prstGeom prst="rect">
            <a:avLst/>
          </a:prstGeom>
          <a:noFill/>
        </p:spPr>
        <p:txBody>
          <a:bodyPr wrap="square" rtlCol="0">
            <a:spAutoFit/>
          </a:bodyPr>
          <a:lstStyle/>
          <a:p>
            <a:r>
              <a:rPr lang="en-GB" sz="1600" b="1" kern="0" dirty="0">
                <a:solidFill>
                  <a:schemeClr val="tx1"/>
                </a:solidFill>
                <a:latin typeface="+mn-lt"/>
              </a:rPr>
              <a:t>Diabetes registries </a:t>
            </a:r>
            <a:r>
              <a:rPr lang="en-GB" sz="1600" kern="0" dirty="0">
                <a:solidFill>
                  <a:schemeClr val="tx1"/>
                </a:solidFill>
                <a:latin typeface="+mn-lt"/>
              </a:rPr>
              <a:t>are to be considered the backbone and the necessary platform for any action to be </a:t>
            </a:r>
            <a:r>
              <a:rPr lang="en-GB" sz="1600" kern="0" dirty="0" smtClean="0">
                <a:solidFill>
                  <a:schemeClr val="tx1"/>
                </a:solidFill>
                <a:latin typeface="+mn-lt"/>
              </a:rPr>
              <a:t>undertaken</a:t>
            </a:r>
            <a:endParaRPr lang="en-GB" sz="16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0-#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0-#ppt_w/2"/>
                                          </p:val>
                                        </p:tav>
                                        <p:tav tm="100000">
                                          <p:val>
                                            <p:strVal val="#ppt_x"/>
                                          </p:val>
                                        </p:tav>
                                      </p:tavLst>
                                    </p:anim>
                                    <p:anim calcmode="lin" valueType="num">
                                      <p:cBhvr additive="base">
                                        <p:cTn id="32"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85750"/>
            <a:ext cx="8229600" cy="714375"/>
          </a:xfrm>
          <a:prstGeom prst="rect">
            <a:avLst/>
          </a:prstGeom>
        </p:spPr>
        <p:txBody>
          <a:bodyPr>
            <a:normAutofit fontScale="97500"/>
          </a:bodyPr>
          <a:lstStyle/>
          <a:p>
            <a:pPr algn="ctr" eaLnBrk="0" hangingPunct="0">
              <a:defRPr/>
            </a:pPr>
            <a:r>
              <a:rPr lang="en-GB" sz="3300" b="1" kern="0" dirty="0">
                <a:solidFill>
                  <a:schemeClr val="tx1"/>
                </a:solidFill>
                <a:latin typeface="+mj-lt"/>
                <a:ea typeface="+mj-ea"/>
                <a:cs typeface="+mj-cs"/>
              </a:rPr>
              <a:t>Diabetes Registry: </a:t>
            </a:r>
            <a:r>
              <a:rPr lang="en-GB" sz="2400" b="1" kern="0" dirty="0">
                <a:solidFill>
                  <a:schemeClr val="tx1"/>
                </a:solidFill>
                <a:latin typeface="+mj-lt"/>
                <a:ea typeface="+mj-ea"/>
                <a:cs typeface="+mj-cs"/>
              </a:rPr>
              <a:t>Targets (1)</a:t>
            </a:r>
            <a:endParaRPr lang="en-GB" sz="2400" b="1" u="sng" kern="0" dirty="0">
              <a:solidFill>
                <a:schemeClr val="tx1"/>
              </a:solidFill>
              <a:latin typeface="+mj-lt"/>
              <a:ea typeface="+mj-ea"/>
              <a:cs typeface="+mj-cs"/>
            </a:endParaRPr>
          </a:p>
        </p:txBody>
      </p:sp>
      <p:sp>
        <p:nvSpPr>
          <p:cNvPr id="3" name="Rectangle 3"/>
          <p:cNvSpPr txBox="1">
            <a:spLocks noChangeArrowheads="1"/>
          </p:cNvSpPr>
          <p:nvPr/>
        </p:nvSpPr>
        <p:spPr>
          <a:xfrm>
            <a:off x="428625" y="2000250"/>
            <a:ext cx="8229600" cy="4000500"/>
          </a:xfrm>
          <a:prstGeom prst="rect">
            <a:avLst/>
          </a:prstGeom>
        </p:spPr>
        <p:txBody>
          <a:bodyPr>
            <a:normAutofit/>
          </a:bodyPr>
          <a:lstStyle/>
          <a:p>
            <a:pPr marL="342900" indent="-342900" algn="just" eaLnBrk="0" hangingPunct="0">
              <a:spcBef>
                <a:spcPts val="0"/>
              </a:spcBef>
              <a:spcAft>
                <a:spcPts val="600"/>
              </a:spcAft>
              <a:buFont typeface="Times New Roman" pitchFamily="16" charset="0"/>
              <a:buChar char="•"/>
              <a:defRPr/>
            </a:pPr>
            <a:r>
              <a:rPr lang="en-GB" sz="2000" kern="0" dirty="0">
                <a:solidFill>
                  <a:srgbClr val="000000"/>
                </a:solidFill>
                <a:latin typeface="+mn-lt"/>
                <a:cs typeface="+mn-cs"/>
              </a:rPr>
              <a:t>to provide robust and </a:t>
            </a:r>
            <a:r>
              <a:rPr lang="en-GB" sz="2000" b="1" kern="0" dirty="0">
                <a:solidFill>
                  <a:srgbClr val="000000"/>
                </a:solidFill>
                <a:latin typeface="+mn-lt"/>
                <a:cs typeface="+mn-cs"/>
              </a:rPr>
              <a:t>timely information on Epidemiology</a:t>
            </a:r>
            <a:r>
              <a:rPr lang="en-GB" sz="2000" kern="0" dirty="0">
                <a:solidFill>
                  <a:srgbClr val="000000"/>
                </a:solidFill>
                <a:latin typeface="+mn-lt"/>
                <a:cs typeface="+mn-cs"/>
              </a:rPr>
              <a:t> of diabetes and its complications;</a:t>
            </a:r>
          </a:p>
          <a:p>
            <a:pPr marL="342900" indent="-342900" algn="just" eaLnBrk="0" hangingPunct="0">
              <a:spcBef>
                <a:spcPts val="0"/>
              </a:spcBef>
              <a:spcAft>
                <a:spcPts val="600"/>
              </a:spcAft>
              <a:buFont typeface="Times New Roman" pitchFamily="16" charset="0"/>
              <a:buChar char="•"/>
              <a:defRPr/>
            </a:pPr>
            <a:r>
              <a:rPr lang="en-GB" sz="2000" b="1" kern="0" dirty="0">
                <a:solidFill>
                  <a:srgbClr val="000000"/>
                </a:solidFill>
                <a:latin typeface="+mn-lt"/>
                <a:cs typeface="+mn-cs"/>
              </a:rPr>
              <a:t>to monitor the evolution</a:t>
            </a:r>
            <a:r>
              <a:rPr lang="en-GB" sz="2000" kern="0" dirty="0">
                <a:solidFill>
                  <a:srgbClr val="000000"/>
                </a:solidFill>
                <a:latin typeface="+mn-lt"/>
                <a:cs typeface="+mn-cs"/>
              </a:rPr>
              <a:t> of the disease and its complications in relation to time, interventions, conditions and changes of the environment;</a:t>
            </a:r>
          </a:p>
          <a:p>
            <a:pPr marL="342900" indent="-342900" algn="just" eaLnBrk="0" hangingPunct="0">
              <a:spcBef>
                <a:spcPts val="0"/>
              </a:spcBef>
              <a:spcAft>
                <a:spcPts val="600"/>
              </a:spcAft>
              <a:buFont typeface="Times New Roman" pitchFamily="16" charset="0"/>
              <a:buChar char="•"/>
              <a:defRPr/>
            </a:pPr>
            <a:r>
              <a:rPr lang="en-GB" sz="2000" b="1" kern="0" dirty="0">
                <a:solidFill>
                  <a:srgbClr val="000000"/>
                </a:solidFill>
                <a:latin typeface="+mn-lt"/>
                <a:cs typeface="+mn-cs"/>
              </a:rPr>
              <a:t>to evaluate the quality of care </a:t>
            </a:r>
            <a:r>
              <a:rPr lang="en-GB" sz="2000" kern="0" dirty="0">
                <a:solidFill>
                  <a:srgbClr val="000000"/>
                </a:solidFill>
                <a:latin typeface="+mn-lt"/>
                <a:cs typeface="+mn-cs"/>
              </a:rPr>
              <a:t>delivered to people with diabetes;</a:t>
            </a:r>
          </a:p>
          <a:p>
            <a:pPr marL="342900" indent="-342900" algn="just" eaLnBrk="0" hangingPunct="0">
              <a:spcBef>
                <a:spcPts val="0"/>
              </a:spcBef>
              <a:spcAft>
                <a:spcPts val="600"/>
              </a:spcAft>
              <a:buFont typeface="Times New Roman" pitchFamily="16" charset="0"/>
              <a:buChar char="•"/>
              <a:defRPr/>
            </a:pPr>
            <a:r>
              <a:rPr lang="en-GB" sz="2000" b="1" kern="0" dirty="0">
                <a:solidFill>
                  <a:srgbClr val="000000"/>
                </a:solidFill>
                <a:latin typeface="+mn-lt"/>
                <a:cs typeface="+mn-cs"/>
              </a:rPr>
              <a:t>to estimate the cost</a:t>
            </a:r>
            <a:r>
              <a:rPr lang="en-GB" sz="2000" kern="0" dirty="0">
                <a:solidFill>
                  <a:srgbClr val="000000"/>
                </a:solidFill>
                <a:latin typeface="+mn-lt"/>
                <a:cs typeface="+mn-cs"/>
              </a:rPr>
              <a:t> of the disease;</a:t>
            </a:r>
          </a:p>
          <a:p>
            <a:pPr marL="342900" indent="-342900" algn="just" eaLnBrk="0" hangingPunct="0">
              <a:spcBef>
                <a:spcPts val="0"/>
              </a:spcBef>
              <a:spcAft>
                <a:spcPts val="600"/>
              </a:spcAft>
              <a:buFont typeface="Times New Roman" pitchFamily="16" charset="0"/>
              <a:buChar char="•"/>
              <a:defRPr/>
            </a:pPr>
            <a:r>
              <a:rPr lang="en-GB" sz="2000" b="1" kern="0" dirty="0">
                <a:solidFill>
                  <a:srgbClr val="000000"/>
                </a:solidFill>
                <a:latin typeface="+mn-lt"/>
                <a:cs typeface="+mn-cs"/>
              </a:rPr>
              <a:t>to estimate the cost-effectiveness</a:t>
            </a:r>
            <a:r>
              <a:rPr lang="en-GB" sz="2000" kern="0" dirty="0">
                <a:solidFill>
                  <a:srgbClr val="000000"/>
                </a:solidFill>
                <a:latin typeface="+mn-lt"/>
                <a:cs typeface="+mn-cs"/>
              </a:rPr>
              <a:t> of the interventions</a:t>
            </a:r>
          </a:p>
          <a:p>
            <a:pPr marL="342900" indent="-342900" algn="just" eaLnBrk="0" hangingPunct="0">
              <a:spcBef>
                <a:spcPts val="0"/>
              </a:spcBef>
              <a:spcAft>
                <a:spcPts val="600"/>
              </a:spcAft>
              <a:buFont typeface="Times New Roman" pitchFamily="16" charset="0"/>
              <a:buChar char="•"/>
              <a:defRPr/>
            </a:pPr>
            <a:r>
              <a:rPr lang="en-GB" sz="2000" kern="0" dirty="0">
                <a:solidFill>
                  <a:srgbClr val="000000"/>
                </a:solidFill>
                <a:latin typeface="+mn-lt"/>
                <a:cs typeface="+mn-cs"/>
              </a:rPr>
              <a:t>to provide a solid platform for diabetes </a:t>
            </a:r>
            <a:r>
              <a:rPr lang="en-GB" sz="2000" b="1" kern="0" dirty="0">
                <a:solidFill>
                  <a:srgbClr val="000000"/>
                </a:solidFill>
                <a:latin typeface="+mn-lt"/>
                <a:cs typeface="+mn-cs"/>
              </a:rPr>
              <a:t>shared care</a:t>
            </a:r>
          </a:p>
          <a:p>
            <a:pPr marL="342900" indent="-342900" algn="just" eaLnBrk="0" hangingPunct="0">
              <a:spcBef>
                <a:spcPts val="0"/>
              </a:spcBef>
              <a:spcAft>
                <a:spcPts val="600"/>
              </a:spcAft>
              <a:buFont typeface="Times New Roman" pitchFamily="16" charset="0"/>
              <a:buChar char="•"/>
              <a:defRPr/>
            </a:pPr>
            <a:r>
              <a:rPr lang="en-GB" sz="2000" kern="0" dirty="0">
                <a:solidFill>
                  <a:srgbClr val="000000"/>
                </a:solidFill>
                <a:latin typeface="+mn-lt"/>
                <a:cs typeface="+mn-cs"/>
              </a:rPr>
              <a:t>to provide an essential tool for diabetes </a:t>
            </a:r>
            <a:r>
              <a:rPr lang="en-GB" sz="2000" b="1" kern="0" dirty="0">
                <a:solidFill>
                  <a:srgbClr val="000000"/>
                </a:solidFill>
                <a:latin typeface="+mn-lt"/>
                <a:cs typeface="+mn-cs"/>
              </a:rPr>
              <a:t>research</a:t>
            </a:r>
          </a:p>
          <a:p>
            <a:pPr marL="342900" indent="-342900" eaLnBrk="0" hangingPunct="0">
              <a:lnSpc>
                <a:spcPct val="90000"/>
              </a:lnSpc>
              <a:spcBef>
                <a:spcPts val="700"/>
              </a:spcBef>
              <a:buFont typeface="Times New Roman" pitchFamily="16" charset="0"/>
              <a:buChar char="•"/>
              <a:defRPr/>
            </a:pPr>
            <a:endParaRPr lang="it-IT" sz="2400" kern="0" dirty="0">
              <a:solidFill>
                <a:srgbClr val="000000"/>
              </a:solidFill>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Georgi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DejaVu San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DejaVu Sans"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Georgi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DejaVu San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DejaVu Sans" charset="0"/>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1716</TotalTime>
  <Words>1443</Words>
  <PresentationFormat>Presentazione su schermo (4:3)</PresentationFormat>
  <Paragraphs>143</Paragraphs>
  <Slides>17</Slides>
  <Notes>0</Notes>
  <HiddenSlides>0</HiddenSlides>
  <MMClips>0</MMClips>
  <ScaleCrop>false</ScaleCrop>
  <HeadingPairs>
    <vt:vector size="4" baseType="variant">
      <vt:variant>
        <vt:lpstr>Tema</vt:lpstr>
      </vt:variant>
      <vt:variant>
        <vt:i4>2</vt:i4>
      </vt:variant>
      <vt:variant>
        <vt:lpstr>Titoli diapositive</vt:lpstr>
      </vt:variant>
      <vt:variant>
        <vt:i4>17</vt:i4>
      </vt:variant>
    </vt:vector>
  </HeadingPairs>
  <TitlesOfParts>
    <vt:vector size="19" baseType="lpstr">
      <vt:lpstr>Tema di Office</vt:lpstr>
      <vt:lpstr>1_Tema di Office</vt:lpstr>
      <vt:lpstr>Diapositiva 1</vt:lpstr>
      <vt:lpstr>Diapositiva 2</vt:lpstr>
      <vt:lpstr>Diapositiva 3</vt:lpstr>
      <vt:lpstr>Diapositiva 4</vt:lpstr>
      <vt:lpstr>Diapositiva 5</vt:lpstr>
      <vt:lpstr>Diapositiva 6</vt:lpstr>
      <vt:lpstr>Diapositiva 7</vt:lpstr>
      <vt:lpstr>Diapositiva 8</vt:lpstr>
      <vt:lpstr>Diapositiva 9</vt:lpstr>
      <vt:lpstr>Diabetes Registry: Targets (2)</vt:lpstr>
      <vt:lpstr>Diabetes Registry: Strategy (1)</vt:lpstr>
      <vt:lpstr>Diabetes Registry: Strategy (2)</vt:lpstr>
      <vt:lpstr>Diabetes Registry: Strategy (3)</vt:lpstr>
      <vt:lpstr>Diabetes Registry: Strategy (4)</vt:lpstr>
      <vt:lpstr>Diabetes Registry: Strategy (5)</vt:lpstr>
      <vt:lpstr>Diabetes Registry: Strategy (6)</vt:lpstr>
      <vt:lpstr>Design for Multilevel outputs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Microsoft</cp:lastModifiedBy>
  <cp:revision>153</cp:revision>
  <cp:lastPrinted>1601-01-01T00:00:00Z</cp:lastPrinted>
  <dcterms:created xsi:type="dcterms:W3CDTF">1601-01-01T00:00:00Z</dcterms:created>
  <dcterms:modified xsi:type="dcterms:W3CDTF">2011-01-24T10:49:44Z</dcterms:modified>
</cp:coreProperties>
</file>