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3" r:id="rId3"/>
    <p:sldId id="284" r:id="rId4"/>
    <p:sldId id="257" r:id="rId5"/>
    <p:sldId id="258" r:id="rId6"/>
    <p:sldId id="269" r:id="rId7"/>
    <p:sldId id="270" r:id="rId8"/>
    <p:sldId id="259" r:id="rId9"/>
    <p:sldId id="262" r:id="rId10"/>
    <p:sldId id="260" r:id="rId11"/>
    <p:sldId id="286" r:id="rId12"/>
    <p:sldId id="263" r:id="rId13"/>
    <p:sldId id="261" r:id="rId14"/>
    <p:sldId id="265" r:id="rId15"/>
    <p:sldId id="264" r:id="rId16"/>
    <p:sldId id="285" r:id="rId17"/>
    <p:sldId id="266" r:id="rId18"/>
    <p:sldId id="267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2841-DCA7-4BE2-9FE0-172C4CBA02E0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CA2D-9F13-46AC-B71A-B965CC17E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ECA2D-9F13-46AC-B71A-B965CC17EB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89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715000"/>
            <a:ext cx="2133600" cy="985838"/>
          </a:xfr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1066800" cy="233362"/>
          </a:xfrm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78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8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8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8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79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79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379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79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5334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defRPr>
            </a:lvl1pPr>
          </a:lstStyle>
          <a:p>
            <a:fld id="{B1E94041-D9C5-4EE6-A60E-E5F5966E4D9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79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79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4876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defRPr>
            </a:lvl1pPr>
          </a:lstStyle>
          <a:p>
            <a:fld id="{42865D90-4254-4385-99B9-199993B9EB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400" dirty="0" smtClean="0"/>
              <a:t>BIRO Academy 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Residential Course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r>
              <a:rPr lang="en-US" dirty="0" smtClean="0"/>
              <a:t>Plan to create a Diabetes Registry in Lebanon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7858125" cy="124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43B3D9-1B0C-4A6C-ACF9-35FEC6A16A90}" type="datetimeFigureOut">
              <a:rPr lang="en-US" smtClean="0"/>
              <a:pPr/>
              <a:t>1/25/2011</a:t>
            </a:fld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5486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z="2000" dirty="0" smtClean="0"/>
              <a:t>Dr Mohamad </a:t>
            </a:r>
            <a:r>
              <a:rPr lang="en-US" sz="2000" dirty="0" err="1" smtClean="0"/>
              <a:t>Sandid</a:t>
            </a:r>
            <a:endParaRPr lang="en-US" sz="2000" dirty="0" smtClean="0"/>
          </a:p>
          <a:p>
            <a:r>
              <a:rPr lang="en-US" sz="2000" dirty="0" smtClean="0"/>
              <a:t>Dr Hani Dimassi</a:t>
            </a:r>
            <a:endParaRPr lang="en-US" sz="2000" dirty="0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r>
              <a:rPr lang="en-US" dirty="0" smtClean="0"/>
              <a:t>Brussels, Belgium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helps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a study in collaboration with the Italian Corporation on documenting diabetes care has lead to:</a:t>
            </a:r>
          </a:p>
          <a:p>
            <a:r>
              <a:rPr lang="en-US" dirty="0" smtClean="0"/>
              <a:t>Discovering previously unidentified  heart conditions, hypertension, kidney disorders, foot  lesions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results from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2 Main indicators</a:t>
            </a:r>
          </a:p>
          <a:p>
            <a:endParaRPr lang="en-US" dirty="0" smtClean="0"/>
          </a:p>
          <a:p>
            <a:r>
              <a:rPr lang="en-US" dirty="0" smtClean="0"/>
              <a:t>HB1ac improved 23%</a:t>
            </a:r>
          </a:p>
          <a:p>
            <a:r>
              <a:rPr lang="en-US" dirty="0" smtClean="0"/>
              <a:t>Micro </a:t>
            </a:r>
            <a:r>
              <a:rPr lang="en-US" dirty="0" err="1" smtClean="0"/>
              <a:t>Albuminuria</a:t>
            </a:r>
            <a:r>
              <a:rPr lang="en-US" dirty="0" smtClean="0"/>
              <a:t> improved 36%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Patient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proposal for the ministry of health to create a health card for each diabetic patient:</a:t>
            </a:r>
          </a:p>
          <a:p>
            <a:r>
              <a:rPr lang="en-US" dirty="0" smtClean="0"/>
              <a:t>Identification code</a:t>
            </a:r>
          </a:p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Treating center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CookBook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 The Objective of the Registry:</a:t>
            </a:r>
          </a:p>
          <a:p>
            <a:endParaRPr lang="en-US" dirty="0" smtClean="0"/>
          </a:p>
          <a:p>
            <a:r>
              <a:rPr lang="en-US" dirty="0" smtClean="0"/>
              <a:t>Long term: Surveillance system for diabetic situation (prevalence, quality of care, indices)</a:t>
            </a:r>
          </a:p>
          <a:p>
            <a:endParaRPr lang="en-US" dirty="0" smtClean="0"/>
          </a:p>
          <a:p>
            <a:r>
              <a:rPr lang="en-US" dirty="0" smtClean="0"/>
              <a:t>Short term (3 years): By showing that it works motivate stakeholders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30725"/>
          </a:xfrm>
        </p:spPr>
        <p:txBody>
          <a:bodyPr/>
          <a:lstStyle/>
          <a:p>
            <a:r>
              <a:rPr lang="en-US" dirty="0" smtClean="0"/>
              <a:t>Long-term : Will include 10 governmental hospitals, private clinics (</a:t>
            </a:r>
            <a:r>
              <a:rPr lang="en-US" dirty="0" err="1" smtClean="0"/>
              <a:t>endo</a:t>
            </a:r>
            <a:r>
              <a:rPr lang="en-US" dirty="0" smtClean="0"/>
              <a:t> and GP), and health delivery centers. Army Hospital</a:t>
            </a:r>
          </a:p>
          <a:p>
            <a:endParaRPr lang="en-US" dirty="0" smtClean="0"/>
          </a:p>
          <a:p>
            <a:r>
              <a:rPr lang="en-US" dirty="0" smtClean="0"/>
              <a:t>Short-term : Enlist the help of the Lebanese Diabetes Society (IDF member) to start the collection of data at a small scale (in collaboration with the ministry of health)</a:t>
            </a:r>
          </a:p>
          <a:p>
            <a:r>
              <a:rPr lang="en-US" dirty="0" smtClean="0"/>
              <a:t>Maybe use the Army health network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Lebanon is organized into 6 governorates</a:t>
            </a:r>
          </a:p>
          <a:p>
            <a:pPr lvl="1"/>
            <a:r>
              <a:rPr lang="en-US" dirty="0" smtClean="0"/>
              <a:t>1 governmental hospital per governorate , 3 in Beirut</a:t>
            </a:r>
          </a:p>
          <a:p>
            <a:r>
              <a:rPr lang="en-US" dirty="0" smtClean="0"/>
              <a:t>Each governorate is organized into 6 areas (</a:t>
            </a:r>
            <a:r>
              <a:rPr lang="en-US" dirty="0" err="1" smtClean="0"/>
              <a:t>Kada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kada</a:t>
            </a:r>
            <a:r>
              <a:rPr lang="en-US" dirty="0" smtClean="0"/>
              <a:t> has MD head of division</a:t>
            </a:r>
          </a:p>
          <a:p>
            <a:pPr lvl="1"/>
            <a:r>
              <a:rPr lang="en-US" dirty="0" smtClean="0"/>
              <a:t>Responsible to report to the governorate hospital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33916"/>
            <a:ext cx="5877670" cy="631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 of division, report to the governorate hospital</a:t>
            </a:r>
          </a:p>
          <a:p>
            <a:r>
              <a:rPr lang="en-US" dirty="0" smtClean="0"/>
              <a:t>Then hospitals report to the National Diabetes Program, </a:t>
            </a:r>
          </a:p>
          <a:p>
            <a:r>
              <a:rPr lang="en-US" dirty="0" smtClean="0"/>
              <a:t>That in its turn will report to the Ministry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use this hierarchy in building and reporting to the registry.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term:</a:t>
            </a:r>
          </a:p>
          <a:p>
            <a:pPr lvl="1"/>
            <a:r>
              <a:rPr lang="en-US" dirty="0" smtClean="0"/>
              <a:t>Numbers change over time</a:t>
            </a:r>
          </a:p>
          <a:p>
            <a:pPr lvl="1"/>
            <a:r>
              <a:rPr lang="en-US" dirty="0" smtClean="0"/>
              <a:t>Indicators and quality of care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Short term:</a:t>
            </a:r>
          </a:p>
          <a:p>
            <a:pPr lvl="1"/>
            <a:r>
              <a:rPr lang="en-US" dirty="0" smtClean="0"/>
              <a:t>Existence of registry</a:t>
            </a:r>
          </a:p>
          <a:p>
            <a:pPr lvl="1"/>
            <a:r>
              <a:rPr lang="en-US" dirty="0" smtClean="0"/>
              <a:t>Feasibility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8941973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Enlist the support of the ministry of health</a:t>
            </a:r>
          </a:p>
          <a:p>
            <a:r>
              <a:rPr lang="en-US" dirty="0" smtClean="0"/>
              <a:t>Lebanese Diabetes Society</a:t>
            </a:r>
          </a:p>
          <a:p>
            <a:r>
              <a:rPr lang="en-US" dirty="0" smtClean="0"/>
              <a:t>Army Medical Care officials</a:t>
            </a:r>
          </a:p>
          <a:p>
            <a:r>
              <a:rPr lang="en-US" u="sng" dirty="0" smtClean="0"/>
              <a:t>Latter stage:</a:t>
            </a:r>
          </a:p>
          <a:p>
            <a:r>
              <a:rPr lang="en-US" dirty="0" smtClean="0"/>
              <a:t>Hospitals</a:t>
            </a:r>
          </a:p>
          <a:p>
            <a:r>
              <a:rPr lang="en-US" dirty="0" smtClean="0"/>
              <a:t>Heads of divisions</a:t>
            </a:r>
          </a:p>
          <a:p>
            <a:r>
              <a:rPr lang="en-US" dirty="0" smtClean="0"/>
              <a:t>Physicians</a:t>
            </a:r>
          </a:p>
          <a:p>
            <a:r>
              <a:rPr lang="en-US" dirty="0" smtClean="0"/>
              <a:t>Nurses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Supporters:</a:t>
            </a:r>
          </a:p>
          <a:p>
            <a:r>
              <a:rPr lang="en-US" dirty="0" smtClean="0"/>
              <a:t>Pharmaceutical companies</a:t>
            </a:r>
          </a:p>
          <a:p>
            <a:r>
              <a:rPr lang="en-US" dirty="0" smtClean="0"/>
              <a:t>NGO</a:t>
            </a:r>
          </a:p>
          <a:p>
            <a:r>
              <a:rPr lang="en-US" dirty="0" smtClean="0"/>
              <a:t>International Organizations</a:t>
            </a:r>
          </a:p>
          <a:p>
            <a:r>
              <a:rPr lang="en-US" dirty="0" smtClean="0"/>
              <a:t>University research centers</a:t>
            </a:r>
          </a:p>
          <a:p>
            <a:r>
              <a:rPr lang="en-US" dirty="0" smtClean="0"/>
              <a:t>Media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Lebanon all Type I patients are treated at the Chronic Care Center</a:t>
            </a:r>
          </a:p>
          <a:p>
            <a:r>
              <a:rPr lang="en-US" dirty="0" smtClean="0"/>
              <a:t>The center in fact has great potential to be one of our most enthusiastic supports if we have the right approach,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IV: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stake holders:</a:t>
            </a:r>
          </a:p>
          <a:p>
            <a:pPr lvl="1"/>
            <a:r>
              <a:rPr lang="en-US" dirty="0" smtClean="0"/>
              <a:t>Governmental authorities</a:t>
            </a:r>
          </a:p>
          <a:p>
            <a:pPr lvl="1"/>
            <a:r>
              <a:rPr lang="en-US" dirty="0" smtClean="0"/>
              <a:t>Hospital human resources</a:t>
            </a:r>
          </a:p>
          <a:p>
            <a:pPr lvl="1"/>
            <a:r>
              <a:rPr lang="en-US" dirty="0" smtClean="0"/>
              <a:t>Private clinics</a:t>
            </a:r>
          </a:p>
          <a:p>
            <a:pPr lvl="1"/>
            <a:r>
              <a:rPr lang="en-US" dirty="0" smtClean="0"/>
              <a:t>Head of divisions</a:t>
            </a:r>
          </a:p>
          <a:p>
            <a:pPr lvl="1"/>
            <a:r>
              <a:rPr lang="en-US" dirty="0" smtClean="0"/>
              <a:t>Diabetes National program</a:t>
            </a:r>
          </a:p>
          <a:p>
            <a:pPr lvl="1"/>
            <a:r>
              <a:rPr lang="en-US" dirty="0" smtClean="0"/>
              <a:t>Patients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r>
              <a:rPr lang="en-US" dirty="0" smtClean="0"/>
              <a:t>IV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r>
              <a:rPr lang="en-US" dirty="0" smtClean="0"/>
              <a:t>Where do data come from:</a:t>
            </a:r>
          </a:p>
          <a:p>
            <a:r>
              <a:rPr lang="en-US" dirty="0" smtClean="0"/>
              <a:t>Short term: </a:t>
            </a:r>
          </a:p>
          <a:p>
            <a:pPr lvl="1"/>
            <a:r>
              <a:rPr lang="en-US" dirty="0" smtClean="0"/>
              <a:t>Private clinic of members of the LDS</a:t>
            </a:r>
          </a:p>
          <a:p>
            <a:pPr lvl="1"/>
            <a:r>
              <a:rPr lang="en-US" dirty="0" smtClean="0"/>
              <a:t>Army medical records ?</a:t>
            </a:r>
          </a:p>
          <a:p>
            <a:r>
              <a:rPr lang="en-US" dirty="0" smtClean="0"/>
              <a:t>Long term:</a:t>
            </a:r>
          </a:p>
          <a:p>
            <a:pPr lvl="1"/>
            <a:r>
              <a:rPr lang="en-US" dirty="0" smtClean="0"/>
              <a:t>9 governmental hospitals</a:t>
            </a:r>
          </a:p>
          <a:p>
            <a:pPr lvl="1"/>
            <a:r>
              <a:rPr lang="en-US" dirty="0" smtClean="0"/>
              <a:t>Head of divisions</a:t>
            </a:r>
          </a:p>
          <a:p>
            <a:pPr lvl="1"/>
            <a:r>
              <a:rPr lang="en-US" dirty="0" smtClean="0"/>
              <a:t>Army hospital</a:t>
            </a:r>
          </a:p>
          <a:p>
            <a:pPr lvl="1"/>
            <a:r>
              <a:rPr lang="en-US" dirty="0" smtClean="0"/>
              <a:t>Endo private clinics</a:t>
            </a:r>
          </a:p>
          <a:p>
            <a:pPr lvl="1"/>
            <a:r>
              <a:rPr lang="en-US" dirty="0" smtClean="0"/>
              <a:t>GP private clinic</a:t>
            </a:r>
          </a:p>
          <a:p>
            <a:pPr lvl="1"/>
            <a:r>
              <a:rPr lang="en-US" dirty="0" smtClean="0"/>
              <a:t>Chronic Care center for type I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legal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Lebanese laws will be reviewed</a:t>
            </a:r>
          </a:p>
          <a:p>
            <a:r>
              <a:rPr lang="en-US" dirty="0" smtClean="0"/>
              <a:t>Confidentiality is a must</a:t>
            </a:r>
          </a:p>
          <a:p>
            <a:r>
              <a:rPr lang="en-US" dirty="0" smtClean="0"/>
              <a:t>Security of data thru a protocol that will be developed</a:t>
            </a:r>
          </a:p>
          <a:p>
            <a:r>
              <a:rPr lang="en-US" dirty="0" smtClean="0"/>
              <a:t>Special care to data from army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what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term:</a:t>
            </a:r>
          </a:p>
          <a:p>
            <a:pPr lvl="1"/>
            <a:r>
              <a:rPr lang="en-US" dirty="0" smtClean="0"/>
              <a:t>A group of enthusiastic Endo from the LDS</a:t>
            </a:r>
          </a:p>
          <a:p>
            <a:pPr lvl="1"/>
            <a:r>
              <a:rPr lang="en-US" dirty="0" smtClean="0"/>
              <a:t>Nurses for data collection, </a:t>
            </a:r>
          </a:p>
          <a:p>
            <a:pPr lvl="1"/>
            <a:r>
              <a:rPr lang="en-US" dirty="0" smtClean="0"/>
              <a:t>Project coordinator ? </a:t>
            </a:r>
          </a:p>
          <a:p>
            <a:pPr lvl="1"/>
            <a:r>
              <a:rPr lang="en-US" dirty="0" smtClean="0"/>
              <a:t>Data sheet specially designed</a:t>
            </a:r>
          </a:p>
          <a:p>
            <a:pPr lvl="1"/>
            <a:r>
              <a:rPr lang="en-US" dirty="0" smtClean="0"/>
              <a:t>Software for data entry (SPSS, Access, Excel)</a:t>
            </a:r>
          </a:p>
          <a:p>
            <a:pPr lvl="1"/>
            <a:r>
              <a:rPr lang="en-US" dirty="0" smtClean="0"/>
              <a:t>Laptops</a:t>
            </a:r>
          </a:p>
          <a:p>
            <a:pPr lvl="1"/>
            <a:r>
              <a:rPr lang="en-US" dirty="0" smtClean="0"/>
              <a:t>Data analyst (Project coordinator)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what is need: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Training:</a:t>
            </a:r>
          </a:p>
          <a:p>
            <a:pPr lvl="1"/>
            <a:r>
              <a:rPr lang="en-US" dirty="0" smtClean="0"/>
              <a:t>Model exists created during the study in collaboration with the Italian Corporation (governmental hospital, NGO dispensaries, primary health care)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Material: </a:t>
            </a:r>
          </a:p>
          <a:p>
            <a:pPr lvl="1"/>
            <a:r>
              <a:rPr lang="en-US" dirty="0" smtClean="0"/>
              <a:t>Printing and coping of data sheets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Who does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term: NGO LDS would take charge of initiating the system</a:t>
            </a:r>
          </a:p>
          <a:p>
            <a:endParaRPr lang="en-US" dirty="0" smtClean="0"/>
          </a:p>
          <a:p>
            <a:r>
              <a:rPr lang="en-US" dirty="0" smtClean="0"/>
              <a:t>Long term: discussed the role of Heads of divisions, hospitals, and National Diabetes Program</a:t>
            </a:r>
          </a:p>
          <a:p>
            <a:r>
              <a:rPr lang="en-US" dirty="0" smtClean="0"/>
              <a:t>Still need to identify who owns the data, who generates  reports,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VIII Who exploits the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whom the report will be delivered ?</a:t>
            </a:r>
          </a:p>
          <a:p>
            <a:r>
              <a:rPr lang="en-US" dirty="0" smtClean="0"/>
              <a:t>Ministry</a:t>
            </a:r>
          </a:p>
          <a:p>
            <a:r>
              <a:rPr lang="en-US" dirty="0" smtClean="0"/>
              <a:t>International organizations (WHO)</a:t>
            </a:r>
          </a:p>
          <a:p>
            <a:r>
              <a:rPr lang="en-US" dirty="0" smtClean="0"/>
              <a:t>IDF (MENA region)</a:t>
            </a:r>
          </a:p>
          <a:p>
            <a:r>
              <a:rPr lang="en-US" dirty="0" smtClean="0"/>
              <a:t>Order of physicians (</a:t>
            </a:r>
            <a:r>
              <a:rPr lang="en-US" dirty="0" err="1" smtClean="0"/>
              <a:t>endo</a:t>
            </a:r>
            <a:r>
              <a:rPr lang="en-US" dirty="0" smtClean="0"/>
              <a:t> society)</a:t>
            </a:r>
          </a:p>
          <a:p>
            <a:r>
              <a:rPr lang="en-US" dirty="0" smtClean="0"/>
              <a:t>Media (for education purposes)</a:t>
            </a:r>
          </a:p>
          <a:p>
            <a:r>
              <a:rPr lang="en-US" dirty="0" smtClean="0"/>
              <a:t>EUBIROD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ocation Map Lebanon large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6019800" cy="6461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experience with the Italian corporations has the opportunity of replication with the Belgium embassy in South Lebanon</a:t>
            </a:r>
          </a:p>
          <a:p>
            <a:endParaRPr lang="en-US" dirty="0" smtClean="0"/>
          </a:p>
          <a:p>
            <a:r>
              <a:rPr lang="en-US" dirty="0" smtClean="0"/>
              <a:t>Encourage the IDF to organize a series of workshop in Diabetes registries in region (MENA)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Vivie</a:t>
            </a:r>
            <a:r>
              <a:rPr lang="en-US" dirty="0" smtClean="0"/>
              <a:t> </a:t>
            </a:r>
            <a:r>
              <a:rPr lang="en-US" dirty="0" err="1" smtClean="0"/>
              <a:t>Traynor</a:t>
            </a:r>
            <a:endParaRPr lang="en-US" dirty="0" smtClean="0"/>
          </a:p>
          <a:p>
            <a:r>
              <a:rPr lang="en-US" dirty="0" err="1" smtClean="0"/>
              <a:t>Simion</a:t>
            </a:r>
            <a:r>
              <a:rPr lang="en-US" dirty="0" smtClean="0"/>
              <a:t> </a:t>
            </a:r>
            <a:r>
              <a:rPr lang="en-US" dirty="0" err="1" smtClean="0"/>
              <a:t>Pruna</a:t>
            </a:r>
            <a:endParaRPr lang="en-US" dirty="0" smtClean="0"/>
          </a:p>
          <a:p>
            <a:r>
              <a:rPr lang="en-US" dirty="0" smtClean="0"/>
              <a:t>Massimo </a:t>
            </a:r>
            <a:r>
              <a:rPr lang="en-US" dirty="0" smtClean="0"/>
              <a:t>Benedetti</a:t>
            </a:r>
            <a:endParaRPr lang="en-US" dirty="0" smtClean="0"/>
          </a:p>
          <a:p>
            <a:r>
              <a:rPr lang="en-US" dirty="0" smtClean="0"/>
              <a:t>Klaus </a:t>
            </a:r>
            <a:r>
              <a:rPr lang="en-US" dirty="0" err="1" smtClean="0"/>
              <a:t>Piwernetz</a:t>
            </a:r>
            <a:endParaRPr lang="en-US" dirty="0" smtClean="0"/>
          </a:p>
          <a:p>
            <a:r>
              <a:rPr lang="en-US" dirty="0" err="1" smtClean="0"/>
              <a:t>Fabricio</a:t>
            </a:r>
            <a:r>
              <a:rPr lang="en-US" dirty="0" smtClean="0"/>
              <a:t> </a:t>
            </a:r>
            <a:r>
              <a:rPr lang="en-US" dirty="0" err="1" smtClean="0"/>
              <a:t>Carinci</a:t>
            </a:r>
            <a:endParaRPr lang="en-US" dirty="0" smtClean="0"/>
          </a:p>
          <a:p>
            <a:r>
              <a:rPr lang="en-US" dirty="0" smtClean="0"/>
              <a:t>EUBIROD officials and speakers</a:t>
            </a:r>
          </a:p>
          <a:p>
            <a:r>
              <a:rPr lang="en-US" dirty="0" smtClean="0"/>
              <a:t>EU commission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Arab Country</a:t>
            </a:r>
          </a:p>
          <a:p>
            <a:r>
              <a:rPr lang="en-US" dirty="0" smtClean="0"/>
              <a:t>Mediterranean Sea</a:t>
            </a:r>
          </a:p>
          <a:p>
            <a:r>
              <a:rPr lang="en-US" dirty="0" smtClean="0"/>
              <a:t>10400 Km2</a:t>
            </a:r>
          </a:p>
          <a:p>
            <a:r>
              <a:rPr lang="en-US" dirty="0" smtClean="0"/>
              <a:t>4 million inhabitants</a:t>
            </a:r>
          </a:p>
          <a:p>
            <a:r>
              <a:rPr lang="en-US" dirty="0" smtClean="0"/>
              <a:t>6 governorates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dirty="0" smtClean="0"/>
              <a:t>Diabetes in Lebanon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dirty="0" smtClean="0"/>
              <a:t>Private and public health system delivery and Military.</a:t>
            </a:r>
          </a:p>
          <a:p>
            <a:r>
              <a:rPr lang="en-US" dirty="0" smtClean="0"/>
              <a:t>Estimated that 50% go to the public and 50% go to the private sector</a:t>
            </a:r>
          </a:p>
          <a:p>
            <a:endParaRPr lang="en-US" dirty="0" smtClean="0"/>
          </a:p>
          <a:p>
            <a:r>
              <a:rPr lang="en-US" dirty="0" smtClean="0"/>
              <a:t>The Prevalence of Newly diagnosed diabetes is estimated at around 13.4% in Women, and 17.6% in men</a:t>
            </a:r>
          </a:p>
          <a:p>
            <a:r>
              <a:rPr lang="en-US" dirty="0" smtClean="0"/>
              <a:t>IFG is 9.8%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in Lebanon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dirty="0" smtClean="0"/>
              <a:t>A study with the Italian corporation has shown that (before intervention):</a:t>
            </a:r>
          </a:p>
          <a:p>
            <a:r>
              <a:rPr lang="en-US" dirty="0" smtClean="0"/>
              <a:t>75% HbA1c poor control, 10% good control, 15% fair</a:t>
            </a:r>
          </a:p>
          <a:p>
            <a:r>
              <a:rPr lang="en-US" dirty="0" err="1" smtClean="0"/>
              <a:t>Microalbuminuria</a:t>
            </a:r>
            <a:r>
              <a:rPr lang="en-US" dirty="0" smtClean="0"/>
              <a:t> 70% poort,15% Good, 15% fair</a:t>
            </a:r>
          </a:p>
          <a:p>
            <a:r>
              <a:rPr lang="en-US" dirty="0" smtClean="0"/>
              <a:t>Random Blood Glucose: 65% poor, 25% good, 10% fair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in Lebanon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Misconception is prevalent leading to the poor control </a:t>
            </a:r>
          </a:p>
          <a:p>
            <a:pPr>
              <a:buNone/>
            </a:pPr>
            <a:r>
              <a:rPr lang="en-US" sz="3000" dirty="0" smtClean="0"/>
              <a:t>	(habits, education, believes, compliance)</a:t>
            </a:r>
          </a:p>
          <a:p>
            <a:r>
              <a:rPr lang="en-US" sz="3000" dirty="0" smtClean="0"/>
              <a:t>Example: Insulin </a:t>
            </a:r>
            <a:r>
              <a:rPr lang="en-US" sz="3000" dirty="0" err="1" smtClean="0"/>
              <a:t>Fobia</a:t>
            </a:r>
            <a:endParaRPr lang="en-US" sz="3000" dirty="0" smtClean="0"/>
          </a:p>
          <a:p>
            <a:r>
              <a:rPr lang="en-US" sz="3000" dirty="0" smtClean="0"/>
              <a:t>Need to educate MD in rural </a:t>
            </a:r>
          </a:p>
          <a:p>
            <a:r>
              <a:rPr lang="en-US" sz="3000" dirty="0" smtClean="0"/>
              <a:t>Lack of coordination between the health system and the MD delivering 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Care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</a:p>
          <a:p>
            <a:r>
              <a:rPr lang="en-US" dirty="0" smtClean="0"/>
              <a:t>Endocrinologists clinics</a:t>
            </a:r>
          </a:p>
          <a:p>
            <a:r>
              <a:rPr lang="en-US" dirty="0" smtClean="0"/>
              <a:t>GP clinics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Disparities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delivery in urban areas is much different than in rural areas</a:t>
            </a:r>
          </a:p>
          <a:p>
            <a:endParaRPr lang="en-US" dirty="0" smtClean="0"/>
          </a:p>
          <a:p>
            <a:r>
              <a:rPr lang="en-US" dirty="0" smtClean="0"/>
              <a:t>For example: the majority of amputations are done in the rural areas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161</TotalTime>
  <Words>893</Words>
  <Application>Microsoft Office PowerPoint</Application>
  <PresentationFormat>On-screen Show (4:3)</PresentationFormat>
  <Paragraphs>198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BIRO Academy 2nd Residential Course</vt:lpstr>
      <vt:lpstr>Slide 2</vt:lpstr>
      <vt:lpstr>Slide 3</vt:lpstr>
      <vt:lpstr>Lebanon</vt:lpstr>
      <vt:lpstr>Diabetes in Lebanon</vt:lpstr>
      <vt:lpstr>Diabetes in Lebanon</vt:lpstr>
      <vt:lpstr>Diabetes in Lebanon</vt:lpstr>
      <vt:lpstr>Diabetic Care delivery</vt:lpstr>
      <vt:lpstr>Disparities of Care</vt:lpstr>
      <vt:lpstr>Documentation helps</vt:lpstr>
      <vt:lpstr>End results from the Study</vt:lpstr>
      <vt:lpstr>Diabetic Patient Card</vt:lpstr>
      <vt:lpstr>CookBook</vt:lpstr>
      <vt:lpstr>Objectives</vt:lpstr>
      <vt:lpstr>Long term</vt:lpstr>
      <vt:lpstr>Slide 16</vt:lpstr>
      <vt:lpstr>Hierarchy</vt:lpstr>
      <vt:lpstr>Diabetes Registry</vt:lpstr>
      <vt:lpstr>II results</vt:lpstr>
      <vt:lpstr>III Acceptance</vt:lpstr>
      <vt:lpstr>III acceptance</vt:lpstr>
      <vt:lpstr>Competitors</vt:lpstr>
      <vt:lpstr>IV: Data</vt:lpstr>
      <vt:lpstr>IV data </vt:lpstr>
      <vt:lpstr>V legal issues</vt:lpstr>
      <vt:lpstr>VI what is Needed</vt:lpstr>
      <vt:lpstr>VI what is need:</vt:lpstr>
      <vt:lpstr>VII Who does what</vt:lpstr>
      <vt:lpstr>VIII Who exploits the information</vt:lpstr>
      <vt:lpstr>Final thoughts</vt:lpstr>
      <vt:lpstr>Thanks to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BIRO Academy 2nd Residential Course</dc:title>
  <dc:creator>Hani Dimassi</dc:creator>
  <cp:lastModifiedBy>Hani Dimassi</cp:lastModifiedBy>
  <cp:revision>10</cp:revision>
  <dcterms:created xsi:type="dcterms:W3CDTF">2011-01-25T08:22:47Z</dcterms:created>
  <dcterms:modified xsi:type="dcterms:W3CDTF">2011-01-25T11:29:53Z</dcterms:modified>
</cp:coreProperties>
</file>